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8" r:id="rId4"/>
    <p:sldId id="263" r:id="rId5"/>
    <p:sldId id="265" r:id="rId6"/>
    <p:sldId id="260" r:id="rId7"/>
    <p:sldId id="261" r:id="rId8"/>
  </p:sldIdLst>
  <p:sldSz cx="12192000" cy="6858000"/>
  <p:notesSz cx="6858000" cy="99472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21"/>
  </p:normalViewPr>
  <p:slideViewPr>
    <p:cSldViewPr snapToGrid="0" snapToObjects="1">
      <p:cViewPr varScale="1">
        <p:scale>
          <a:sx n="108" d="100"/>
          <a:sy n="108" d="100"/>
        </p:scale>
        <p:origin x="6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671ABB-78CC-F44A-8C7A-F18882FBA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21B414E-3318-2D43-AD29-603509454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4C3335-8F17-9A4F-96CA-920750E47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7632-2C2E-494C-BF4B-320AEE101B22}" type="datetimeFigureOut">
              <a:rPr lang="it-IT" smtClean="0"/>
              <a:t>28/09/23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D6B463-5EB9-F948-8710-886690232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C909BC7-5990-F142-9846-CD477C799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2D58-F0B3-1D40-ACB6-30229EDFFC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2925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BE8297-D3CB-7646-BF53-8553F37DD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0EA194B-F958-DF4A-AD02-612FD11C9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BC7686-70BB-1444-95CA-19A3C4A85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7632-2C2E-494C-BF4B-320AEE101B22}" type="datetimeFigureOut">
              <a:rPr lang="it-IT" smtClean="0"/>
              <a:t>28/09/23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42E378-4E54-BA40-837E-0F247A42A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4AAF07-BDB9-BB4A-B209-C1DB08544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2D58-F0B3-1D40-ACB6-30229EDFFC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3330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3411BA0-956B-4C4E-832D-DFB63B0805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1F2BD06-A5C5-B04F-AB5C-98CE7B574F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E5B4BC-9E95-D744-896B-5E6D821F5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7632-2C2E-494C-BF4B-320AEE101B22}" type="datetimeFigureOut">
              <a:rPr lang="it-IT" smtClean="0"/>
              <a:t>28/09/23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99B28BB-06EA-FB49-9AE0-AC38A0138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285192-BE8F-DE45-9580-BD2DDAD10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2D58-F0B3-1D40-ACB6-30229EDFFC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6395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073E05-DC71-2D4E-AB1D-BF75AB92C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64D646-FFD9-094E-A8A9-A88EEAC59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C014AC7-D68F-5B46-9343-8395DF2E9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7632-2C2E-494C-BF4B-320AEE101B22}" type="datetimeFigureOut">
              <a:rPr lang="it-IT" smtClean="0"/>
              <a:t>28/09/23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DF81A2-AF82-7444-8AA3-8D331E18B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16C0868-FF5A-EE49-8F25-64B5BBE5C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2D58-F0B3-1D40-ACB6-30229EDFFC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7857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7B533A-47D3-E840-8E81-6AFB34B7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062CC86-B290-C24F-8FF8-9AAD51BB5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AD1980D-C91E-F649-A203-73091CC1E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7632-2C2E-494C-BF4B-320AEE101B22}" type="datetimeFigureOut">
              <a:rPr lang="it-IT" smtClean="0"/>
              <a:t>28/09/23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6370D3-0624-FB4E-9BE7-BE146FFBE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96E45F6-C9A8-0145-B59E-96607A250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2D58-F0B3-1D40-ACB6-30229EDFFC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299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E023D6-70C2-1243-A39E-07E12387C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42836E-C85F-3342-903A-9C2BC0D655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2689327-89BE-EA44-9B91-06B405148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FD4DECD-BE51-C048-B8AF-374C4BB9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7632-2C2E-494C-BF4B-320AEE101B22}" type="datetimeFigureOut">
              <a:rPr lang="it-IT" smtClean="0"/>
              <a:t>28/09/23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E514F17-58F7-DD42-896D-DB951E6EF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8E2E812-E886-9143-A7C1-4E1E352A2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2D58-F0B3-1D40-ACB6-30229EDFFC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529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419D1A-B1A9-3147-8980-F36926D49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438AD85-6442-404B-BC18-7EA6E099A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9045B09-91C0-BC4C-8B37-E57E8BD009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CF7E0ED-E45C-E04E-9EA4-06F93DE8ED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6E8C093-3E77-9A4D-AD2A-5E20BBCD88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C19F3B7-A0FC-394C-BA55-2DB5C6223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7632-2C2E-494C-BF4B-320AEE101B22}" type="datetimeFigureOut">
              <a:rPr lang="it-IT" smtClean="0"/>
              <a:t>28/09/23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A0EDC7D-F400-A74C-B8C7-A130008D5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5AC1B99-7D5F-414D-9F8D-E6AADCFD0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2D58-F0B3-1D40-ACB6-30229EDFFC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816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B32C60-517A-AA4C-8F41-CD54FC3D8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1B60190-EF02-374D-9ACB-F959F7D82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7632-2C2E-494C-BF4B-320AEE101B22}" type="datetimeFigureOut">
              <a:rPr lang="it-IT" smtClean="0"/>
              <a:t>28/09/23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2C52E8F-7F07-3D4F-B1D6-5B981FD3D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9F89C6C-9727-F440-9546-CF7A88B42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2D58-F0B3-1D40-ACB6-30229EDFFC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921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15E31F7-0673-A543-A06D-89160B0A5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7632-2C2E-494C-BF4B-320AEE101B22}" type="datetimeFigureOut">
              <a:rPr lang="it-IT" smtClean="0"/>
              <a:t>28/09/23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1E5F2EB-9CD4-FE40-9080-E52BC0E5D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C476963-688B-2F47-AD3F-CA11F36FB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2D58-F0B3-1D40-ACB6-30229EDFFC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33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93F676-135A-034F-AE8D-F76440F9F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C88FA1-7976-9B40-B6F1-9756C0867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F69C0F5-E953-6849-8A53-1C4E106E4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C725D88-E7C9-AC4F-A4FB-C46C0A6C5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7632-2C2E-494C-BF4B-320AEE101B22}" type="datetimeFigureOut">
              <a:rPr lang="it-IT" smtClean="0"/>
              <a:t>28/09/23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6E96B8C-A541-D64D-8F26-D5B513F99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1CCDD1E-67FA-3242-B3EF-A21E660ED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2D58-F0B3-1D40-ACB6-30229EDFFC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093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89EA93-B848-9C41-8366-DA0F0B18C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29B5F0E-7DE5-264A-9978-F21A0D23AE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C1AF1E8-7DD7-F64A-862D-415D6F0D5E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B4E8856-752C-9546-BA9B-6A0DBA294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7632-2C2E-494C-BF4B-320AEE101B22}" type="datetimeFigureOut">
              <a:rPr lang="it-IT" smtClean="0"/>
              <a:t>28/09/23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11A2A02-3B75-DF4D-B5AE-D86F768DD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668EB59-AD16-A043-B93D-0AAC3C242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2D58-F0B3-1D40-ACB6-30229EDFFC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9975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E360E03-31F1-AF43-9447-96E8118FE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3B97523-AE9A-E941-9B84-EF9BEEDB4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85D9C44-732D-704D-A1BF-C8C7845114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07632-2C2E-494C-BF4B-320AEE101B22}" type="datetimeFigureOut">
              <a:rPr lang="it-IT" smtClean="0"/>
              <a:t>28/09/23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49C6DAA-8809-BB46-984B-EEC24CBD1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58FA2F-5A39-BE49-875E-6A0CC0807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22D58-F0B3-1D40-ACB6-30229EDFFC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495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C42DFB-BE46-4D4B-942D-5F7FB59A44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Il corso di Psicologia del Lavoro e delle Organizzazioni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4EA74BD-1ABD-7149-9984-526FFDC351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Paula Benevene</a:t>
            </a:r>
          </a:p>
          <a:p>
            <a:r>
              <a:rPr lang="it-IT" dirty="0"/>
              <a:t>Anno accademico 2023/24</a:t>
            </a:r>
          </a:p>
        </p:txBody>
      </p:sp>
    </p:spTree>
    <p:extLst>
      <p:ext uri="{BB962C8B-B14F-4D97-AF65-F5344CB8AC3E}">
        <p14:creationId xmlns:p14="http://schemas.microsoft.com/office/powerpoint/2010/main" val="555829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196ABD-F021-F54D-8821-8E21D880D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temi trattati - Parte I (Prof.ssa Benevene)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BB304B-974B-1B42-9F84-72AAC763A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>
                <a:effectLst/>
                <a:latin typeface="+mj-lt"/>
                <a:ea typeface="Arial Unicode MS" panose="020B0604020202020204" pitchFamily="34" charset="-128"/>
                <a:cs typeface="Times New Roman" panose="02020603050405020304" pitchFamily="18" charset="0"/>
              </a:rPr>
              <a:t>Storia e ambiti di intervento della psicologia del lavoro e delle organizzazioni; </a:t>
            </a:r>
          </a:p>
          <a:p>
            <a:pPr marL="0" indent="0">
              <a:buNone/>
            </a:pPr>
            <a:r>
              <a:rPr lang="it-IT" sz="2400" dirty="0">
                <a:effectLst/>
                <a:latin typeface="+mj-lt"/>
                <a:ea typeface="Arial Unicode MS" panose="020B0604020202020204" pitchFamily="34" charset="-128"/>
                <a:cs typeface="Times New Roman" panose="02020603050405020304" pitchFamily="18" charset="0"/>
              </a:rPr>
              <a:t>la selezione del personale; </a:t>
            </a:r>
          </a:p>
          <a:p>
            <a:pPr marL="0" indent="0">
              <a:buNone/>
            </a:pPr>
            <a:r>
              <a:rPr lang="it-IT" sz="2400" dirty="0">
                <a:effectLst/>
                <a:latin typeface="+mj-lt"/>
                <a:ea typeface="Arial Unicode MS" panose="020B0604020202020204" pitchFamily="34" charset="-128"/>
                <a:cs typeface="Times New Roman" panose="02020603050405020304" pitchFamily="18" charset="0"/>
              </a:rPr>
              <a:t>l’ empowerment;</a:t>
            </a:r>
          </a:p>
          <a:p>
            <a:pPr marL="0" indent="0">
              <a:buNone/>
            </a:pPr>
            <a:r>
              <a:rPr lang="it-IT" sz="2400" dirty="0">
                <a:effectLst/>
                <a:latin typeface="+mj-lt"/>
                <a:ea typeface="Arial Unicode MS" panose="020B0604020202020204" pitchFamily="34" charset="-128"/>
                <a:cs typeface="Times New Roman" panose="02020603050405020304" pitchFamily="18" charset="0"/>
              </a:rPr>
              <a:t>i rischi psicosociali: lo stress, il burnout, il mobbing, il </a:t>
            </a:r>
            <a:r>
              <a:rPr lang="it-IT" sz="2400" dirty="0" err="1">
                <a:effectLst/>
                <a:latin typeface="+mj-lt"/>
                <a:ea typeface="Arial Unicode MS" panose="020B0604020202020204" pitchFamily="34" charset="-128"/>
                <a:cs typeface="Times New Roman" panose="02020603050405020304" pitchFamily="18" charset="0"/>
              </a:rPr>
              <a:t>workaholism</a:t>
            </a:r>
            <a:r>
              <a:rPr lang="it-IT" sz="2400" dirty="0">
                <a:effectLst/>
                <a:latin typeface="+mj-lt"/>
                <a:ea typeface="Arial Unicode MS" panose="020B0604020202020204" pitchFamily="34" charset="-128"/>
                <a:cs typeface="Times New Roman" panose="02020603050405020304" pitchFamily="18" charset="0"/>
              </a:rPr>
              <a:t>, il presenzialismo; </a:t>
            </a:r>
          </a:p>
          <a:p>
            <a:pPr marL="0" indent="0">
              <a:buNone/>
            </a:pPr>
            <a:r>
              <a:rPr lang="it-IT" sz="2400" dirty="0">
                <a:effectLst/>
                <a:latin typeface="+mj-lt"/>
                <a:ea typeface="Arial Unicode MS" panose="020B0604020202020204" pitchFamily="34" charset="-128"/>
                <a:cs typeface="Times New Roman" panose="02020603050405020304" pitchFamily="18" charset="0"/>
              </a:rPr>
              <a:t>le strategie di coping; </a:t>
            </a:r>
          </a:p>
          <a:p>
            <a:pPr marL="0" indent="0">
              <a:buNone/>
            </a:pPr>
            <a:r>
              <a:rPr lang="it-IT" sz="2400" dirty="0">
                <a:latin typeface="+mj-lt"/>
                <a:ea typeface="Arial Unicode MS" panose="020B0604020202020204" pitchFamily="34" charset="-128"/>
                <a:cs typeface="Times New Roman" panose="02020603050405020304" pitchFamily="18" charset="0"/>
              </a:rPr>
              <a:t>Il contratto psicologico;</a:t>
            </a:r>
            <a:endParaRPr lang="it-IT" sz="2400" dirty="0">
              <a:effectLst/>
              <a:latin typeface="+mj-lt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400" dirty="0">
                <a:effectLst/>
                <a:latin typeface="+mj-lt"/>
                <a:ea typeface="Arial Unicode MS" panose="020B0604020202020204" pitchFamily="34" charset="-128"/>
                <a:cs typeface="Times New Roman" panose="02020603050405020304" pitchFamily="18" charset="0"/>
              </a:rPr>
              <a:t>le competenze professionali;  </a:t>
            </a:r>
          </a:p>
          <a:p>
            <a:pPr marL="0" indent="0">
              <a:buNone/>
            </a:pPr>
            <a:r>
              <a:rPr lang="it-IT" sz="2400" dirty="0">
                <a:effectLst/>
                <a:latin typeface="+mj-lt"/>
                <a:ea typeface="Arial Unicode MS" panose="020B0604020202020204" pitchFamily="34" charset="-128"/>
                <a:cs typeface="Times New Roman" panose="02020603050405020304" pitchFamily="18" charset="0"/>
              </a:rPr>
              <a:t>cultura e clima nelle organizzazioni</a:t>
            </a:r>
            <a:r>
              <a:rPr lang="it-IT" sz="2400" dirty="0">
                <a:latin typeface="+mj-lt"/>
                <a:ea typeface="Arial Unicode MS" panose="020B0604020202020204" pitchFamily="34" charset="-128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it-IT" sz="2400" dirty="0">
                <a:latin typeface="+mj-lt"/>
                <a:ea typeface="Arial Unicode MS" panose="020B0604020202020204" pitchFamily="34" charset="-128"/>
                <a:cs typeface="Times New Roman" panose="02020603050405020304" pitchFamily="18" charset="0"/>
              </a:rPr>
              <a:t>la socializzazione al lavoro</a:t>
            </a:r>
            <a:r>
              <a:rPr lang="it-IT" sz="2400" dirty="0">
                <a:latin typeface="+mj-lt"/>
              </a:rPr>
              <a:t> </a:t>
            </a:r>
            <a:endParaRPr lang="it-IT" sz="2400" dirty="0">
              <a:effectLst/>
              <a:latin typeface="+mj-lt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43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34E57F-698E-124A-BA0A-EEE67AEB3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temi trattati - Parte  II (prof.ssa Spagnoli)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2885C2-18C6-BA4E-8AB1-E879A0F3A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</a:pPr>
            <a:r>
              <a:rPr lang="it-IT" dirty="0"/>
              <a:t>il benessere organizzativo;  </a:t>
            </a:r>
          </a:p>
          <a:p>
            <a:pPr>
              <a:lnSpc>
                <a:spcPct val="107000"/>
              </a:lnSpc>
            </a:pPr>
            <a:r>
              <a:rPr lang="it-IT" dirty="0"/>
              <a:t>La formazione;</a:t>
            </a:r>
          </a:p>
          <a:p>
            <a:pPr>
              <a:lnSpc>
                <a:spcPct val="107000"/>
              </a:lnSpc>
            </a:pPr>
            <a:r>
              <a:rPr lang="it-IT" dirty="0"/>
              <a:t>il job commitment e l’impegno organizzativo; </a:t>
            </a:r>
          </a:p>
          <a:p>
            <a:pPr>
              <a:lnSpc>
                <a:spcPct val="107000"/>
              </a:lnSpc>
            </a:pPr>
            <a:r>
              <a:rPr lang="it-IT" dirty="0"/>
              <a:t>la motivazione; </a:t>
            </a:r>
          </a:p>
          <a:p>
            <a:pPr>
              <a:lnSpc>
                <a:spcPct val="107000"/>
              </a:lnSpc>
            </a:pPr>
            <a:r>
              <a:rPr lang="it-IT" dirty="0"/>
              <a:t>la leadership; </a:t>
            </a:r>
          </a:p>
          <a:p>
            <a:pPr>
              <a:lnSpc>
                <a:spcPct val="107000"/>
              </a:lnSpc>
            </a:pPr>
            <a:r>
              <a:rPr lang="it-IT" sz="2800" dirty="0">
                <a:effectLst/>
                <a:latin typeface="Calibri" panose="020F050202020403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cenni sulla  gestione delle risorse umane</a:t>
            </a:r>
            <a:r>
              <a:rPr lang="it-IT" dirty="0">
                <a:latin typeface="Calibri" panose="020F050202020403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  <a:endParaRPr lang="it-IT" sz="2800" dirty="0">
              <a:effectLst/>
              <a:latin typeface="Calibri" panose="020F0502020204030204" pitchFamily="34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1602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444F8C-BE4E-B34A-9062-D58898C68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Testi d’esame  (NON SONO PREVISTI TESTI AGGIUNTIVI PER I NON FREQUENTANTI)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A13E79-A30C-8B4C-8550-58D315E77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1" indent="11113">
              <a:lnSpc>
                <a:spcPct val="107000"/>
              </a:lnSpc>
              <a:buFontTx/>
              <a:buAutoNum type="alphaUcParenR"/>
            </a:pPr>
            <a:r>
              <a:rPr lang="it-IT" dirty="0"/>
              <a:t> </a:t>
            </a:r>
            <a:r>
              <a:rPr lang="it-IT" dirty="0" err="1"/>
              <a:t>Argentero</a:t>
            </a:r>
            <a:r>
              <a:rPr lang="it-IT" dirty="0"/>
              <a:t> P., Cortese C.G., Piccardo C. (a cura di), </a:t>
            </a:r>
            <a:r>
              <a:rPr lang="it-IT" b="1" i="1" dirty="0"/>
              <a:t>Psicologia delle risorse umane</a:t>
            </a:r>
            <a:r>
              <a:rPr lang="it-IT" dirty="0"/>
              <a:t>, Raffello Cortina Editore, 2021 (NON edizioni precedenti); capitoli 2, 5, 7, 9,12;</a:t>
            </a:r>
          </a:p>
          <a:p>
            <a:pPr marL="0" lvl="1" indent="11113">
              <a:lnSpc>
                <a:spcPct val="107000"/>
              </a:lnSpc>
              <a:buFontTx/>
              <a:buNone/>
              <a:tabLst/>
            </a:pPr>
            <a:r>
              <a:rPr lang="it-IT" dirty="0"/>
              <a:t>B) </a:t>
            </a:r>
            <a:r>
              <a:rPr lang="it-IT" dirty="0" err="1"/>
              <a:t>Argentero</a:t>
            </a:r>
            <a:r>
              <a:rPr lang="it-IT" dirty="0"/>
              <a:t> P., Cortese C.G., Piccardo C. (a cura di) </a:t>
            </a:r>
            <a:r>
              <a:rPr lang="it-IT" b="1" i="1" dirty="0"/>
              <a:t>Psicologia del lavoro, </a:t>
            </a:r>
            <a:r>
              <a:rPr lang="it-IT" dirty="0"/>
              <a:t>Raffello Cortina Editore, 2016; capitoli</a:t>
            </a:r>
            <a:r>
              <a:rPr lang="it-IT"/>
              <a:t>: 1, </a:t>
            </a:r>
            <a:r>
              <a:rPr lang="it-IT" dirty="0"/>
              <a:t>3</a:t>
            </a:r>
            <a:r>
              <a:rPr lang="it-IT"/>
              <a:t>, 5, </a:t>
            </a:r>
            <a:r>
              <a:rPr lang="it-IT" dirty="0"/>
              <a:t>9;</a:t>
            </a:r>
          </a:p>
          <a:p>
            <a:pPr marL="0" lvl="1" indent="11113">
              <a:lnSpc>
                <a:spcPct val="107000"/>
              </a:lnSpc>
              <a:buFontTx/>
              <a:buNone/>
              <a:tabLst/>
            </a:pPr>
            <a:endParaRPr lang="it-IT" dirty="0"/>
          </a:p>
          <a:p>
            <a:pPr marL="0" lvl="1" indent="11113">
              <a:lnSpc>
                <a:spcPct val="107000"/>
              </a:lnSpc>
              <a:buFontTx/>
              <a:buNone/>
              <a:tabLst/>
            </a:pPr>
            <a:r>
              <a:rPr lang="it-IT" dirty="0"/>
              <a:t>C) Le dispense/slide delle lezioni  (i file iniziano con L24, sono già caricati sul sito della docente);</a:t>
            </a:r>
          </a:p>
          <a:p>
            <a:pPr marL="0" lvl="1" indent="11113">
              <a:lnSpc>
                <a:spcPct val="107000"/>
              </a:lnSpc>
              <a:buFontTx/>
              <a:buNone/>
              <a:tabLst/>
            </a:pPr>
            <a:endParaRPr lang="it-IT" dirty="0"/>
          </a:p>
          <a:p>
            <a:pPr marL="0" indent="0">
              <a:lnSpc>
                <a:spcPct val="107000"/>
              </a:lnSpc>
              <a:buNone/>
              <a:tabLst/>
            </a:pPr>
            <a:r>
              <a:rPr lang="it-IT" sz="2400" dirty="0"/>
              <a:t>D) BENEVENE </a:t>
            </a:r>
            <a:r>
              <a:rPr lang="it-IT" sz="2400" dirty="0" err="1"/>
              <a:t>P</a:t>
            </a:r>
            <a:r>
              <a:rPr lang="it-IT" sz="2400" dirty="0"/>
              <a:t>, </a:t>
            </a:r>
            <a:r>
              <a:rPr lang="it-IT" sz="2400" i="1" dirty="0"/>
              <a:t>La socializzazione al lavoro degli adolescenti</a:t>
            </a:r>
            <a:r>
              <a:rPr lang="it-IT" sz="2400" dirty="0"/>
              <a:t>, Milano, Franco Angeli, 2013;</a:t>
            </a:r>
          </a:p>
          <a:p>
            <a:pPr marL="0" marR="71755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it-IT" sz="2400" dirty="0"/>
              <a:t>E) BENEVENE P. </a:t>
            </a:r>
            <a:r>
              <a:rPr lang="it-IT" sz="2400" i="1" dirty="0"/>
              <a:t>Il lavoro minorile. Conoscere il fenomeno</a:t>
            </a:r>
            <a:r>
              <a:rPr lang="it-IT" sz="2400" dirty="0"/>
              <a:t>, Rimini, Maggioli, 2013</a:t>
            </a:r>
            <a:endParaRPr lang="it-IT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4285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088CFE-41DD-C78A-67EF-978783E87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499"/>
          </a:xfrm>
        </p:spPr>
        <p:txBody>
          <a:bodyPr>
            <a:noAutofit/>
          </a:bodyPr>
          <a:lstStyle/>
          <a:p>
            <a:br>
              <a:rPr lang="it-IT" sz="2400" b="1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it-IT" sz="24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Di seguito vengono  riportati i capitoli dei rispettivi manuali su cui verrà svolto l’esame di psicologia del lavoro e delle organizzazioni per l’anno academico 2022/23, in aggiunta  alle slides e ai due testi sul lavoro minorile</a:t>
            </a:r>
            <a:br>
              <a:rPr lang="it-IT" sz="28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endParaRPr lang="it-IT" sz="2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0CCB86-06C7-ADFA-0C5D-6B3BAAD57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it-IT" sz="7200" b="1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PSICOLOGIA DEL LAVORO</a:t>
            </a:r>
            <a:endParaRPr lang="it-IT" sz="72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t-IT" sz="72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Cap 1 </a:t>
            </a:r>
            <a:r>
              <a:rPr lang="it-IT" sz="7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Storia, sviluppo e prospettive professionali in psicologia del lavoro </a:t>
            </a:r>
            <a:endParaRPr lang="it-IT" sz="72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t-IT" sz="72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Cap 3 Ambiente e sicurezza sul lavoro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t-IT" sz="72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Cap 5 La competenza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t-IT" sz="72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Cap 9. I rischi psicosociali </a:t>
            </a:r>
          </a:p>
          <a:p>
            <a:pPr marL="0" indent="0">
              <a:lnSpc>
                <a:spcPct val="170000"/>
              </a:lnSpc>
              <a:buNone/>
            </a:pPr>
            <a:endParaRPr lang="it-IT" sz="64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it-IT" sz="7200" b="1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PSICOLOGIA DELLE RISORSE UMANE</a:t>
            </a:r>
            <a:endParaRPr lang="it-IT" sz="72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t-IT" sz="72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Cap 2. La selezione del personale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t-IT" sz="72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Cap 5 Il contratto psicologico e il coinvolgimento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t-IT" sz="72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Cap 7. La valutazione del personale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t-IT" sz="72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Cap 9. Empowerment individuale e organizzativo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t-IT" sz="72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Cap 12 La valutazione dei rischi psicosociali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1669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8B4465-5343-2847-9BEF-444EC5B94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Modalità didattiche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45298D9-59D8-2648-8B63-C8F9607BA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Lezioni frontali, </a:t>
            </a:r>
          </a:p>
          <a:p>
            <a:pPr marL="0" indent="0">
              <a:buNone/>
            </a:pPr>
            <a:r>
              <a:rPr lang="it-IT" dirty="0"/>
              <a:t>testimonianze con esperti e responsabili HR, </a:t>
            </a:r>
          </a:p>
          <a:p>
            <a:pPr marL="0" indent="0">
              <a:buNone/>
            </a:pPr>
            <a:r>
              <a:rPr lang="it-IT" dirty="0"/>
              <a:t>esercitazioni e simulazioni, </a:t>
            </a:r>
          </a:p>
          <a:p>
            <a:pPr marL="0" indent="0">
              <a:buNone/>
            </a:pPr>
            <a:r>
              <a:rPr lang="it-IT" dirty="0"/>
              <a:t>esercizi di progettazione svolti in sottogruppi e discussi in plenaria,</a:t>
            </a:r>
          </a:p>
          <a:p>
            <a:pPr marL="0" indent="0">
              <a:buNone/>
            </a:pPr>
            <a:r>
              <a:rPr lang="it-IT"/>
              <a:t>eventuale </a:t>
            </a:r>
            <a:r>
              <a:rPr lang="it-IT" dirty="0"/>
              <a:t>visione e discussione di filmati; </a:t>
            </a:r>
          </a:p>
          <a:p>
            <a:pPr marL="0" indent="0">
              <a:buNone/>
            </a:pPr>
            <a:r>
              <a:rPr lang="it-IT" dirty="0"/>
              <a:t>materiale aggiuntivi predisposti a cura del docente</a:t>
            </a:r>
            <a:r>
              <a:rPr lang="it-IT" dirty="0">
                <a:effectLst/>
              </a:rPr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49094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D3E29C-3A5F-594F-9496-C423BA736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voto finale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A4B481-2957-F749-84D4-71FB00D47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voto finale </a:t>
            </a:r>
            <a:r>
              <a:rPr lang="it-IT" dirty="0" err="1"/>
              <a:t>sara</a:t>
            </a:r>
            <a:r>
              <a:rPr lang="it-IT" dirty="0"/>
              <a:t>̀ dato da un esame orale, che verterà sui temi affrontati nel programma e/o nel corso delle lezioni;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Verranno valutati: la conoscenza degli argomenti e dei temi trattati, la proprietà del linguaggio specifico, la capacità di pensiero critico e di stabilire collegamenti inter e intra disciplinari, la comprensione degli ambiti di applicazione dei modelli teorici studiati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8955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503</Words>
  <Application>Microsoft Macintosh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di Office</vt:lpstr>
      <vt:lpstr>Il corso di Psicologia del Lavoro e delle Organizzazioni</vt:lpstr>
      <vt:lpstr>I temi trattati - Parte I (Prof.ssa Benevene) </vt:lpstr>
      <vt:lpstr>I temi trattati - Parte  II (prof.ssa Spagnoli)</vt:lpstr>
      <vt:lpstr>Testi d’esame  (NON SONO PREVISTI TESTI AGGIUNTIVI PER I NON FREQUENTANTI)</vt:lpstr>
      <vt:lpstr> Di seguito vengono  riportati i capitoli dei rispettivi manuali su cui verrà svolto l’esame di psicologia del lavoro e delle organizzazioni per l’anno academico 2022/23, in aggiunta  alle slides e ai due testi sul lavoro minorile </vt:lpstr>
      <vt:lpstr>Modalità didattiche</vt:lpstr>
      <vt:lpstr>Il voto finale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corso di Psicologia del Lavoro e delle Organizzazioni</dc:title>
  <dc:creator>Paula Benevene</dc:creator>
  <cp:lastModifiedBy>Paula Benevene</cp:lastModifiedBy>
  <cp:revision>27</cp:revision>
  <cp:lastPrinted>2022-10-04T15:30:42Z</cp:lastPrinted>
  <dcterms:created xsi:type="dcterms:W3CDTF">2021-09-15T02:06:55Z</dcterms:created>
  <dcterms:modified xsi:type="dcterms:W3CDTF">2023-09-28T10:43:06Z</dcterms:modified>
</cp:coreProperties>
</file>