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3" r:id="rId37"/>
    <p:sldId id="291" r:id="rId38"/>
    <p:sldId id="292"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704" autoAdjust="0"/>
  </p:normalViewPr>
  <p:slideViewPr>
    <p:cSldViewPr snapToGrid="0" snapToObjects="1">
      <p:cViewPr varScale="1">
        <p:scale>
          <a:sx n="88" d="100"/>
          <a:sy n="88" d="100"/>
        </p:scale>
        <p:origin x="-10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BFB2D2-ABC0-4B82-8BBB-D89505D66097}" type="datetimeFigureOut">
              <a:rPr lang="it-IT"/>
              <a:pPr/>
              <a:t>27/12/2014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2D5A8-B5E3-4927-9C8F-996B9FFB5EFF}" type="slidenum">
              <a:rPr lang="it-IT"/>
              <a:pPr/>
              <a:t>‹N›</a:t>
            </a:fld>
            <a:endParaRPr lang="it-IT"/>
          </a:p>
        </p:txBody>
      </p:sp>
    </p:spTree>
    <p:extLst>
      <p:ext uri="{BB962C8B-B14F-4D97-AF65-F5344CB8AC3E}">
        <p14:creationId xmlns:p14="http://schemas.microsoft.com/office/powerpoint/2010/main" xmlns="" val="177609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a:pPr/>
              <a:t>1</a:t>
            </a:fld>
            <a:endParaRPr lang="it-IT"/>
          </a:p>
        </p:txBody>
      </p:sp>
    </p:spTree>
    <p:extLst>
      <p:ext uri="{BB962C8B-B14F-4D97-AF65-F5344CB8AC3E}">
        <p14:creationId xmlns:p14="http://schemas.microsoft.com/office/powerpoint/2010/main" xmlns="" val="2151796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17</a:t>
            </a:fld>
            <a:endParaRPr lang="it-IT"/>
          </a:p>
        </p:txBody>
      </p:sp>
    </p:spTree>
    <p:extLst>
      <p:ext uri="{BB962C8B-B14F-4D97-AF65-F5344CB8AC3E}">
        <p14:creationId xmlns:p14="http://schemas.microsoft.com/office/powerpoint/2010/main" xmlns="" val="1141616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18</a:t>
            </a:fld>
            <a:endParaRPr lang="it-IT"/>
          </a:p>
        </p:txBody>
      </p:sp>
    </p:spTree>
    <p:extLst>
      <p:ext uri="{BB962C8B-B14F-4D97-AF65-F5344CB8AC3E}">
        <p14:creationId xmlns:p14="http://schemas.microsoft.com/office/powerpoint/2010/main" xmlns="" val="843538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19</a:t>
            </a:fld>
            <a:endParaRPr lang="it-IT"/>
          </a:p>
        </p:txBody>
      </p:sp>
    </p:spTree>
    <p:extLst>
      <p:ext uri="{BB962C8B-B14F-4D97-AF65-F5344CB8AC3E}">
        <p14:creationId xmlns:p14="http://schemas.microsoft.com/office/powerpoint/2010/main" xmlns="" val="939819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20</a:t>
            </a:fld>
            <a:endParaRPr lang="it-IT"/>
          </a:p>
        </p:txBody>
      </p:sp>
    </p:spTree>
    <p:extLst>
      <p:ext uri="{BB962C8B-B14F-4D97-AF65-F5344CB8AC3E}">
        <p14:creationId xmlns:p14="http://schemas.microsoft.com/office/powerpoint/2010/main" xmlns="" val="20011005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21</a:t>
            </a:fld>
            <a:endParaRPr lang="it-IT"/>
          </a:p>
        </p:txBody>
      </p:sp>
    </p:spTree>
    <p:extLst>
      <p:ext uri="{BB962C8B-B14F-4D97-AF65-F5344CB8AC3E}">
        <p14:creationId xmlns:p14="http://schemas.microsoft.com/office/powerpoint/2010/main" xmlns="" val="1998898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22</a:t>
            </a:fld>
            <a:endParaRPr lang="it-IT"/>
          </a:p>
        </p:txBody>
      </p:sp>
    </p:spTree>
    <p:extLst>
      <p:ext uri="{BB962C8B-B14F-4D97-AF65-F5344CB8AC3E}">
        <p14:creationId xmlns:p14="http://schemas.microsoft.com/office/powerpoint/2010/main" xmlns="" val="15482333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23</a:t>
            </a:fld>
            <a:endParaRPr lang="it-IT"/>
          </a:p>
        </p:txBody>
      </p:sp>
    </p:spTree>
    <p:extLst>
      <p:ext uri="{BB962C8B-B14F-4D97-AF65-F5344CB8AC3E}">
        <p14:creationId xmlns:p14="http://schemas.microsoft.com/office/powerpoint/2010/main" xmlns="" val="610515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24</a:t>
            </a:fld>
            <a:endParaRPr lang="it-IT"/>
          </a:p>
        </p:txBody>
      </p:sp>
    </p:spTree>
    <p:extLst>
      <p:ext uri="{BB962C8B-B14F-4D97-AF65-F5344CB8AC3E}">
        <p14:creationId xmlns:p14="http://schemas.microsoft.com/office/powerpoint/2010/main" xmlns="" val="15859903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25</a:t>
            </a:fld>
            <a:endParaRPr lang="it-IT"/>
          </a:p>
        </p:txBody>
      </p:sp>
    </p:spTree>
    <p:extLst>
      <p:ext uri="{BB962C8B-B14F-4D97-AF65-F5344CB8AC3E}">
        <p14:creationId xmlns:p14="http://schemas.microsoft.com/office/powerpoint/2010/main" xmlns="" val="13743440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26</a:t>
            </a:fld>
            <a:endParaRPr lang="it-IT"/>
          </a:p>
        </p:txBody>
      </p:sp>
    </p:spTree>
    <p:extLst>
      <p:ext uri="{BB962C8B-B14F-4D97-AF65-F5344CB8AC3E}">
        <p14:creationId xmlns:p14="http://schemas.microsoft.com/office/powerpoint/2010/main" xmlns="" val="7603137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2662D5A8-B5E3-4927-9C8F-996B9FFB5EFF}" type="slidenum">
              <a:rPr lang="it-IT" smtClean="0"/>
              <a:pPr/>
              <a:t>27</a:t>
            </a:fld>
            <a:endParaRPr lang="it-IT"/>
          </a:p>
        </p:txBody>
      </p:sp>
    </p:spTree>
    <p:extLst>
      <p:ext uri="{BB962C8B-B14F-4D97-AF65-F5344CB8AC3E}">
        <p14:creationId xmlns:p14="http://schemas.microsoft.com/office/powerpoint/2010/main" xmlns="" val="14771710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28</a:t>
            </a:fld>
            <a:endParaRPr lang="it-IT"/>
          </a:p>
        </p:txBody>
      </p:sp>
    </p:spTree>
    <p:extLst>
      <p:ext uri="{BB962C8B-B14F-4D97-AF65-F5344CB8AC3E}">
        <p14:creationId xmlns:p14="http://schemas.microsoft.com/office/powerpoint/2010/main" xmlns="" val="3564268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29</a:t>
            </a:fld>
            <a:endParaRPr lang="it-IT"/>
          </a:p>
        </p:txBody>
      </p:sp>
    </p:spTree>
    <p:extLst>
      <p:ext uri="{BB962C8B-B14F-4D97-AF65-F5344CB8AC3E}">
        <p14:creationId xmlns:p14="http://schemas.microsoft.com/office/powerpoint/2010/main" xmlns="" val="945117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a:pPr/>
              <a:t>3</a:t>
            </a:fld>
            <a:endParaRPr lang="it-IT"/>
          </a:p>
        </p:txBody>
      </p:sp>
    </p:spTree>
    <p:extLst>
      <p:ext uri="{BB962C8B-B14F-4D97-AF65-F5344CB8AC3E}">
        <p14:creationId xmlns:p14="http://schemas.microsoft.com/office/powerpoint/2010/main" xmlns="" val="14512435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30</a:t>
            </a:fld>
            <a:endParaRPr lang="it-IT"/>
          </a:p>
        </p:txBody>
      </p:sp>
    </p:spTree>
    <p:extLst>
      <p:ext uri="{BB962C8B-B14F-4D97-AF65-F5344CB8AC3E}">
        <p14:creationId xmlns:p14="http://schemas.microsoft.com/office/powerpoint/2010/main" xmlns="" val="18899471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31</a:t>
            </a:fld>
            <a:endParaRPr lang="it-IT"/>
          </a:p>
        </p:txBody>
      </p:sp>
    </p:spTree>
    <p:extLst>
      <p:ext uri="{BB962C8B-B14F-4D97-AF65-F5344CB8AC3E}">
        <p14:creationId xmlns:p14="http://schemas.microsoft.com/office/powerpoint/2010/main" xmlns="" val="17806957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32</a:t>
            </a:fld>
            <a:endParaRPr lang="it-IT"/>
          </a:p>
        </p:txBody>
      </p:sp>
    </p:spTree>
    <p:extLst>
      <p:ext uri="{BB962C8B-B14F-4D97-AF65-F5344CB8AC3E}">
        <p14:creationId xmlns:p14="http://schemas.microsoft.com/office/powerpoint/2010/main" xmlns="" val="7093935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33</a:t>
            </a:fld>
            <a:endParaRPr lang="it-IT"/>
          </a:p>
        </p:txBody>
      </p:sp>
    </p:spTree>
    <p:extLst>
      <p:ext uri="{BB962C8B-B14F-4D97-AF65-F5344CB8AC3E}">
        <p14:creationId xmlns:p14="http://schemas.microsoft.com/office/powerpoint/2010/main" xmlns="" val="4917054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34</a:t>
            </a:fld>
            <a:endParaRPr lang="it-IT"/>
          </a:p>
        </p:txBody>
      </p:sp>
    </p:spTree>
    <p:extLst>
      <p:ext uri="{BB962C8B-B14F-4D97-AF65-F5344CB8AC3E}">
        <p14:creationId xmlns:p14="http://schemas.microsoft.com/office/powerpoint/2010/main" xmlns="" val="19185026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35</a:t>
            </a:fld>
            <a:endParaRPr lang="it-IT"/>
          </a:p>
        </p:txBody>
      </p:sp>
    </p:spTree>
    <p:extLst>
      <p:ext uri="{BB962C8B-B14F-4D97-AF65-F5344CB8AC3E}">
        <p14:creationId xmlns:p14="http://schemas.microsoft.com/office/powerpoint/2010/main" xmlns="" val="7523927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36</a:t>
            </a:fld>
            <a:endParaRPr lang="it-IT"/>
          </a:p>
        </p:txBody>
      </p:sp>
    </p:spTree>
    <p:extLst>
      <p:ext uri="{BB962C8B-B14F-4D97-AF65-F5344CB8AC3E}">
        <p14:creationId xmlns:p14="http://schemas.microsoft.com/office/powerpoint/2010/main" xmlns="" val="14746123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37</a:t>
            </a:fld>
            <a:endParaRPr lang="it-IT"/>
          </a:p>
        </p:txBody>
      </p:sp>
    </p:spTree>
    <p:extLst>
      <p:ext uri="{BB962C8B-B14F-4D97-AF65-F5344CB8AC3E}">
        <p14:creationId xmlns:p14="http://schemas.microsoft.com/office/powerpoint/2010/main" xmlns="" val="20539999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38</a:t>
            </a:fld>
            <a:endParaRPr lang="it-IT"/>
          </a:p>
        </p:txBody>
      </p:sp>
    </p:spTree>
    <p:extLst>
      <p:ext uri="{BB962C8B-B14F-4D97-AF65-F5344CB8AC3E}">
        <p14:creationId xmlns:p14="http://schemas.microsoft.com/office/powerpoint/2010/main" xmlns="" val="12640950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39</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a:pPr/>
              <a:t>4</a:t>
            </a:fld>
            <a:endParaRPr lang="it-IT"/>
          </a:p>
        </p:txBody>
      </p:sp>
    </p:spTree>
    <p:extLst>
      <p:ext uri="{BB962C8B-B14F-4D97-AF65-F5344CB8AC3E}">
        <p14:creationId xmlns:p14="http://schemas.microsoft.com/office/powerpoint/2010/main" xmlns="" val="30628938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40</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41</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42</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43</a:t>
            </a:fld>
            <a:endParaRPr 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44</a:t>
            </a:fld>
            <a:endParaRPr 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45</a:t>
            </a:fld>
            <a:endParaRPr 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46</a:t>
            </a:fld>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47</a:t>
            </a:fld>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48</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49</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a:pPr/>
              <a:t>5</a:t>
            </a:fld>
            <a:endParaRPr lang="it-IT"/>
          </a:p>
        </p:txBody>
      </p:sp>
    </p:spTree>
    <p:extLst>
      <p:ext uri="{BB962C8B-B14F-4D97-AF65-F5344CB8AC3E}">
        <p14:creationId xmlns:p14="http://schemas.microsoft.com/office/powerpoint/2010/main" xmlns="" val="3382999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a:pPr/>
              <a:t>6</a:t>
            </a:fld>
            <a:endParaRPr lang="it-IT"/>
          </a:p>
        </p:txBody>
      </p:sp>
    </p:spTree>
    <p:extLst>
      <p:ext uri="{BB962C8B-B14F-4D97-AF65-F5344CB8AC3E}">
        <p14:creationId xmlns:p14="http://schemas.microsoft.com/office/powerpoint/2010/main" xmlns="" val="3733402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a:pPr/>
              <a:t>7</a:t>
            </a:fld>
            <a:endParaRPr lang="it-IT"/>
          </a:p>
        </p:txBody>
      </p:sp>
    </p:spTree>
    <p:extLst>
      <p:ext uri="{BB962C8B-B14F-4D97-AF65-F5344CB8AC3E}">
        <p14:creationId xmlns:p14="http://schemas.microsoft.com/office/powerpoint/2010/main" xmlns="" val="3566527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62D5A8-B5E3-4927-9C8F-996B9FFB5EFF}"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‹N›</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it-IT" smtClean="0"/>
              <a:t>Fare clic per modificare stile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it-IT" smtClean="0"/>
              <a:t>Fare clic per modificare stile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it-IT" smtClean="0"/>
              <a:t>Fare clic per modificare stile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12/27/2014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magine con didascalia,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it-IT" smtClean="0"/>
              <a:t>Fare clic per modificare stile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12/27/2014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magine sopra didascalia">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it-IT" smtClean="0"/>
              <a:t>Fare clic per modificare stile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12/27/2014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it-IT" smtClean="0"/>
              <a:t>Fare clic per modificare stile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it-IT" smtClean="0"/>
              <a:t>Fare clic per modificare stile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‹N›</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uto, sopra e sotto">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uto">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uto">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it-IT" smtClean="0"/>
              <a:t>Fare clic per modificare stile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12/27/2014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ARCHETIPI DELLE DIPENDENZE</a:t>
            </a:r>
            <a:endParaRPr lang="it-IT" dirty="0"/>
          </a:p>
        </p:txBody>
      </p:sp>
      <p:sp>
        <p:nvSpPr>
          <p:cNvPr id="3" name="Sottotitolo 2"/>
          <p:cNvSpPr>
            <a:spLocks noGrp="1"/>
          </p:cNvSpPr>
          <p:nvPr>
            <p:ph type="subTitle" idx="1"/>
          </p:nvPr>
        </p:nvSpPr>
        <p:spPr/>
        <p:txBody>
          <a:bodyPr/>
          <a:lstStyle/>
          <a:p>
            <a:r>
              <a:rPr lang="it-IT" dirty="0" smtClean="0"/>
              <a:t>Parte seconda</a:t>
            </a:r>
            <a:endParaRPr lang="it-IT" dirty="0"/>
          </a:p>
        </p:txBody>
      </p:sp>
    </p:spTree>
    <p:extLst>
      <p:ext uri="{BB962C8B-B14F-4D97-AF65-F5344CB8AC3E}">
        <p14:creationId xmlns:p14="http://schemas.microsoft.com/office/powerpoint/2010/main" xmlns="" val="1668781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risveglio spirituale del dipendente </a:t>
            </a:r>
            <a:endParaRPr lang="it-IT" dirty="0"/>
          </a:p>
        </p:txBody>
      </p:sp>
      <p:sp>
        <p:nvSpPr>
          <p:cNvPr id="3" name="Segnaposto contenuto 2"/>
          <p:cNvSpPr>
            <a:spLocks noGrp="1"/>
          </p:cNvSpPr>
          <p:nvPr>
            <p:ph idx="1"/>
          </p:nvPr>
        </p:nvSpPr>
        <p:spPr>
          <a:xfrm>
            <a:off x="779463" y="1425388"/>
            <a:ext cx="7583487" cy="4908618"/>
          </a:xfrm>
        </p:spPr>
        <p:txBody>
          <a:bodyPr/>
          <a:lstStyle/>
          <a:p>
            <a:r>
              <a:rPr lang="it-IT" dirty="0" smtClean="0"/>
              <a:t>Il dipendente impersona sia il ruolo del colpevole sia quello opposto dell'innocente autogiustificato.</a:t>
            </a:r>
          </a:p>
          <a:p>
            <a:r>
              <a:rPr lang="it-IT" dirty="0" smtClean="0"/>
              <a:t>Nella dipendenza si evita di affrontare il nulla, lo spazio aperto perché esso è anche la faccia oscura della Totalità. È solo la coscienza che può condurre in questo spazio che è di fronte alla morte e che consente la scelta del vivere autenticamente.</a:t>
            </a:r>
          </a:p>
          <a:p>
            <a:r>
              <a:rPr lang="it-IT" dirty="0" smtClean="0"/>
              <a:t>Quando il dipendente riconosce con umiltà la propria colpa esistenziale, sperimenta un risveglio spirituale che gli consente di accettare le ferite della dipendenza e scoprire la forza redentrice che è presente nella sua vita.La colpa esistenziale diventa un dono e il debito la forza che risana.</a:t>
            </a:r>
            <a:endParaRPr lang="it-IT" dirty="0"/>
          </a:p>
        </p:txBody>
      </p:sp>
    </p:spTree>
    <p:extLst>
      <p:ext uri="{BB962C8B-B14F-4D97-AF65-F5344CB8AC3E}">
        <p14:creationId xmlns:p14="http://schemas.microsoft.com/office/powerpoint/2010/main" xmlns="" val="37487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GIOCATORE</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xmlns="" val="146533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giocatore di Dostoevskij</a:t>
            </a:r>
            <a:endParaRPr lang="it-IT" dirty="0"/>
          </a:p>
        </p:txBody>
      </p:sp>
      <p:sp>
        <p:nvSpPr>
          <p:cNvPr id="3" name="Segnaposto contenuto 2"/>
          <p:cNvSpPr>
            <a:spLocks noGrp="1"/>
          </p:cNvSpPr>
          <p:nvPr>
            <p:ph idx="1"/>
          </p:nvPr>
        </p:nvSpPr>
        <p:spPr>
          <a:xfrm>
            <a:off x="779463" y="1425387"/>
            <a:ext cx="7583487" cy="4966199"/>
          </a:xfrm>
        </p:spPr>
        <p:txBody>
          <a:bodyPr/>
          <a:lstStyle/>
          <a:p>
            <a:r>
              <a:rPr lang="it-IT" dirty="0" smtClean="0"/>
              <a:t>Dostoevskij uscì dalla dipendenza del gioco della roulette solo cinque anni dopo aver terminato il "giocatore".</a:t>
            </a:r>
          </a:p>
          <a:p>
            <a:r>
              <a:rPr lang="it-IT" dirty="0" smtClean="0"/>
              <a:t>Mentre nel progetto originale il protagonista alla fine si sarebbe ravveduto nella stesura finale, introducendo una chiara negazione, smetterà di giocare solo quando sarà tornato in pareggio.</a:t>
            </a:r>
          </a:p>
          <a:p>
            <a:r>
              <a:rPr lang="it-IT" dirty="0" smtClean="0"/>
              <a:t>Nelle lettere scritte dopo la fine del romanzo egli cerca di giustificare la sua "passione" per il gioco sostenendo che per lui il problema era solo quello di riuscire a "riflettere senza perdere il controllo", a "giocare freddamente", a"mantenersi con i nervi saldi", perché se ci fosse riuscito avrebbe vinto.</a:t>
            </a:r>
            <a:endParaRPr lang="it-IT" dirty="0"/>
          </a:p>
        </p:txBody>
      </p:sp>
    </p:spTree>
    <p:extLst>
      <p:ext uri="{BB962C8B-B14F-4D97-AF65-F5344CB8AC3E}">
        <p14:creationId xmlns:p14="http://schemas.microsoft.com/office/powerpoint/2010/main" xmlns="" val="1892430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L'usuraio e il giocatore agiscono insieme </a:t>
            </a:r>
            <a:endParaRPr lang="it-IT" dirty="0"/>
          </a:p>
        </p:txBody>
      </p:sp>
      <p:sp>
        <p:nvSpPr>
          <p:cNvPr id="3" name="Segnaposto contenuto 2"/>
          <p:cNvSpPr>
            <a:spLocks noGrp="1"/>
          </p:cNvSpPr>
          <p:nvPr>
            <p:ph idx="1"/>
          </p:nvPr>
        </p:nvSpPr>
        <p:spPr>
          <a:xfrm>
            <a:off x="779463" y="1335899"/>
            <a:ext cx="7583487" cy="4701831"/>
          </a:xfrm>
        </p:spPr>
        <p:txBody>
          <a:bodyPr/>
          <a:lstStyle/>
          <a:p>
            <a:r>
              <a:rPr lang="it-IT" dirty="0" smtClean="0"/>
              <a:t>Nella dipendenza dal gioco l'usuraio riceve il proprio potere dal fatto che l'archetipo del giocatore spinge la persona a rischiare sempre di più facendo in modo che un rischio per quanto elevato non basti mai.</a:t>
            </a:r>
          </a:p>
          <a:p>
            <a:r>
              <a:rPr lang="it-IT" dirty="0" smtClean="0"/>
              <a:t>Nel caso di Dostoevskij l'usuraio è impersonificato nella ruota della roulette che con un solo giro può cambiare tutto.</a:t>
            </a:r>
          </a:p>
          <a:p>
            <a:r>
              <a:rPr lang="it-IT" dirty="0" smtClean="0"/>
              <a:t>Gli elementi essenziali del giocatore sono l'assunzione del rischio, la paura e il pericolo. Ora mentre egli ha una notevole capacità di affrontare i pericoli manca completamente di quella di controllare gli impulsi che li provocano.</a:t>
            </a:r>
            <a:endParaRPr lang="it-IT" dirty="0"/>
          </a:p>
        </p:txBody>
      </p:sp>
    </p:spTree>
    <p:extLst>
      <p:ext uri="{BB962C8B-B14F-4D97-AF65-F5344CB8AC3E}">
        <p14:creationId xmlns:p14="http://schemas.microsoft.com/office/powerpoint/2010/main" xmlns="" val="692458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81965" y="506720"/>
            <a:ext cx="6886791" cy="1071022"/>
          </a:xfrm>
        </p:spPr>
        <p:txBody>
          <a:bodyPr/>
          <a:lstStyle/>
          <a:p>
            <a:r>
              <a:rPr lang="it-IT" dirty="0" smtClean="0"/>
              <a:t>La guarigione</a:t>
            </a:r>
            <a:endParaRPr lang="it-IT" dirty="0"/>
          </a:p>
        </p:txBody>
      </p:sp>
      <p:sp>
        <p:nvSpPr>
          <p:cNvPr id="3" name="Segnaposto contenuto 2"/>
          <p:cNvSpPr>
            <a:spLocks noGrp="1"/>
          </p:cNvSpPr>
          <p:nvPr>
            <p:ph idx="1"/>
          </p:nvPr>
        </p:nvSpPr>
        <p:spPr>
          <a:xfrm>
            <a:off x="1082539" y="2485234"/>
            <a:ext cx="7186217" cy="3192338"/>
          </a:xfrm>
        </p:spPr>
        <p:txBody>
          <a:bodyPr/>
          <a:lstStyle/>
          <a:p>
            <a:r>
              <a:rPr lang="it-IT" dirty="0" smtClean="0"/>
              <a:t>Il confine tra il gioco ricreativo e quello patologico è molto labile e poroso.</a:t>
            </a:r>
          </a:p>
          <a:p>
            <a:r>
              <a:rPr lang="it-IT" dirty="0" smtClean="0"/>
              <a:t>La spinta al gioco è spesso determinante per l'instaurarsi della dipendenza, tuttavia lo è anche per la guarigione soprattutto se diviene oggetto della creatività della persona dipendente. </a:t>
            </a:r>
            <a:endParaRPr lang="it-IT" dirty="0"/>
          </a:p>
        </p:txBody>
      </p:sp>
    </p:spTree>
    <p:extLst>
      <p:ext uri="{BB962C8B-B14F-4D97-AF65-F5344CB8AC3E}">
        <p14:creationId xmlns:p14="http://schemas.microsoft.com/office/powerpoint/2010/main" xmlns="" val="1114646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ROMANTICO</a:t>
            </a:r>
            <a:endParaRPr lang="it-IT" dirty="0"/>
          </a:p>
        </p:txBody>
      </p:sp>
      <p:sp>
        <p:nvSpPr>
          <p:cNvPr id="3" name="Sottotitolo 2"/>
          <p:cNvSpPr>
            <a:spLocks noGrp="1"/>
          </p:cNvSpPr>
          <p:nvPr>
            <p:ph type="subTitle" idx="1"/>
          </p:nvPr>
        </p:nvSpPr>
        <p:spPr/>
        <p:txBody>
          <a:bodyPr/>
          <a:lstStyle/>
          <a:p>
            <a:r>
              <a:rPr lang="it-IT" dirty="0" smtClean="0"/>
              <a:t>LA FIGURA ARCHETIPICA PIU' AVVINCENTE E PERICOLOSA</a:t>
            </a:r>
            <a:endParaRPr lang="it-IT" dirty="0"/>
          </a:p>
        </p:txBody>
      </p:sp>
    </p:spTree>
    <p:extLst>
      <p:ext uri="{BB962C8B-B14F-4D97-AF65-F5344CB8AC3E}">
        <p14:creationId xmlns:p14="http://schemas.microsoft.com/office/powerpoint/2010/main" xmlns="" val="354367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783113" y="576943"/>
            <a:ext cx="7485644" cy="5632311"/>
          </a:xfrm>
          <a:prstGeom prst="rect">
            <a:avLst/>
          </a:prstGeom>
          <a:noFill/>
        </p:spPr>
        <p:txBody>
          <a:bodyPr wrap="square" rtlCol="0">
            <a:spAutoFit/>
          </a:bodyPr>
          <a:lstStyle/>
          <a:p>
            <a:r>
              <a:rPr lang="it-IT" sz="2000" b="1" dirty="0">
                <a:solidFill>
                  <a:schemeClr val="bg1"/>
                </a:solidFill>
              </a:rPr>
              <a:t>Il romantico è una delle figure più avvincenti, </a:t>
            </a:r>
            <a:r>
              <a:rPr lang="it-IT" sz="2000" b="1">
                <a:solidFill>
                  <a:schemeClr val="bg1"/>
                </a:solidFill>
              </a:rPr>
              <a:t>ma </a:t>
            </a:r>
            <a:r>
              <a:rPr lang="it-IT" sz="2000" b="1" dirty="0">
                <a:solidFill>
                  <a:schemeClr val="bg1"/>
                </a:solidFill>
              </a:rPr>
              <a:t>anche</a:t>
            </a:r>
            <a:r>
              <a:rPr lang="it-IT" sz="2000" b="1">
                <a:solidFill>
                  <a:schemeClr val="bg1"/>
                </a:solidFill>
              </a:rPr>
              <a:t> più </a:t>
            </a:r>
            <a:r>
              <a:rPr lang="it-IT" sz="2000" b="1" dirty="0">
                <a:solidFill>
                  <a:schemeClr val="bg1"/>
                </a:solidFill>
              </a:rPr>
              <a:t>pericolose, della psiche del dipendente: se non la trasforma lo può condurre alla morte.  Se, invece, la trasforma può condurlo alla trasformazione spirituale.</a:t>
            </a:r>
            <a:endParaRPr lang="it-IT" sz="2200" b="1" dirty="0">
              <a:solidFill>
                <a:schemeClr val="bg1"/>
              </a:solidFill>
            </a:endParaRPr>
          </a:p>
          <a:p>
            <a:r>
              <a:rPr lang="it-IT" sz="2000" b="1" dirty="0">
                <a:solidFill>
                  <a:schemeClr val="bg1"/>
                </a:solidFill>
              </a:rPr>
              <a:t>Infatti, la sua energia </a:t>
            </a:r>
            <a:r>
              <a:rPr lang="it-IT" sz="2000" b="1">
                <a:solidFill>
                  <a:schemeClr val="bg1"/>
                </a:solidFill>
              </a:rPr>
              <a:t>può </a:t>
            </a:r>
            <a:r>
              <a:rPr lang="it-IT" sz="2000" b="1" dirty="0">
                <a:solidFill>
                  <a:schemeClr val="bg1"/>
                </a:solidFill>
              </a:rPr>
              <a:t>strappare</a:t>
            </a:r>
            <a:r>
              <a:rPr lang="it-IT" sz="2000" b="1">
                <a:solidFill>
                  <a:schemeClr val="bg1"/>
                </a:solidFill>
              </a:rPr>
              <a:t> la psiche </a:t>
            </a:r>
            <a:r>
              <a:rPr lang="it-IT" sz="2000" b="1" smtClean="0">
                <a:solidFill>
                  <a:schemeClr val="bg1"/>
                </a:solidFill>
              </a:rPr>
              <a:t>dalla </a:t>
            </a:r>
            <a:r>
              <a:rPr lang="it-IT" sz="2000" b="1" dirty="0">
                <a:solidFill>
                  <a:schemeClr val="bg1"/>
                </a:solidFill>
              </a:rPr>
              <a:t>presa del </a:t>
            </a:r>
            <a:r>
              <a:rPr lang="it-IT" sz="2000" b="1">
                <a:solidFill>
                  <a:schemeClr val="bg1"/>
                </a:solidFill>
              </a:rPr>
              <a:t>mondo </a:t>
            </a:r>
            <a:r>
              <a:rPr lang="it-IT" sz="2000" b="1" smtClean="0">
                <a:solidFill>
                  <a:schemeClr val="bg1"/>
                </a:solidFill>
              </a:rPr>
              <a:t>concreto </a:t>
            </a:r>
            <a:r>
              <a:rPr lang="it-IT" sz="2000" b="1" dirty="0">
                <a:solidFill>
                  <a:schemeClr val="bg1"/>
                </a:solidFill>
              </a:rPr>
              <a:t>per condurla negli ignoti reami del proibito.</a:t>
            </a:r>
            <a:endParaRPr lang="it-IT" sz="2200" b="1" dirty="0">
              <a:solidFill>
                <a:schemeClr val="bg1"/>
              </a:solidFill>
            </a:endParaRPr>
          </a:p>
          <a:p>
            <a:r>
              <a:rPr lang="it-IT" sz="2000" b="1" dirty="0">
                <a:solidFill>
                  <a:schemeClr val="bg1"/>
                </a:solidFill>
              </a:rPr>
              <a:t>Questa figura </a:t>
            </a:r>
            <a:r>
              <a:rPr lang="it-IT" sz="2000" b="1">
                <a:solidFill>
                  <a:schemeClr val="bg1"/>
                </a:solidFill>
              </a:rPr>
              <a:t>archetipica persegue </a:t>
            </a:r>
            <a:r>
              <a:rPr lang="it-IT" sz="2000" b="1" smtClean="0">
                <a:solidFill>
                  <a:schemeClr val="bg1"/>
                </a:solidFill>
              </a:rPr>
              <a:t>la </a:t>
            </a:r>
            <a:r>
              <a:rPr lang="it-IT" sz="2000" b="1" dirty="0">
                <a:solidFill>
                  <a:schemeClr val="bg1"/>
                </a:solidFill>
              </a:rPr>
              <a:t>totale </a:t>
            </a:r>
            <a:r>
              <a:rPr lang="it-IT" sz="2000" b="1">
                <a:solidFill>
                  <a:schemeClr val="bg1"/>
                </a:solidFill>
              </a:rPr>
              <a:t>fusione </a:t>
            </a:r>
            <a:r>
              <a:rPr lang="it-IT" sz="2000" b="1" dirty="0">
                <a:solidFill>
                  <a:schemeClr val="bg1"/>
                </a:solidFill>
              </a:rPr>
              <a:t>della</a:t>
            </a:r>
            <a:r>
              <a:rPr lang="it-IT" sz="2000" b="1">
                <a:solidFill>
                  <a:schemeClr val="bg1"/>
                </a:solidFill>
              </a:rPr>
              <a:t> persona con </a:t>
            </a:r>
            <a:r>
              <a:rPr lang="it-IT" sz="2000" b="1" dirty="0">
                <a:solidFill>
                  <a:schemeClr val="bg1"/>
                </a:solidFill>
              </a:rPr>
              <a:t>chi</a:t>
            </a:r>
            <a:r>
              <a:rPr lang="it-IT" sz="2000" b="1">
                <a:solidFill>
                  <a:schemeClr val="bg1"/>
                </a:solidFill>
              </a:rPr>
              <a:t> ama. Di solito si tratta di una persona </a:t>
            </a:r>
            <a:r>
              <a:rPr lang="it-IT" sz="2000" b="1" smtClean="0">
                <a:solidFill>
                  <a:schemeClr val="bg1"/>
                </a:solidFill>
              </a:rPr>
              <a:t>che </a:t>
            </a:r>
            <a:r>
              <a:rPr lang="it-IT" sz="2000" b="1" dirty="0">
                <a:solidFill>
                  <a:schemeClr val="bg1"/>
                </a:solidFill>
              </a:rPr>
              <a:t>anela a prendere il volo verso "qualche luogo al di sopra dell'arcobaleno" o a dissolversi sperimentando l'unione con l'infinito.</a:t>
            </a:r>
            <a:endParaRPr lang="it-IT" sz="2200" b="1" dirty="0">
              <a:solidFill>
                <a:schemeClr val="bg1"/>
              </a:solidFill>
            </a:endParaRPr>
          </a:p>
          <a:p>
            <a:r>
              <a:rPr lang="it-IT" sz="2000" b="1" dirty="0">
                <a:solidFill>
                  <a:schemeClr val="bg1"/>
                </a:solidFill>
              </a:rPr>
              <a:t>Quando il desiderio di </a:t>
            </a:r>
            <a:r>
              <a:rPr lang="it-IT" sz="2000" b="1">
                <a:solidFill>
                  <a:schemeClr val="bg1"/>
                </a:solidFill>
              </a:rPr>
              <a:t>fusione </a:t>
            </a:r>
            <a:r>
              <a:rPr lang="it-IT" sz="2000" b="1" dirty="0">
                <a:solidFill>
                  <a:schemeClr val="bg1"/>
                </a:solidFill>
              </a:rPr>
              <a:t>con</a:t>
            </a:r>
            <a:r>
              <a:rPr lang="it-IT" sz="2000" b="1">
                <a:solidFill>
                  <a:schemeClr val="bg1"/>
                </a:solidFill>
              </a:rPr>
              <a:t> l'infinito </a:t>
            </a:r>
            <a:r>
              <a:rPr lang="it-IT" sz="2000" b="1" smtClean="0">
                <a:solidFill>
                  <a:schemeClr val="bg1"/>
                </a:solidFill>
              </a:rPr>
              <a:t>si </a:t>
            </a:r>
            <a:r>
              <a:rPr lang="it-IT" sz="2000" b="1" dirty="0">
                <a:solidFill>
                  <a:schemeClr val="bg1"/>
                </a:solidFill>
              </a:rPr>
              <a:t>impossessa della </a:t>
            </a:r>
            <a:r>
              <a:rPr lang="it-IT" sz="2000" b="1">
                <a:solidFill>
                  <a:schemeClr val="bg1"/>
                </a:solidFill>
              </a:rPr>
              <a:t>vita </a:t>
            </a:r>
            <a:r>
              <a:rPr lang="it-IT" sz="2000" b="1" dirty="0">
                <a:solidFill>
                  <a:schemeClr val="bg1"/>
                </a:solidFill>
              </a:rPr>
              <a:t>di</a:t>
            </a:r>
            <a:r>
              <a:rPr lang="it-IT" sz="2000" b="1">
                <a:solidFill>
                  <a:schemeClr val="bg1"/>
                </a:solidFill>
              </a:rPr>
              <a:t> questa persona </a:t>
            </a:r>
            <a:r>
              <a:rPr lang="it-IT" sz="2000" b="1" smtClean="0">
                <a:solidFill>
                  <a:schemeClr val="bg1"/>
                </a:solidFill>
              </a:rPr>
              <a:t>la </a:t>
            </a:r>
            <a:r>
              <a:rPr lang="it-IT" sz="2000" b="1" dirty="0">
                <a:solidFill>
                  <a:schemeClr val="bg1"/>
                </a:solidFill>
              </a:rPr>
              <a:t>riduce a una inutile e insaziabile brama </a:t>
            </a:r>
            <a:r>
              <a:rPr lang="it-IT" sz="2000" b="1">
                <a:solidFill>
                  <a:schemeClr val="bg1"/>
                </a:solidFill>
              </a:rPr>
              <a:t>solitaria </a:t>
            </a:r>
            <a:r>
              <a:rPr lang="it-IT" sz="2000" b="1" dirty="0">
                <a:solidFill>
                  <a:schemeClr val="bg1"/>
                </a:solidFill>
              </a:rPr>
              <a:t>e</a:t>
            </a:r>
            <a:r>
              <a:rPr lang="it-IT" sz="2000" b="1">
                <a:solidFill>
                  <a:schemeClr val="bg1"/>
                </a:solidFill>
              </a:rPr>
              <a:t> il </a:t>
            </a:r>
            <a:r>
              <a:rPr lang="it-IT" sz="2000" b="1" dirty="0">
                <a:solidFill>
                  <a:schemeClr val="bg1"/>
                </a:solidFill>
              </a:rPr>
              <a:t>romanticismo</a:t>
            </a:r>
            <a:r>
              <a:rPr lang="it-IT" sz="2000" b="1">
                <a:solidFill>
                  <a:schemeClr val="bg1"/>
                </a:solidFill>
              </a:rPr>
              <a:t> diventa una dipendenza patologica.</a:t>
            </a:r>
            <a:endParaRPr lang="it-IT" sz="2000" b="1" dirty="0">
              <a:solidFill>
                <a:schemeClr val="bg1"/>
              </a:solidFill>
            </a:endParaRPr>
          </a:p>
          <a:p>
            <a:r>
              <a:rPr lang="it-IT" sz="2000" b="1">
                <a:solidFill>
                  <a:schemeClr val="bg1"/>
                </a:solidFill>
              </a:rPr>
              <a:t>Tuttavia, dietro questa brama inquieta si nasconde l’anelito dell’anima al divino e alla creatività, e in questo anelito che nasce la possibilità di trasformazione. </a:t>
            </a:r>
            <a:r>
              <a:rPr lang="it-IT" sz="2200" b="1">
                <a:solidFill>
                  <a:schemeClr val="bg1"/>
                </a:solidFill>
              </a:rPr>
              <a:t>romanticismo </a:t>
            </a:r>
            <a:r>
              <a:rPr lang="it-IT" sz="2200" b="1" dirty="0">
                <a:solidFill>
                  <a:schemeClr val="bg1"/>
                </a:solidFill>
              </a:rPr>
              <a:t>diventa una dipendenza patologica.</a:t>
            </a:r>
          </a:p>
        </p:txBody>
      </p:sp>
    </p:spTree>
    <p:extLst>
      <p:ext uri="{BB962C8B-B14F-4D97-AF65-F5344CB8AC3E}">
        <p14:creationId xmlns:p14="http://schemas.microsoft.com/office/powerpoint/2010/main" xmlns="" val="495375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Dall’evasione dal mondo diurno alla </a:t>
            </a:r>
            <a:r>
              <a:rPr lang="it-IT" dirty="0" err="1" smtClean="0"/>
              <a:t>Liebestod</a:t>
            </a:r>
            <a:endParaRPr lang="it-IT" dirty="0"/>
          </a:p>
        </p:txBody>
      </p:sp>
      <p:sp>
        <p:nvSpPr>
          <p:cNvPr id="3" name="Segnaposto contenuto 2"/>
          <p:cNvSpPr>
            <a:spLocks noGrp="1"/>
          </p:cNvSpPr>
          <p:nvPr>
            <p:ph idx="1"/>
          </p:nvPr>
        </p:nvSpPr>
        <p:spPr>
          <a:xfrm>
            <a:off x="779463" y="1425388"/>
            <a:ext cx="7583487" cy="4908618"/>
          </a:xfrm>
        </p:spPr>
        <p:txBody>
          <a:bodyPr>
            <a:normAutofit lnSpcReduction="10000"/>
          </a:bodyPr>
          <a:lstStyle/>
          <a:p>
            <a:r>
              <a:rPr lang="it-IT" dirty="0" smtClean="0"/>
              <a:t>Nella letteratura romantica tedesca lo struggimento per il paradiso porta spesso  a un’amara sensazione di sradicamento, di evasione dal mondo diurno e a una dipendenza dal modo della notte.</a:t>
            </a:r>
          </a:p>
          <a:p>
            <a:r>
              <a:rPr lang="it-IT" dirty="0" smtClean="0"/>
              <a:t>Nell’amore per la notte il romantico può continuare a sognare sfuggendo alla prigione della realtà. Ma la notte da cui diventa dipendente spesso si trasforma nell’ultima notte, nel </a:t>
            </a:r>
            <a:r>
              <a:rPr lang="it-IT" b="1" i="1" dirty="0" err="1" smtClean="0"/>
              <a:t>Liebestod</a:t>
            </a:r>
            <a:r>
              <a:rPr lang="it-IT" b="1" i="1" dirty="0" smtClean="0"/>
              <a:t> </a:t>
            </a:r>
            <a:r>
              <a:rPr lang="it-IT" dirty="0" smtClean="0"/>
              <a:t>in cui l’amore è possibile solo nella morte.</a:t>
            </a:r>
          </a:p>
          <a:p>
            <a:r>
              <a:rPr lang="it-IT" dirty="0" smtClean="0"/>
              <a:t>Quando il romantico è deluso dalla vita perché è stato frustrato il suo anelito alla fusione totale, il suo romanticismo può degenerare nel rendimento cinico, negatore della vita, che si manifesta nell’uomo del sottosuolo descritto da Dostoevskij. </a:t>
            </a:r>
            <a:endParaRPr lang="it-IT" dirty="0"/>
          </a:p>
        </p:txBody>
      </p:sp>
    </p:spTree>
    <p:extLst>
      <p:ext uri="{BB962C8B-B14F-4D97-AF65-F5344CB8AC3E}">
        <p14:creationId xmlns:p14="http://schemas.microsoft.com/office/powerpoint/2010/main" xmlns="" val="37487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31371"/>
          </a:xfrm>
        </p:spPr>
        <p:txBody>
          <a:bodyPr/>
          <a:lstStyle/>
          <a:p>
            <a:r>
              <a:rPr lang="it-IT" dirty="0" err="1" smtClean="0"/>
              <a:t>Liebestod</a:t>
            </a:r>
            <a:r>
              <a:rPr lang="it-IT" dirty="0" smtClean="0"/>
              <a:t> e dipendenza</a:t>
            </a:r>
            <a:endParaRPr lang="it-IT" dirty="0"/>
          </a:p>
        </p:txBody>
      </p:sp>
      <p:sp>
        <p:nvSpPr>
          <p:cNvPr id="3" name="Segnaposto contenuto 2"/>
          <p:cNvSpPr>
            <a:spLocks noGrp="1"/>
          </p:cNvSpPr>
          <p:nvPr>
            <p:ph idx="1"/>
          </p:nvPr>
        </p:nvSpPr>
        <p:spPr>
          <a:xfrm>
            <a:off x="779463" y="1153886"/>
            <a:ext cx="7583487" cy="4883844"/>
          </a:xfrm>
        </p:spPr>
        <p:txBody>
          <a:bodyPr/>
          <a:lstStyle/>
          <a:p>
            <a:r>
              <a:rPr lang="it-IT" sz="2000" dirty="0" smtClean="0"/>
              <a:t>Il romantico dipendente rifiuta di vivere nella tensione, considera entità assolute l’amore e il mistero, e si ritrae dal mondo ordinario cercando scampo nel </a:t>
            </a:r>
            <a:r>
              <a:rPr lang="it-IT" sz="2000" i="1" dirty="0" err="1" smtClean="0"/>
              <a:t>liebestod</a:t>
            </a:r>
            <a:r>
              <a:rPr lang="it-IT" sz="2000" dirty="0" smtClean="0"/>
              <a:t>.</a:t>
            </a:r>
          </a:p>
          <a:p>
            <a:r>
              <a:rPr lang="it-IT" sz="2000" dirty="0" smtClean="0"/>
              <a:t>Nella tossicodipendenza la sostanza chimica preferita diviene sempre il fine a cui sacrificare ogni altra cosa. Infatti, nel dipendente romantico la sostanza è la passione dell’unione, del fondersi.</a:t>
            </a:r>
          </a:p>
          <a:p>
            <a:r>
              <a:rPr lang="it-IT" sz="2000" dirty="0" smtClean="0"/>
              <a:t>Consegnandosi all’alcol, alla droga, al potere, all’idealismo o all’amore romantico, il dipendente cerca di sfuggire ai conflitti e alle tensioni della vita. Spera così di sfuggire l’antinomia che è insita nella condizione umana vivendo in un unico polo. La dipendenza, infatti, mira agli estremi: o l’idealismo o la disperazione e il cinismo assoluti.</a:t>
            </a:r>
          </a:p>
          <a:p>
            <a:endParaRPr lang="it-IT" sz="2000" dirty="0" smtClean="0"/>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Tristano e Isotta</a:t>
            </a:r>
            <a:endParaRPr lang="it-IT" dirty="0"/>
          </a:p>
        </p:txBody>
      </p:sp>
      <p:sp>
        <p:nvSpPr>
          <p:cNvPr id="3" name="Segnaposto contenuto 2"/>
          <p:cNvSpPr>
            <a:spLocks noGrp="1"/>
          </p:cNvSpPr>
          <p:nvPr>
            <p:ph idx="1"/>
          </p:nvPr>
        </p:nvSpPr>
        <p:spPr/>
        <p:txBody>
          <a:bodyPr/>
          <a:lstStyle/>
          <a:p>
            <a:endParaRPr lang="it-IT" dirty="0" smtClean="0"/>
          </a:p>
          <a:p>
            <a:r>
              <a:rPr lang="it-IT" dirty="0" smtClean="0"/>
              <a:t>Nella visione romantica il polo dell’ideale appare dapprima fulgido come un sogno, ma in esso finiscono per infiltrarsi sia la luce della coscienza,il mondo diurno della realtà, sia la gelosia e la possessività del mondo delle tenebre.</a:t>
            </a:r>
          </a:p>
          <a:p>
            <a:r>
              <a:rPr lang="it-IT" dirty="0" smtClean="0"/>
              <a:t>Quando ciò accade, piuttosto che sacrificare il loro ideale gli amanti romantici, come Tristano e Isotta, optano per il suicido</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L'USURAIO</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xmlns="" val="1640170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598714"/>
          </a:xfrm>
        </p:spPr>
        <p:txBody>
          <a:bodyPr/>
          <a:lstStyle/>
          <a:p>
            <a:r>
              <a:rPr lang="it-IT" dirty="0" smtClean="0"/>
              <a:t>In sintesi</a:t>
            </a:r>
            <a:endParaRPr lang="it-IT" dirty="0"/>
          </a:p>
        </p:txBody>
      </p:sp>
      <p:sp>
        <p:nvSpPr>
          <p:cNvPr id="3" name="Segnaposto contenuto 2"/>
          <p:cNvSpPr>
            <a:spLocks noGrp="1"/>
          </p:cNvSpPr>
          <p:nvPr>
            <p:ph idx="1"/>
          </p:nvPr>
        </p:nvSpPr>
        <p:spPr>
          <a:xfrm>
            <a:off x="779463" y="1143000"/>
            <a:ext cx="7583487" cy="4894730"/>
          </a:xfrm>
        </p:spPr>
        <p:txBody>
          <a:bodyPr/>
          <a:lstStyle/>
          <a:p>
            <a:r>
              <a:rPr lang="it-IT" dirty="0" smtClean="0"/>
              <a:t>Il romanticismo può essere una possente forma di dipendenza.</a:t>
            </a:r>
          </a:p>
          <a:p>
            <a:r>
              <a:rPr lang="it-IT" dirty="0" smtClean="0"/>
              <a:t>Questo archetipo compare nel dipendente quando tenta di sfuggire allo stress del mondo presente nella vita quotidiana.</a:t>
            </a:r>
          </a:p>
          <a:p>
            <a:r>
              <a:rPr lang="it-IT" dirty="0" smtClean="0"/>
              <a:t> Attraverso una sostanza, una relazione o un comportamento cerca di dare a questa stessa realtà un senso assoluto e nel contempo di essere tutt’uno con l’universo.</a:t>
            </a:r>
          </a:p>
          <a:p>
            <a:r>
              <a:rPr lang="it-IT" dirty="0" smtClean="0"/>
              <a:t>In questa ricerca il romantico spesso si impiglia in un paradosso: cercando di possedere e perpetuare il senso della sua unicità la perde completamente.</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L’UOMO DEL SOTTOSUOLO</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xmlns="" val="146533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598714"/>
          </a:xfrm>
        </p:spPr>
        <p:txBody>
          <a:bodyPr/>
          <a:lstStyle/>
          <a:p>
            <a:r>
              <a:rPr lang="it-IT" dirty="0" smtClean="0"/>
              <a:t>Il risentimento </a:t>
            </a:r>
            <a:endParaRPr lang="it-IT" dirty="0"/>
          </a:p>
        </p:txBody>
      </p:sp>
      <p:sp>
        <p:nvSpPr>
          <p:cNvPr id="3" name="Segnaposto contenuto 2"/>
          <p:cNvSpPr>
            <a:spLocks noGrp="1"/>
          </p:cNvSpPr>
          <p:nvPr>
            <p:ph idx="1"/>
          </p:nvPr>
        </p:nvSpPr>
        <p:spPr>
          <a:xfrm>
            <a:off x="779463" y="1143000"/>
            <a:ext cx="7583487" cy="4894730"/>
          </a:xfrm>
        </p:spPr>
        <p:txBody>
          <a:bodyPr>
            <a:normAutofit fontScale="92500"/>
          </a:bodyPr>
          <a:lstStyle/>
          <a:p>
            <a:r>
              <a:rPr lang="it-IT" dirty="0" smtClean="0"/>
              <a:t>Quando una persona dipendente frena la rabbia, questa si congela nel risentimento, una forza distruttiva che può essere rivolta verso gli altri, contro se stessi e contro l’universo intero.</a:t>
            </a:r>
          </a:p>
          <a:p>
            <a:r>
              <a:rPr lang="it-IT" dirty="0" smtClean="0"/>
              <a:t>Nelle memorie di Dostoevskij c’è un’analisi del risentimento visto come il principale atteggiamento che cova nell’uomo del sottosuolo uccidendone l’amore e la creatività.</a:t>
            </a:r>
          </a:p>
          <a:p>
            <a:r>
              <a:rPr lang="it-IT" dirty="0" smtClean="0"/>
              <a:t>Nietzsche nella genealogia della morale la chiama la malattia dell’</a:t>
            </a:r>
            <a:r>
              <a:rPr lang="it-IT" i="1" dirty="0" err="1" smtClean="0"/>
              <a:t>untermensch</a:t>
            </a:r>
            <a:r>
              <a:rPr lang="it-IT" dirty="0" smtClean="0"/>
              <a:t>, dell’individuo che  teme la creatività e vuole ucciderla in se stesso e negli altri. </a:t>
            </a:r>
          </a:p>
          <a:p>
            <a:r>
              <a:rPr lang="it-IT" dirty="0" smtClean="0"/>
              <a:t>Gli A.A. hanno definito il risentimento il nemico pubblico numero uno che più ogni altra cosa porta alla rovina gli alcolisti.</a:t>
            </a:r>
          </a:p>
          <a:p>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53143"/>
          </a:xfrm>
        </p:spPr>
        <p:txBody>
          <a:bodyPr/>
          <a:lstStyle/>
          <a:p>
            <a:r>
              <a:rPr lang="it-IT" dirty="0" smtClean="0"/>
              <a:t>Il risentimento secondo Nietzsche</a:t>
            </a:r>
            <a:endParaRPr lang="it-IT" dirty="0"/>
          </a:p>
        </p:txBody>
      </p:sp>
      <p:sp>
        <p:nvSpPr>
          <p:cNvPr id="3" name="Segnaposto contenuto 2"/>
          <p:cNvSpPr>
            <a:spLocks noGrp="1"/>
          </p:cNvSpPr>
          <p:nvPr>
            <p:ph idx="1"/>
          </p:nvPr>
        </p:nvSpPr>
        <p:spPr>
          <a:xfrm>
            <a:off x="779463" y="1208314"/>
            <a:ext cx="7583487" cy="4829416"/>
          </a:xfrm>
        </p:spPr>
        <p:txBody>
          <a:bodyPr>
            <a:normAutofit lnSpcReduction="10000"/>
          </a:bodyPr>
          <a:lstStyle/>
          <a:p>
            <a:r>
              <a:rPr lang="it-IT" sz="2000" dirty="0" smtClean="0"/>
              <a:t>Nietzsche considera il risentimento l’antitesi della creatività, l’atteggiamento che l’uomo assume quando vive una vita di impotenza e di schiavitù, quando non vive la sfida creativa della propria esistenza ma l’immiserimento della vita.</a:t>
            </a:r>
          </a:p>
          <a:p>
            <a:r>
              <a:rPr lang="it-IT" sz="2000" dirty="0" smtClean="0"/>
              <a:t>Si manifesta spesso nella rispettabile facciata del moralismo, ma origina l’odio e l’invidia che chiedono la vendetta della vittima senza risorse che è gelosa della persona ch possiede una forza creativa.</a:t>
            </a:r>
          </a:p>
          <a:p>
            <a:r>
              <a:rPr lang="it-IT" sz="2000" dirty="0" smtClean="0"/>
              <a:t>Coloro che sono soggetti al moralismo della schiavitù vivono reprimendo la loro aggressività in uno stato di ebete tranquillità che maschera l’impotenza. È questa passività che secondo Nietzsche alimenta l’occhio avvelenato del risentimento, sia esso quello del moralista o del carnefice o del sofferente che cerca scampo nell’intossicazione.</a:t>
            </a:r>
            <a:endParaRPr lang="it-IT"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42257"/>
          </a:xfrm>
        </p:spPr>
        <p:txBody>
          <a:bodyPr/>
          <a:lstStyle/>
          <a:p>
            <a:r>
              <a:rPr lang="it-IT" sz="3600" dirty="0" smtClean="0"/>
              <a:t>Il risentimento secondo Dostoevskij</a:t>
            </a:r>
            <a:endParaRPr lang="it-IT" sz="3600" dirty="0"/>
          </a:p>
        </p:txBody>
      </p:sp>
      <p:sp>
        <p:nvSpPr>
          <p:cNvPr id="3" name="Segnaposto contenuto 2"/>
          <p:cNvSpPr>
            <a:spLocks noGrp="1"/>
          </p:cNvSpPr>
          <p:nvPr>
            <p:ph idx="1"/>
          </p:nvPr>
        </p:nvSpPr>
        <p:spPr>
          <a:xfrm>
            <a:off x="779463" y="1023257"/>
            <a:ext cx="7583487" cy="5014473"/>
          </a:xfrm>
        </p:spPr>
        <p:txBody>
          <a:bodyPr>
            <a:normAutofit fontScale="77500" lnSpcReduction="20000"/>
          </a:bodyPr>
          <a:lstStyle/>
          <a:p>
            <a:r>
              <a:rPr lang="it-IT" sz="2300" dirty="0" smtClean="0"/>
              <a:t>Nelle memorie del sottosuolo Dostoevskij rivela il tormento di un uomo che soffre nell’abisso del risentimento e che come molti dipendenti soffre del mal di fegato.</a:t>
            </a:r>
          </a:p>
          <a:p>
            <a:r>
              <a:rPr lang="it-IT" sz="2300" dirty="0" smtClean="0"/>
              <a:t>Con la sua malignità l’uomo del sottosuolo ha scelto di vivere in un angolo, convinto che nella società non ci sia posto per una persona della sua intelligenza e che solo agli stupidi arrida il successo.</a:t>
            </a:r>
          </a:p>
          <a:p>
            <a:r>
              <a:rPr lang="it-IT" sz="2300" dirty="0" smtClean="0"/>
              <a:t>l’uomo del sottosuolo sperimenta in sé il conflitto degli opposti, ma non è disposto né ad affrontarlo e a conciliarlo, né a sopportare la tensione che produce. La tensione che questo conflitto genera in lui lo porta a definire cinicamente la coscienza una malattia. Infatti, è proprio nel momento in cui egli sente tutto ciò che è “buono e bello” che sprofonda in pensieri perversi e commette un atto odioso, abominevole. E quando egli acquisisce la coscienza della propria degradazione prova la gioia più intensa, come accade, ad esempio, in quei momenti di disperazione in cui si gode di essere in una posizione senza via d’uscita. È questa la maledizione della coscienza.</a:t>
            </a:r>
          </a:p>
          <a:p>
            <a:r>
              <a:rPr lang="it-IT" sz="2300" dirty="0" smtClean="0"/>
              <a:t>L’uomo del sottosuolo è un sognatore romantico diventato cinico.</a:t>
            </a:r>
          </a:p>
          <a:p>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L’uomo del sottosuolo: il lato oscuro della natura umana</a:t>
            </a:r>
            <a:endParaRPr lang="it-IT" sz="3200" dirty="0"/>
          </a:p>
        </p:txBody>
      </p:sp>
      <p:sp>
        <p:nvSpPr>
          <p:cNvPr id="3" name="Segnaposto contenuto 2"/>
          <p:cNvSpPr>
            <a:spLocks noGrp="1"/>
          </p:cNvSpPr>
          <p:nvPr>
            <p:ph idx="1"/>
          </p:nvPr>
        </p:nvSpPr>
        <p:spPr>
          <a:xfrm>
            <a:off x="779463" y="1425388"/>
            <a:ext cx="7583487" cy="4612342"/>
          </a:xfrm>
        </p:spPr>
        <p:txBody>
          <a:bodyPr>
            <a:normAutofit fontScale="85000" lnSpcReduction="20000"/>
          </a:bodyPr>
          <a:lstStyle/>
          <a:p>
            <a:r>
              <a:rPr lang="it-IT" dirty="0" smtClean="0"/>
              <a:t>L’uomo del sottosuolo è una creatura che ricorda ogni offesa fin nei minimi particolari umilianti, che si tormenta escogitando con la propria immaginazione anche altri insulti, che non perdona nulla e vuole la vendetta, ma che cerca nei modi più insulsi, in incognito, consapevole che la sofferenza che procurerà a stesso sarà maggiore di quella che proverà la persona contro cui la dirige.</a:t>
            </a:r>
          </a:p>
          <a:p>
            <a:r>
              <a:rPr lang="it-IT" dirty="0" smtClean="0"/>
              <a:t>C’è un godimento nel dolore, un voluttuoso piacere nel soffrire lamentandosi. Come rileva Dostoevskij: “ l’uomo, a volte, ama immensamente la sofferenza, fino alla passione”.</a:t>
            </a:r>
          </a:p>
          <a:p>
            <a:r>
              <a:rPr lang="it-IT" dirty="0" smtClean="0"/>
              <a:t>L’uomo del sottosuolo non rinuncerà alla paradossale libertà di scegliere ciò che è distruttivo, caotico, offensivo per lui, perché </a:t>
            </a:r>
            <a:r>
              <a:rPr lang="it-IT" b="1" dirty="0" smtClean="0"/>
              <a:t>questa</a:t>
            </a:r>
            <a:r>
              <a:rPr lang="it-IT" dirty="0" smtClean="0"/>
              <a:t> è la stessa libertà che sta a fondamento della sua individualità e della sua creatività. </a:t>
            </a:r>
          </a:p>
          <a:p>
            <a:r>
              <a:rPr lang="it-IT" dirty="0" smtClean="0"/>
              <a:t>Il risentimento e la distruttività sono compresi nel prezzo che l’uomo paga per la sua libertà </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t>I paradossi dell’uomo del sottosuolo nel dipendente</a:t>
            </a:r>
            <a:endParaRPr lang="it-IT" sz="3600" dirty="0"/>
          </a:p>
        </p:txBody>
      </p:sp>
      <p:sp>
        <p:nvSpPr>
          <p:cNvPr id="3" name="Segnaposto contenuto 2"/>
          <p:cNvSpPr>
            <a:spLocks noGrp="1"/>
          </p:cNvSpPr>
          <p:nvPr>
            <p:ph idx="1"/>
          </p:nvPr>
        </p:nvSpPr>
        <p:spPr>
          <a:xfrm>
            <a:off x="779463" y="1425388"/>
            <a:ext cx="7583487" cy="4612342"/>
          </a:xfrm>
        </p:spPr>
        <p:txBody>
          <a:bodyPr>
            <a:normAutofit lnSpcReduction="10000"/>
          </a:bodyPr>
          <a:lstStyle/>
          <a:p>
            <a:r>
              <a:rPr lang="it-IT" dirty="0" smtClean="0"/>
              <a:t>Come l’uomo del sottosuolo il dipendente è incapace di conciliare i violenti paradossi che affliggono la vita umana e si pone fuori della società, ma, da un lato, egli disprezza l’uomo normale mentre, dall’altro lato, vorrebbe essere come lui.</a:t>
            </a:r>
          </a:p>
          <a:p>
            <a:r>
              <a:rPr lang="it-IT" dirty="0" smtClean="0"/>
              <a:t>Tuttavia, se il dipendente è consapevole del potere umano di autodistruzione e della perversità che è insita in esso, l’uomo normale è ignaro di queste forze oscure interiori essendo malato di autoinganno (Sartre) e di inautenticità (Heidegger).</a:t>
            </a:r>
          </a:p>
          <a:p>
            <a:r>
              <a:rPr lang="it-IT" dirty="0" smtClean="0"/>
              <a:t>Né il dipendente, che sta nel sottosuolo,  né l’uomo normale vivono la tensione dell’esistenza. Per guarire occorre vivere nella tensione dell’esistenza.</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TRASGRESSORE</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xmlns="" val="146533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53143"/>
          </a:xfrm>
        </p:spPr>
        <p:txBody>
          <a:bodyPr/>
          <a:lstStyle/>
          <a:p>
            <a:r>
              <a:rPr lang="it-IT" dirty="0" smtClean="0"/>
              <a:t>Il coraggio di essere diverso</a:t>
            </a:r>
            <a:endParaRPr lang="it-IT" dirty="0"/>
          </a:p>
        </p:txBody>
      </p:sp>
      <p:sp>
        <p:nvSpPr>
          <p:cNvPr id="3" name="Segnaposto contenuto 2"/>
          <p:cNvSpPr>
            <a:spLocks noGrp="1"/>
          </p:cNvSpPr>
          <p:nvPr>
            <p:ph idx="1"/>
          </p:nvPr>
        </p:nvSpPr>
        <p:spPr>
          <a:xfrm>
            <a:off x="779463" y="1426029"/>
            <a:ext cx="7583487" cy="4611701"/>
          </a:xfrm>
        </p:spPr>
        <p:txBody>
          <a:bodyPr/>
          <a:lstStyle/>
          <a:p>
            <a:r>
              <a:rPr lang="it-IT" dirty="0" smtClean="0"/>
              <a:t>Il trasgressore è una figura affascinante, pericolosa e romantica, simbolo dell’essere umano in contrasto con la società, dell’individuo che ha il coraggio di essere diverso.</a:t>
            </a:r>
          </a:p>
          <a:p>
            <a:r>
              <a:rPr lang="it-IT" dirty="0" smtClean="0"/>
              <a:t>È come l’artista creativo, che spesso è circondato da un alone romantico ed è temuto per la sua diversità.</a:t>
            </a:r>
          </a:p>
          <a:p>
            <a:r>
              <a:rPr lang="it-IT" dirty="0" smtClean="0"/>
              <a:t>Il più delle volte le perone dipendenti, quando raccontano la propria storia di vita, dicono di essersi sentiti “diversi” già nell’infanzia e nell’adolescenza  </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20486"/>
          </a:xfrm>
        </p:spPr>
        <p:txBody>
          <a:bodyPr/>
          <a:lstStyle/>
          <a:p>
            <a:r>
              <a:rPr lang="it-IT" dirty="0" smtClean="0"/>
              <a:t>La diversità come richiamo del Sé</a:t>
            </a:r>
            <a:endParaRPr lang="it-IT" dirty="0"/>
          </a:p>
        </p:txBody>
      </p:sp>
      <p:sp>
        <p:nvSpPr>
          <p:cNvPr id="3" name="Segnaposto contenuto 2"/>
          <p:cNvSpPr>
            <a:spLocks noGrp="1"/>
          </p:cNvSpPr>
          <p:nvPr>
            <p:ph idx="1"/>
          </p:nvPr>
        </p:nvSpPr>
        <p:spPr/>
        <p:txBody>
          <a:bodyPr/>
          <a:lstStyle/>
          <a:p>
            <a:r>
              <a:rPr lang="it-IT" dirty="0" smtClean="0"/>
              <a:t>Una fantasia comune alle persone che si sentono “diverse” è quella di essere orfani, nati da genitori misteriosi, forse divini.</a:t>
            </a:r>
          </a:p>
          <a:p>
            <a:r>
              <a:rPr lang="it-IT" dirty="0" smtClean="0"/>
              <a:t>Secondo Jung questa fantasia, che esprime il senso della diversità, è originariamente il primo richiamo di un Sé maggiore: l’espressione dell’archetipo del fanciullo divino, del primo anelito allo spirito creativo.</a:t>
            </a:r>
          </a:p>
          <a:p>
            <a:r>
              <a:rPr lang="it-IT" dirty="0" smtClean="0"/>
              <a:t>Hermann Hesse ha descritto questo richiamo nei romanzi “Demian” e “Il lupo della steppa”.</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seduzione e l'inganno dell'usuraio</a:t>
            </a:r>
            <a:endParaRPr lang="it-IT" dirty="0"/>
          </a:p>
        </p:txBody>
      </p:sp>
      <p:sp>
        <p:nvSpPr>
          <p:cNvPr id="3" name="Segnaposto contenuto 2"/>
          <p:cNvSpPr>
            <a:spLocks noGrp="1"/>
          </p:cNvSpPr>
          <p:nvPr>
            <p:ph idx="1"/>
          </p:nvPr>
        </p:nvSpPr>
        <p:spPr/>
        <p:txBody>
          <a:bodyPr>
            <a:normAutofit lnSpcReduction="10000"/>
          </a:bodyPr>
          <a:lstStyle/>
          <a:p>
            <a:endParaRPr lang="it-IT" dirty="0"/>
          </a:p>
          <a:p>
            <a:r>
              <a:rPr lang="it-IT" dirty="0"/>
              <a:t>Se l’alcol o la droga può dischiudere l’estasi ogni volta che lo si desidera, chi può rifiutare un simile dono?</a:t>
            </a:r>
          </a:p>
          <a:p>
            <a:r>
              <a:rPr lang="it-IT" dirty="0"/>
              <a:t>Lo può rifiutare solo chi ha letto attentamente i termini del contratto che regola la donazione e ha potuto constatare che questa non è un atto gratuito perchè richiede, anche se non immediatamente, una restituzione ad un tasso di interesse talmente esorbitante che chi riceve il dono difficilmente potrà restituirlo e che sino ad allora la sua vita non gli apparterrà più</a:t>
            </a:r>
          </a:p>
        </p:txBody>
      </p:sp>
    </p:spTree>
    <p:extLst>
      <p:ext uri="{BB962C8B-B14F-4D97-AF65-F5344CB8AC3E}">
        <p14:creationId xmlns:p14="http://schemas.microsoft.com/office/powerpoint/2010/main" xmlns="" val="3636728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Dal disadattamento e dalla ribellione alla trasgressione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Sembra che talvolta per essere creativi occorra necessariamente essere disadattati o ribelli. Tuttavia, se diventa assoluta, questa tendenza, anche se nata dal richiamo della creatività, può trasformarsi nel disprezzo dei propri simili. In questo caso il disadattato può diventare un trasgressore o un Assassino.</a:t>
            </a:r>
          </a:p>
          <a:p>
            <a:r>
              <a:rPr lang="it-IT" dirty="0" smtClean="0"/>
              <a:t>Nei suoi romanzi Dostoevskij mostra come il risentimento dell’uomo del sottosuolo finisca per trasformarsi in un atteggiamento che giustifica l’omicidio, come nel caso di Raskolnikov in “Delitto e castigo”.</a:t>
            </a:r>
          </a:p>
          <a:p>
            <a:r>
              <a:rPr lang="it-IT" dirty="0" smtClean="0"/>
              <a:t>La sensazione di eccezionalità e di unicità può essere deviata dal proprio corso se si smarriscono la tensione del rapporto con la società e si porta l’eccezionalità alle estreme conseguenze.</a:t>
            </a:r>
          </a:p>
          <a:p>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42257"/>
          </a:xfrm>
        </p:spPr>
        <p:txBody>
          <a:bodyPr/>
          <a:lstStyle/>
          <a:p>
            <a:r>
              <a:rPr lang="it-IT" dirty="0" smtClean="0"/>
              <a:t>Diversità e tossicodipendenza</a:t>
            </a:r>
            <a:endParaRPr lang="it-IT" dirty="0"/>
          </a:p>
        </p:txBody>
      </p:sp>
      <p:sp>
        <p:nvSpPr>
          <p:cNvPr id="3" name="Segnaposto contenuto 2"/>
          <p:cNvSpPr>
            <a:spLocks noGrp="1"/>
          </p:cNvSpPr>
          <p:nvPr>
            <p:ph idx="1"/>
          </p:nvPr>
        </p:nvSpPr>
        <p:spPr>
          <a:xfrm>
            <a:off x="779463" y="1023257"/>
            <a:ext cx="7583487" cy="5014473"/>
          </a:xfrm>
        </p:spPr>
        <p:txBody>
          <a:bodyPr>
            <a:normAutofit lnSpcReduction="10000"/>
          </a:bodyPr>
          <a:lstStyle/>
          <a:p>
            <a:r>
              <a:rPr lang="it-IT" dirty="0" smtClean="0"/>
              <a:t>Molti individui che originariamente avvertivano l’impulso alla creatività hanno cercato di essere diversi imboccando le strade della tossicodipendenza, ricevendo dalla droga o dall’alcol il “fluttuante coraggio” di ignorare le proibizioni e acquisendo nello stesso tempo un senso smisurato della propria importanza.</a:t>
            </a:r>
          </a:p>
          <a:p>
            <a:r>
              <a:rPr lang="it-IT" dirty="0" smtClean="0"/>
              <a:t>Nella dipendenza il trasgressore so riallaccia a molte altre figure archetipe: il romantico, il giocatore, il briccone, l’assassino e l’uomo del sottosuolo.</a:t>
            </a:r>
          </a:p>
          <a:p>
            <a:r>
              <a:rPr lang="it-IT" dirty="0" smtClean="0"/>
              <a:t>I tossicomani che fanno uso di droghe diventano automaticamente “trasgressori”, anche se l’archetipo dell’aggressore non viene estrinsecato e agito. Esso è comunque presente nella loro psiche.</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42257"/>
          </a:xfrm>
        </p:spPr>
        <p:txBody>
          <a:bodyPr/>
          <a:lstStyle/>
          <a:p>
            <a:r>
              <a:rPr lang="it-IT" dirty="0" smtClean="0"/>
              <a:t>L’uomo in rivolta</a:t>
            </a:r>
            <a:endParaRPr lang="it-IT" dirty="0"/>
          </a:p>
        </p:txBody>
      </p:sp>
      <p:sp>
        <p:nvSpPr>
          <p:cNvPr id="3" name="Segnaposto contenuto 2"/>
          <p:cNvSpPr>
            <a:spLocks noGrp="1"/>
          </p:cNvSpPr>
          <p:nvPr>
            <p:ph idx="1"/>
          </p:nvPr>
        </p:nvSpPr>
        <p:spPr>
          <a:xfrm>
            <a:off x="779463" y="1023257"/>
            <a:ext cx="7583487" cy="5014473"/>
          </a:xfrm>
        </p:spPr>
        <p:txBody>
          <a:bodyPr>
            <a:normAutofit fontScale="92500"/>
          </a:bodyPr>
          <a:lstStyle/>
          <a:p>
            <a:r>
              <a:rPr lang="it-IT" dirty="0" smtClean="0"/>
              <a:t>Camus ha mostrato come il trasgressore possieda la capacità di trasformazione di una realtà sociale degenerata, di porsi contro le forme di tirannia e di schiavitù. Tuttavia, se manca il legame di solidarietà con gli altri la rivolta del trasgressore degenera proprio nelle forme di tirannia e schiavitù che combatte e può trasformarsi in assassino, acquiescente al delitto.</a:t>
            </a:r>
          </a:p>
          <a:p>
            <a:r>
              <a:rPr lang="it-IT" dirty="0" smtClean="0"/>
              <a:t>Ribellandosi per mezzo di una dipendenza molti si tuffano proprio nella tirannide e nella schiavitù cui cercano di sfuggire. Essi autogiustificano la rivolta che li aliena dagli altri esseri umani e si perdono nell’indulgenza verso se stessi. In questo modo incorporano ciò contro cui protestano: la trascuratezza di una società che non riesce a rispettare il potenziale creativo degli individui e che asservisce la natura ai propri fini.</a:t>
            </a:r>
          </a:p>
          <a:p>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31371"/>
          </a:xfrm>
        </p:spPr>
        <p:txBody>
          <a:bodyPr/>
          <a:lstStyle/>
          <a:p>
            <a:r>
              <a:rPr lang="it-IT" dirty="0" smtClean="0"/>
              <a:t>Rivolta vs Risentimento</a:t>
            </a:r>
            <a:endParaRPr lang="it-IT" dirty="0"/>
          </a:p>
        </p:txBody>
      </p:sp>
      <p:sp>
        <p:nvSpPr>
          <p:cNvPr id="3" name="Segnaposto contenuto 2"/>
          <p:cNvSpPr>
            <a:spLocks noGrp="1"/>
          </p:cNvSpPr>
          <p:nvPr>
            <p:ph idx="1"/>
          </p:nvPr>
        </p:nvSpPr>
        <p:spPr>
          <a:xfrm>
            <a:off x="779463" y="1012371"/>
            <a:ext cx="7583487" cy="5025359"/>
          </a:xfrm>
        </p:spPr>
        <p:txBody>
          <a:bodyPr/>
          <a:lstStyle/>
          <a:p>
            <a:r>
              <a:rPr lang="it-IT" dirty="0" smtClean="0"/>
              <a:t>Camus contrappone la rivolta al risentimento per distinguere la passività-negatività del risentimento, che si chiude in se stesso in un’autointossicazione, dall’energia attiva, liberatrice della rivolta.</a:t>
            </a:r>
          </a:p>
          <a:p>
            <a:r>
              <a:rPr lang="it-IT" dirty="0" smtClean="0"/>
              <a:t>Chi è preda del risentimento gode dell’umiliazione e del dolore di coloro che irride. Ma il suo non è che risentimento verso se stesso: egli vuole essere una persona diversa da quella che è.</a:t>
            </a:r>
          </a:p>
          <a:p>
            <a:r>
              <a:rPr lang="it-IT" dirty="0" smtClean="0"/>
              <a:t>Il ribelle, al contrario, difende la propria persona quale essa è e non permette agli altri di violarla. La rivolta è sempre un’appassionata affermazione dell’integrità dell’essere umano.</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947057"/>
          </a:xfrm>
        </p:spPr>
        <p:txBody>
          <a:bodyPr/>
          <a:lstStyle/>
          <a:p>
            <a:r>
              <a:rPr lang="it-IT" sz="3200" dirty="0" smtClean="0"/>
              <a:t>La comunanza di solidarietà e solitudine come via d’uscita dalla dipendenza</a:t>
            </a:r>
            <a:endParaRPr lang="it-IT" sz="3200" dirty="0"/>
          </a:p>
        </p:txBody>
      </p:sp>
      <p:sp>
        <p:nvSpPr>
          <p:cNvPr id="3" name="Segnaposto contenuto 2"/>
          <p:cNvSpPr>
            <a:spLocks noGrp="1"/>
          </p:cNvSpPr>
          <p:nvPr>
            <p:ph idx="1"/>
          </p:nvPr>
        </p:nvSpPr>
        <p:spPr>
          <a:xfrm>
            <a:off x="779463" y="1480457"/>
            <a:ext cx="7583487" cy="4557273"/>
          </a:xfrm>
        </p:spPr>
        <p:txBody>
          <a:bodyPr>
            <a:normAutofit lnSpcReduction="10000"/>
          </a:bodyPr>
          <a:lstStyle/>
          <a:p>
            <a:r>
              <a:rPr lang="it-IT" dirty="0" smtClean="0"/>
              <a:t>Camus indica nella paradossale comunanza di solidarietà e solitudine il significato originario dello spirito di rivolta.</a:t>
            </a:r>
          </a:p>
          <a:p>
            <a:r>
              <a:rPr lang="it-IT" dirty="0" smtClean="0"/>
              <a:t>Questa paradossale “estraneità che unisce” è leggibile nella comune partecipazione di coloro che stanno uscendo da una dipendenza. Nel loro riunirsi, nel condividere con umiltà le loro sofferenze, avviene una sorta di miracolo. L’Io umiliato, estraniato del tossicodipendente che soffre diventa il Noi di quelli che sono sulla via della guarigione e che stanno trasformando se stessi e gli altri.</a:t>
            </a:r>
          </a:p>
          <a:p>
            <a:r>
              <a:rPr lang="it-IT" smtClean="0"/>
              <a:t>Dice </a:t>
            </a:r>
            <a:r>
              <a:rPr lang="it-IT" dirty="0" smtClean="0"/>
              <a:t>Camus: mi rivolto, </a:t>
            </a:r>
            <a:r>
              <a:rPr lang="it-IT" smtClean="0"/>
              <a:t>dunque siamo.</a:t>
            </a: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31371"/>
          </a:xfrm>
        </p:spPr>
        <p:txBody>
          <a:bodyPr/>
          <a:lstStyle/>
          <a:p>
            <a:r>
              <a:rPr lang="it-IT" dirty="0" smtClean="0"/>
              <a:t>Rivolta vs Trasgressione</a:t>
            </a:r>
            <a:endParaRPr lang="it-IT" dirty="0"/>
          </a:p>
        </p:txBody>
      </p:sp>
      <p:sp>
        <p:nvSpPr>
          <p:cNvPr id="3" name="Segnaposto contenuto 2"/>
          <p:cNvSpPr>
            <a:spLocks noGrp="1"/>
          </p:cNvSpPr>
          <p:nvPr>
            <p:ph idx="1"/>
          </p:nvPr>
        </p:nvSpPr>
        <p:spPr>
          <a:xfrm>
            <a:off x="779463" y="1012371"/>
            <a:ext cx="7583487" cy="5025359"/>
          </a:xfrm>
        </p:spPr>
        <p:txBody>
          <a:bodyPr>
            <a:normAutofit fontScale="92500"/>
          </a:bodyPr>
          <a:lstStyle/>
          <a:p>
            <a:r>
              <a:rPr lang="it-IT" dirty="0" smtClean="0"/>
              <a:t>La rivolta implica l’accettazione della sofferenza, dei limiti umani e la decisione di resistere; una decisone che non nasce dall’obbedienza a dettami esterni, religiosi o politici, ma da un vigoroso, intelligente confronto entro i limiti umani.</a:t>
            </a:r>
          </a:p>
          <a:p>
            <a:r>
              <a:rPr lang="it-IT" dirty="0" smtClean="0"/>
              <a:t>Questa rivolta non conduce all’eccesso, come nella sindrome del Trasgressore, bensì al contenimento e alla moderazione.</a:t>
            </a:r>
          </a:p>
          <a:p>
            <a:r>
              <a:rPr lang="it-IT" dirty="0" smtClean="0"/>
              <a:t>La trasformazione della trasgressione in Rivolta è un atto di coraggio che conduce al di fuori del nichilismo.</a:t>
            </a:r>
          </a:p>
          <a:p>
            <a:r>
              <a:rPr lang="it-IT" dirty="0" smtClean="0"/>
              <a:t>Il ribelle, infatti, non abbandona la società, non vive nel risentimento e nel rancore come fa il trasgressore, al contrario torna alla vita, da amore, rifiuta l’ingiustizia e offre speranza e dignità a chi è umiliato</a:t>
            </a:r>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45719"/>
          </a:xfrm>
        </p:spPr>
        <p:txBody>
          <a:bodyPr/>
          <a:lstStyle/>
          <a:p>
            <a:endParaRPr lang="it-IT" dirty="0"/>
          </a:p>
        </p:txBody>
      </p:sp>
      <p:sp>
        <p:nvSpPr>
          <p:cNvPr id="3" name="Segnaposto contenuto 2"/>
          <p:cNvSpPr>
            <a:spLocks noGrp="1"/>
          </p:cNvSpPr>
          <p:nvPr>
            <p:ph idx="1"/>
          </p:nvPr>
        </p:nvSpPr>
        <p:spPr>
          <a:xfrm>
            <a:off x="779463" y="1632857"/>
            <a:ext cx="7583487" cy="3918857"/>
          </a:xfrm>
        </p:spPr>
        <p:txBody>
          <a:bodyPr/>
          <a:lstStyle/>
          <a:p>
            <a:r>
              <a:rPr lang="it-IT" dirty="0" smtClean="0"/>
              <a:t>Il Trasgressore può trasformare il suo odio verso la società in amore e generosità.</a:t>
            </a:r>
          </a:p>
          <a:p>
            <a:r>
              <a:rPr lang="it-IT" dirty="0" smtClean="0"/>
              <a:t>Secondo Camus la sfida posta agli esseri umani è quella di imparare a vivere, a morire e, per essere uomini, di rifiutare di essere Dio. </a:t>
            </a:r>
          </a:p>
          <a:p>
            <a:r>
              <a:rPr lang="it-IT" dirty="0" smtClean="0"/>
              <a:t>Per Camus il potere di trasformazione e di risanamento non sta in un superiore ordine ma negli stessi esseri umani che condividono le lotte per affermare e creare le condizioni dell’umano.</a:t>
            </a:r>
            <a:endParaRPr lang="it-I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IL BRICCONE</a:t>
            </a:r>
            <a:endParaRPr lang="it-IT" dirty="0"/>
          </a:p>
        </p:txBody>
      </p:sp>
      <p:sp>
        <p:nvSpPr>
          <p:cNvPr id="5" name="Segnaposto testo 4"/>
          <p:cNvSpPr>
            <a:spLocks noGrp="1"/>
          </p:cNvSpPr>
          <p:nvPr>
            <p:ph type="body" idx="1"/>
          </p:nvPr>
        </p:nvSpPr>
        <p:spPr/>
        <p:txBody>
          <a:bodyPr/>
          <a:lstStyle/>
          <a:p>
            <a:endParaRPr lang="it-IT"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79463" y="381000"/>
            <a:ext cx="7583487" cy="724572"/>
          </a:xfrm>
        </p:spPr>
        <p:txBody>
          <a:bodyPr/>
          <a:lstStyle/>
          <a:p>
            <a:r>
              <a:rPr lang="it-IT" dirty="0" smtClean="0"/>
              <a:t>La bipolarità del Briccone </a:t>
            </a:r>
            <a:endParaRPr lang="it-IT" dirty="0"/>
          </a:p>
        </p:txBody>
      </p:sp>
      <p:sp>
        <p:nvSpPr>
          <p:cNvPr id="5" name="Segnaposto contenuto 4"/>
          <p:cNvSpPr>
            <a:spLocks noGrp="1"/>
          </p:cNvSpPr>
          <p:nvPr>
            <p:ph idx="1"/>
          </p:nvPr>
        </p:nvSpPr>
        <p:spPr>
          <a:xfrm>
            <a:off x="779463" y="1105572"/>
            <a:ext cx="7583487" cy="4932158"/>
          </a:xfrm>
        </p:spPr>
        <p:txBody>
          <a:bodyPr/>
          <a:lstStyle/>
          <a:p>
            <a:r>
              <a:rPr lang="it-IT" sz="1800" dirty="0" smtClean="0"/>
              <a:t>Il Briccone divino (</a:t>
            </a:r>
            <a:r>
              <a:rPr lang="it-IT" sz="1800" dirty="0" err="1" smtClean="0"/>
              <a:t>trickster</a:t>
            </a:r>
            <a:r>
              <a:rPr lang="it-IT" sz="1800" dirty="0"/>
              <a:t>)</a:t>
            </a:r>
            <a:r>
              <a:rPr lang="it-IT" sz="1800" dirty="0" smtClean="0"/>
              <a:t> è l'ingannatore che si presenta sia come l'idiota creativo sia come il saggio buffone. Egli, infatti, rappresenta la duplicità e, quindi l'alto e il basso, il sublime e l'abietto, il dentro e il fuori.</a:t>
            </a:r>
          </a:p>
          <a:p>
            <a:r>
              <a:rPr lang="it-IT" sz="1800" dirty="0" smtClean="0"/>
              <a:t>Questo archetipo è sempre presente nella psiche della persona dipendente in cui compare sotto le vesti del seduttore all'inizio della dipendenza e più avanti in occasione di ogni negazione, occultamento o autoinganno.</a:t>
            </a:r>
          </a:p>
          <a:p>
            <a:r>
              <a:rPr lang="it-IT" sz="1800" dirty="0" smtClean="0"/>
              <a:t>L'affascinante Briccone si allea con l'Usuraio, il Giocatore, il Romantico, l'Uomo del sottosuolo, il Trasgressore, la Pazza, il Giudice e l'Assassino.</a:t>
            </a:r>
          </a:p>
          <a:p>
            <a:r>
              <a:rPr lang="it-IT" sz="1800" dirty="0" smtClean="0"/>
              <a:t>Per il suo carattere bipolare egli è all'origine tanto della seduzione che conduce alla dipendenza e della negazione che favorisce la ricaduta, quanto  all'uscita della dipendenza. Infatti, il Briccone può allearsi sia con il "dio" sia con il "diavolo".</a:t>
            </a:r>
            <a:endParaRPr lang="it-IT" sz="1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55474"/>
          </a:xfrm>
        </p:spPr>
        <p:txBody>
          <a:bodyPr/>
          <a:lstStyle/>
          <a:p>
            <a:r>
              <a:rPr lang="it-IT" dirty="0" smtClean="0"/>
              <a:t>Sconfiggere il Briccone</a:t>
            </a:r>
            <a:endParaRPr lang="it-IT" dirty="0"/>
          </a:p>
        </p:txBody>
      </p:sp>
      <p:sp>
        <p:nvSpPr>
          <p:cNvPr id="3" name="Segnaposto contenuto 2"/>
          <p:cNvSpPr>
            <a:spLocks noGrp="1"/>
          </p:cNvSpPr>
          <p:nvPr>
            <p:ph idx="1"/>
          </p:nvPr>
        </p:nvSpPr>
        <p:spPr>
          <a:xfrm>
            <a:off x="779463" y="1128605"/>
            <a:ext cx="7583487" cy="4909125"/>
          </a:xfrm>
        </p:spPr>
        <p:txBody>
          <a:bodyPr/>
          <a:lstStyle/>
          <a:p>
            <a:r>
              <a:rPr lang="it-IT" sz="2000" dirty="0" smtClean="0"/>
              <a:t>Per sconfiggere il lato oscuro del Briccone è necessario per prima cosa riconoscerne la presenza nella psiche e ammettere l'impotenza dell'Io a combatterlo da solo.</a:t>
            </a:r>
          </a:p>
          <a:p>
            <a:r>
              <a:rPr lang="it-IT" sz="2000" dirty="0" smtClean="0"/>
              <a:t>Questa consapevolezza deve condurre alla ricerca di aiuto. Infatti, è solo l'amore che può rompere il cerchio di potere che imprigiona il dipendente. In altre parole è necessario smettere di proiettare il male sugli altri e rendersi conto della fraternità universale che lega l'umanità.</a:t>
            </a:r>
          </a:p>
          <a:p>
            <a:r>
              <a:rPr lang="it-IT" sz="2000" dirty="0" smtClean="0"/>
              <a:t>Il Briccone può aprire a questa consapevolezza perché con i suoi tiri mancini favorisce l'uscita della persona dalla razionalità, dal controllo aprendola alla rivelazione di chi è realmente come essere umano e, quindi, spingendola ad affrontare con umiltà la propria impotenza e a volgersi verso la domanda che abita la profondità del suo essere.</a:t>
            </a:r>
            <a:endParaRPr lang="it-IT" sz="2000" dirty="0"/>
          </a:p>
        </p:txBody>
      </p:sp>
    </p:spTree>
    <p:extLst>
      <p:ext uri="{BB962C8B-B14F-4D97-AF65-F5344CB8AC3E}">
        <p14:creationId xmlns:p14="http://schemas.microsoft.com/office/powerpoint/2010/main" xmlns="" val="574596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L’adescamento</a:t>
            </a:r>
            <a:endParaRPr lang="it-IT" dirty="0"/>
          </a:p>
        </p:txBody>
      </p:sp>
      <p:sp>
        <p:nvSpPr>
          <p:cNvPr id="3" name="Segnaposto contenuto 2"/>
          <p:cNvSpPr>
            <a:spLocks noGrp="1"/>
          </p:cNvSpPr>
          <p:nvPr>
            <p:ph idx="1"/>
          </p:nvPr>
        </p:nvSpPr>
        <p:spPr/>
        <p:txBody>
          <a:bodyPr/>
          <a:lstStyle/>
          <a:p>
            <a:r>
              <a:rPr lang="it-IT" dirty="0">
                <a:ln w="18415" cmpd="sng">
                  <a:solidFill>
                    <a:srgbClr val="FFFFFF"/>
                  </a:solidFill>
                  <a:prstDash val="solid"/>
                </a:ln>
                <a:solidFill>
                  <a:srgbClr val="FFFFFF"/>
                </a:solidFill>
                <a:effectLst>
                  <a:outerShdw blurRad="63500" dir="3600000" algn="tl" rotWithShape="0">
                    <a:srgbClr val="000000">
                      <a:alpha val="70000"/>
                    </a:srgbClr>
                  </a:outerShdw>
                </a:effectLst>
              </a:rPr>
              <a:t>L’usuraio adesca facendo provare alle persone una sorta di esperienza campione: un breve e rapido volo verso l’estasi ottenuto con sostanze come lo zucchero, la caffeina, il cioccolato, il vino, le o con qualcosa di più potente come la mondanità sognante della marijuana o la stimolante eccitazione della cocaina.</a:t>
            </a:r>
          </a:p>
          <a:p>
            <a:r>
              <a:rPr lang="it-IT" dirty="0">
                <a:ln w="18415" cmpd="sng">
                  <a:solidFill>
                    <a:srgbClr val="FFFFFF"/>
                  </a:solidFill>
                  <a:prstDash val="solid"/>
                </a:ln>
                <a:solidFill>
                  <a:srgbClr val="FFFFFF"/>
                </a:solidFill>
                <a:effectLst>
                  <a:outerShdw blurRad="63500" dir="3600000" algn="tl" rotWithShape="0">
                    <a:srgbClr val="000000">
                      <a:alpha val="70000"/>
                    </a:srgbClr>
                  </a:outerShdw>
                </a:effectLst>
              </a:rPr>
              <a:t>La sostanza che procura piacere diventa in poco tempo l’amante demonio con cui ci si indebita per ottenere quell’energia e quell’estasi che sembra racchiudere in sé ogni significato.</a:t>
            </a:r>
          </a:p>
          <a:p>
            <a:endParaRPr lang="it-IT" dirty="0"/>
          </a:p>
        </p:txBody>
      </p:sp>
    </p:spTree>
    <p:extLst>
      <p:ext uri="{BB962C8B-B14F-4D97-AF65-F5344CB8AC3E}">
        <p14:creationId xmlns:p14="http://schemas.microsoft.com/office/powerpoint/2010/main" xmlns="" val="1936978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PAZZA</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xmlns="" val="14370466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55474"/>
          </a:xfrm>
        </p:spPr>
        <p:txBody>
          <a:bodyPr/>
          <a:lstStyle/>
          <a:p>
            <a:r>
              <a:rPr lang="it-IT" dirty="0" smtClean="0"/>
              <a:t>Follia e Dipendenza</a:t>
            </a:r>
            <a:endParaRPr lang="it-IT" dirty="0"/>
          </a:p>
        </p:txBody>
      </p:sp>
      <p:sp>
        <p:nvSpPr>
          <p:cNvPr id="3" name="Segnaposto contenuto 2"/>
          <p:cNvSpPr>
            <a:spLocks noGrp="1"/>
          </p:cNvSpPr>
          <p:nvPr>
            <p:ph idx="1"/>
          </p:nvPr>
        </p:nvSpPr>
        <p:spPr>
          <a:xfrm>
            <a:off x="779463" y="1036474"/>
            <a:ext cx="7583487" cy="5001256"/>
          </a:xfrm>
        </p:spPr>
        <p:txBody>
          <a:bodyPr/>
          <a:lstStyle/>
          <a:p>
            <a:r>
              <a:rPr lang="it-IT" dirty="0" smtClean="0"/>
              <a:t>La pazza abita nel cuore della dipendenza, così come il grembo della creatività.</a:t>
            </a:r>
          </a:p>
          <a:p>
            <a:r>
              <a:rPr lang="it-IT" dirty="0" smtClean="0"/>
              <a:t>Follia e dipendenza sono sempre state associate nel corso dei tempi poiché lo sbocco di ogni dipendenza è la follia. Ma in quella follia c'è anche la fonte della creatività.</a:t>
            </a:r>
          </a:p>
          <a:p>
            <a:r>
              <a:rPr lang="it-IT" dirty="0" smtClean="0"/>
              <a:t>Proprio perché la società teme sia la follia che la dipendenza la persona che vive l'una o l'altra o entrambe è posta fuori dal confine della società. Simmetricamente la persona dipendente tende a rifiutare la società che la rifiuta, provando un segreto piacere ogni volta che ha la possibilità di aggirare le convenzioni della normalità.</a:t>
            </a:r>
            <a:endParaRPr lang="it-IT" dirty="0"/>
          </a:p>
        </p:txBody>
      </p:sp>
    </p:spTree>
    <p:extLst>
      <p:ext uri="{BB962C8B-B14F-4D97-AF65-F5344CB8AC3E}">
        <p14:creationId xmlns:p14="http://schemas.microsoft.com/office/powerpoint/2010/main" xmlns="" val="16656768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creatività delle dee delle tenebre</a:t>
            </a:r>
            <a:endParaRPr lang="it-IT" dirty="0"/>
          </a:p>
        </p:txBody>
      </p:sp>
      <p:sp>
        <p:nvSpPr>
          <p:cNvPr id="3" name="Segnaposto contenuto 2"/>
          <p:cNvSpPr>
            <a:spLocks noGrp="1"/>
          </p:cNvSpPr>
          <p:nvPr>
            <p:ph idx="1"/>
          </p:nvPr>
        </p:nvSpPr>
        <p:spPr/>
        <p:txBody>
          <a:bodyPr/>
          <a:lstStyle/>
          <a:p>
            <a:r>
              <a:rPr lang="it-IT" dirty="0" smtClean="0"/>
              <a:t>Quando la società rifiuta il femminile folle, l'energia di questo è respinta nelle persone che la manifestano e ciò impedisce di scorgere il senno creativo che è insito in questa follia.</a:t>
            </a:r>
          </a:p>
          <a:p>
            <a:r>
              <a:rPr lang="it-IT" dirty="0" smtClean="0"/>
              <a:t>Altre culture onorano invece la creatività delle dee delle tenebre: Ecate, signora delle ombre e dei fantasmi notturni; </a:t>
            </a:r>
            <a:r>
              <a:rPr lang="it-IT" dirty="0" err="1" smtClean="0"/>
              <a:t>Ereshkigal</a:t>
            </a:r>
            <a:r>
              <a:rPr lang="it-IT" dirty="0" smtClean="0"/>
              <a:t>, regina dell'oltretomba; </a:t>
            </a:r>
            <a:r>
              <a:rPr lang="it-IT" dirty="0" err="1" smtClean="0"/>
              <a:t>Kalì</a:t>
            </a:r>
            <a:r>
              <a:rPr lang="it-IT" dirty="0" smtClean="0"/>
              <a:t>, dea della distruzione e della morte; </a:t>
            </a:r>
            <a:r>
              <a:rPr lang="it-IT" dirty="0" err="1" smtClean="0"/>
              <a:t>Oya</a:t>
            </a:r>
            <a:r>
              <a:rPr lang="it-IT" dirty="0" smtClean="0"/>
              <a:t>, dea </a:t>
            </a:r>
            <a:r>
              <a:rPr lang="it-IT" dirty="0" err="1" smtClean="0"/>
              <a:t>yoruba</a:t>
            </a:r>
            <a:r>
              <a:rPr lang="it-IT" dirty="0" smtClean="0"/>
              <a:t> (Niger) dei cambiamenti e della devastazioni.</a:t>
            </a:r>
          </a:p>
        </p:txBody>
      </p:sp>
    </p:spTree>
    <p:extLst>
      <p:ext uri="{BB962C8B-B14F-4D97-AF65-F5344CB8AC3E}">
        <p14:creationId xmlns:p14="http://schemas.microsoft.com/office/powerpoint/2010/main" xmlns="" val="16527012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78506"/>
          </a:xfrm>
        </p:spPr>
        <p:txBody>
          <a:bodyPr/>
          <a:lstStyle/>
          <a:p>
            <a:r>
              <a:rPr lang="it-IT" dirty="0" smtClean="0"/>
              <a:t>La pazza e la dipendenza</a:t>
            </a:r>
            <a:endParaRPr lang="it-IT" dirty="0"/>
          </a:p>
        </p:txBody>
      </p:sp>
      <p:sp>
        <p:nvSpPr>
          <p:cNvPr id="3" name="Segnaposto contenuto 2"/>
          <p:cNvSpPr>
            <a:spLocks noGrp="1"/>
          </p:cNvSpPr>
          <p:nvPr>
            <p:ph idx="1"/>
          </p:nvPr>
        </p:nvSpPr>
        <p:spPr>
          <a:xfrm>
            <a:off x="779463" y="1059505"/>
            <a:ext cx="7583487" cy="5136303"/>
          </a:xfrm>
        </p:spPr>
        <p:txBody>
          <a:bodyPr/>
          <a:lstStyle/>
          <a:p>
            <a:r>
              <a:rPr lang="it-IT" sz="2000" dirty="0" smtClean="0"/>
              <a:t>La Pazza è anche la figura furiosa che chiude lo schiavo della dipendenza nella cella sprangata della solitudine de dell'alienazione.</a:t>
            </a:r>
          </a:p>
          <a:p>
            <a:r>
              <a:rPr lang="it-IT" sz="2000" dirty="0" smtClean="0"/>
              <a:t>A volte la Pazza esplode all'esterno del proprio sentimento di non essere amata e finisce in una dolorosa prigione di paranoia.</a:t>
            </a:r>
          </a:p>
          <a:p>
            <a:r>
              <a:rPr lang="it-IT" sz="2000" dirty="0" smtClean="0"/>
              <a:t>Nella dipendenza affettiva la Pazza può essere la vittima ferita, respinta, amareggiata che rivolge la rabbia verso se stessa mutandola in autodistruzione per mezzo dell'alcol, della droga e dell'ingordigia. O può essere, invece, l'aggressore che divora gli altri con le richieste, il controllo o la rabbia, nella sua bramosia insaziabile di amore e di potere.</a:t>
            </a:r>
          </a:p>
          <a:p>
            <a:r>
              <a:rPr lang="it-IT" sz="2000" dirty="0" smtClean="0"/>
              <a:t>La figura della Pazza trae alimento dalle proiezioni culturali delle e sulle donne.</a:t>
            </a:r>
            <a:endParaRPr lang="it-IT" sz="2000" dirty="0"/>
          </a:p>
        </p:txBody>
      </p:sp>
    </p:spTree>
    <p:extLst>
      <p:ext uri="{BB962C8B-B14F-4D97-AF65-F5344CB8AC3E}">
        <p14:creationId xmlns:p14="http://schemas.microsoft.com/office/powerpoint/2010/main" xmlns="" val="8687408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L'ASSASSINO</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xmlns="" val="21107500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L'Assassino: dipendenza e creatività, quale rapporto?</a:t>
            </a:r>
            <a:endParaRPr lang="it-IT" dirty="0"/>
          </a:p>
        </p:txBody>
      </p:sp>
      <p:sp>
        <p:nvSpPr>
          <p:cNvPr id="3" name="Segnaposto contenuto 2"/>
          <p:cNvSpPr>
            <a:spLocks noGrp="1"/>
          </p:cNvSpPr>
          <p:nvPr>
            <p:ph idx="1"/>
          </p:nvPr>
        </p:nvSpPr>
        <p:spPr>
          <a:xfrm>
            <a:off x="779463" y="1934750"/>
            <a:ext cx="7583487" cy="4102979"/>
          </a:xfrm>
        </p:spPr>
        <p:txBody>
          <a:bodyPr/>
          <a:lstStyle/>
          <a:p>
            <a:r>
              <a:rPr lang="it-IT" dirty="0" smtClean="0"/>
              <a:t>Truman Capote che scrisse  "A sangue freddo" morì di droga e alcol;</a:t>
            </a:r>
          </a:p>
          <a:p>
            <a:r>
              <a:rPr lang="it-IT" dirty="0" smtClean="0"/>
              <a:t>Eugene O' Neal, un alcolizzato che per continuare a scrivere riuscì a smettere di bere,mostrò ne "L'uomo di ghiaccio" come la dipendenza possa portare a uccidere freddamente;</a:t>
            </a:r>
          </a:p>
          <a:p>
            <a:r>
              <a:rPr lang="it-IT" dirty="0" smtClean="0"/>
              <a:t>Dostoevskij, giocatore d'azzardo compulsivo, descrisse l'omicidio in romanzi come "Delitto e castigo", "L'idiota", "I demoni" e "I fratelli Karamazov".</a:t>
            </a:r>
            <a:endParaRPr lang="it-IT" dirty="0"/>
          </a:p>
        </p:txBody>
      </p:sp>
    </p:spTree>
    <p:extLst>
      <p:ext uri="{BB962C8B-B14F-4D97-AF65-F5344CB8AC3E}">
        <p14:creationId xmlns:p14="http://schemas.microsoft.com/office/powerpoint/2010/main" xmlns="" val="10365997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txBox="1"/>
          <p:nvPr/>
        </p:nvSpPr>
        <p:spPr>
          <a:xfrm>
            <a:off x="334006" y="852293"/>
            <a:ext cx="8511406" cy="4832092"/>
          </a:xfrm>
          <a:prstGeom prst="rect">
            <a:avLst/>
          </a:prstGeom>
        </p:spPr>
        <p:txBody>
          <a:bodyPr wrap="square">
            <a:spAutoFit/>
          </a:bodyPr>
          <a:lstStyle/>
          <a:p>
            <a:pPr marL="342900" indent="-342900">
              <a:buFont typeface="Wingdings" charset="2"/>
              <a:buChar char="§"/>
            </a:pPr>
            <a:r>
              <a:rPr lang="it-IT" sz="2200" dirty="0" smtClean="0">
                <a:solidFill>
                  <a:schemeClr val="bg1"/>
                </a:solidFill>
                <a:latin typeface="Trebuchet MS" charset="0"/>
                <a:ea typeface="Trebuchet MS" charset="0"/>
                <a:cs typeface="Trebuchet MS" charset="0"/>
              </a:rPr>
              <a:t>La dipendenza – l'Assassino – uccide in coloro che ne sono succubi l'amore e la creatività. Uccide anche il bambino che ciascuno porta dentro di sé.</a:t>
            </a:r>
          </a:p>
          <a:p>
            <a:pPr marL="342900" indent="-342900">
              <a:buFont typeface="Wingdings" charset="2"/>
              <a:buChar char="§"/>
            </a:pPr>
            <a:endParaRPr lang="it-IT" sz="2200" dirty="0" smtClean="0">
              <a:solidFill>
                <a:schemeClr val="bg1"/>
              </a:solidFill>
              <a:latin typeface="Trebuchet MS" charset="0"/>
              <a:ea typeface="Trebuchet MS" charset="0"/>
              <a:cs typeface="Trebuchet MS" charset="0"/>
            </a:endParaRPr>
          </a:p>
          <a:p>
            <a:pPr marL="342900" indent="-342900">
              <a:buFont typeface="Wingdings" charset="2"/>
              <a:buChar char="§"/>
            </a:pPr>
            <a:r>
              <a:rPr lang="it-IT" sz="2200" dirty="0" smtClean="0">
                <a:solidFill>
                  <a:schemeClr val="bg1"/>
                </a:solidFill>
                <a:latin typeface="Trebuchet MS" charset="0"/>
                <a:ea typeface="Trebuchet MS" charset="0"/>
                <a:cs typeface="Trebuchet MS" charset="0"/>
              </a:rPr>
              <a:t>In ogni sua forma – droga, alcol, gioco d'azzardo, bramosia di potere, consumo compulsivo, passione romantica e </a:t>
            </a:r>
            <a:r>
              <a:rPr lang="it-IT" sz="2200" dirty="0" err="1" smtClean="0">
                <a:solidFill>
                  <a:schemeClr val="bg1"/>
                </a:solidFill>
                <a:latin typeface="Trebuchet MS" charset="0"/>
                <a:ea typeface="Trebuchet MS" charset="0"/>
                <a:cs typeface="Trebuchet MS" charset="0"/>
              </a:rPr>
              <a:t>codipendenza</a:t>
            </a:r>
            <a:r>
              <a:rPr lang="it-IT" sz="2200" dirty="0" smtClean="0">
                <a:solidFill>
                  <a:schemeClr val="bg1"/>
                </a:solidFill>
                <a:latin typeface="Trebuchet MS" charset="0"/>
                <a:ea typeface="Trebuchet MS" charset="0"/>
                <a:cs typeface="Trebuchet MS" charset="0"/>
              </a:rPr>
              <a:t> – divora con la sua fame insaziabile il cuore della creatività e ne prosciuga la linfa vitale come il vampiro succhia il sangue delle sue vittime.</a:t>
            </a:r>
          </a:p>
          <a:p>
            <a:pPr marL="342900" indent="-342900">
              <a:buFont typeface="Wingdings" charset="2"/>
              <a:buChar char="§"/>
            </a:pPr>
            <a:endParaRPr lang="it-IT" sz="2200" dirty="0" smtClean="0">
              <a:solidFill>
                <a:schemeClr val="bg1"/>
              </a:solidFill>
              <a:latin typeface="Trebuchet MS" charset="0"/>
              <a:ea typeface="Trebuchet MS" charset="0"/>
              <a:cs typeface="Trebuchet MS" charset="0"/>
            </a:endParaRPr>
          </a:p>
          <a:p>
            <a:pPr marL="342900" indent="-342900">
              <a:buFont typeface="Wingdings" charset="2"/>
              <a:buChar char="§"/>
            </a:pPr>
            <a:r>
              <a:rPr lang="it-IT" sz="2200" dirty="0" smtClean="0">
                <a:solidFill>
                  <a:schemeClr val="bg1"/>
                </a:solidFill>
                <a:latin typeface="Trebuchet MS" charset="0"/>
                <a:ea typeface="Trebuchet MS" charset="0"/>
                <a:cs typeface="Trebuchet MS" charset="0"/>
              </a:rPr>
              <a:t>Nel dipendente la capacità di essere spontaneo, vulnerabile, ricettivo è gravemente lesa, come lo sono la speranza e la fede nella vita e nell'amore.</a:t>
            </a:r>
          </a:p>
          <a:p>
            <a:endParaRPr lang="it-IT" sz="2200" dirty="0">
              <a:solidFill>
                <a:schemeClr val="bg1"/>
              </a:solidFill>
              <a:latin typeface="Trebuchet MS" charset="0"/>
              <a:ea typeface="Trebuchet MS" charset="0"/>
              <a:cs typeface="Trebuchet MS" charset="0"/>
            </a:endParaRPr>
          </a:p>
        </p:txBody>
      </p:sp>
    </p:spTree>
    <p:extLst>
      <p:ext uri="{BB962C8B-B14F-4D97-AF65-F5344CB8AC3E}">
        <p14:creationId xmlns:p14="http://schemas.microsoft.com/office/powerpoint/2010/main" xmlns="" val="19998681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678506"/>
          </a:xfrm>
        </p:spPr>
        <p:txBody>
          <a:bodyPr/>
          <a:lstStyle/>
          <a:p>
            <a:r>
              <a:rPr lang="it-IT" dirty="0" smtClean="0"/>
              <a:t>Delitto e castigo</a:t>
            </a:r>
            <a:endParaRPr lang="it-IT" dirty="0"/>
          </a:p>
        </p:txBody>
      </p:sp>
      <p:sp>
        <p:nvSpPr>
          <p:cNvPr id="3" name="Segnaposto contenuto 2"/>
          <p:cNvSpPr>
            <a:spLocks noGrp="1"/>
          </p:cNvSpPr>
          <p:nvPr>
            <p:ph idx="1"/>
          </p:nvPr>
        </p:nvSpPr>
        <p:spPr>
          <a:xfrm>
            <a:off x="779463" y="1163154"/>
            <a:ext cx="7583487" cy="4874576"/>
          </a:xfrm>
        </p:spPr>
        <p:txBody>
          <a:bodyPr/>
          <a:lstStyle/>
          <a:p>
            <a:r>
              <a:rPr lang="it-IT" sz="2000" dirty="0" smtClean="0"/>
              <a:t>In delitto e castigo Dostoevskij mostra il lavorio della mente dell'assassino e indica la via della trasformazione. </a:t>
            </a:r>
          </a:p>
          <a:p>
            <a:r>
              <a:rPr lang="it-IT" sz="2000" dirty="0" smtClean="0"/>
              <a:t>Nel romanzo gli assassini sono due: uno che può cambiare e l'altro no (</a:t>
            </a:r>
            <a:r>
              <a:rPr lang="it-IT" sz="2000" dirty="0" err="1" smtClean="0"/>
              <a:t>Svidrigajlov</a:t>
            </a:r>
            <a:r>
              <a:rPr lang="it-IT" sz="2000" dirty="0" smtClean="0"/>
              <a:t>). Infatti, </a:t>
            </a:r>
            <a:r>
              <a:rPr lang="it-IT" sz="2000" dirty="0" err="1" smtClean="0"/>
              <a:t>Svidrigajlov</a:t>
            </a:r>
            <a:r>
              <a:rPr lang="it-IT" sz="2000" dirty="0" smtClean="0"/>
              <a:t> si è irrigidito e ha oggettivato l'amore in indifferenza. In lui non c'è perdono. È come posseduto dall'impossibilità di riuscire a sopportare nel proprio intimo la tensione tra bene e male. </a:t>
            </a:r>
          </a:p>
          <a:p>
            <a:r>
              <a:rPr lang="it-IT" sz="2000" dirty="0" smtClean="0"/>
              <a:t>Essendosi consegnato completamente ball forza distruttiva demoniaca che induce all'annientamento </a:t>
            </a:r>
            <a:r>
              <a:rPr lang="it-IT" sz="2000" dirty="0" err="1" smtClean="0"/>
              <a:t>Svidrigajlov</a:t>
            </a:r>
            <a:r>
              <a:rPr lang="it-IT" sz="2000" dirty="0" smtClean="0"/>
              <a:t> finisce suicida.</a:t>
            </a:r>
          </a:p>
          <a:p>
            <a:r>
              <a:rPr lang="it-IT" sz="2000" dirty="0" smtClean="0"/>
              <a:t>L'altro assassino </a:t>
            </a:r>
            <a:r>
              <a:rPr lang="it-IT" sz="2000" dirty="0" err="1" smtClean="0"/>
              <a:t>Raskolnikov</a:t>
            </a:r>
            <a:r>
              <a:rPr lang="it-IT" sz="2000" dirty="0" smtClean="0"/>
              <a:t> soffre per il  delitto che ha commesso e ha dentro di sé la speranza di una rinascita spirituale.</a:t>
            </a:r>
            <a:endParaRPr lang="it-IT" sz="2000" dirty="0"/>
          </a:p>
        </p:txBody>
      </p:sp>
    </p:spTree>
    <p:extLst>
      <p:ext uri="{BB962C8B-B14F-4D97-AF65-F5344CB8AC3E}">
        <p14:creationId xmlns:p14="http://schemas.microsoft.com/office/powerpoint/2010/main" xmlns="" val="10223623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3" y="381000"/>
            <a:ext cx="7583487" cy="759121"/>
          </a:xfrm>
        </p:spPr>
        <p:txBody>
          <a:bodyPr/>
          <a:lstStyle/>
          <a:p>
            <a:r>
              <a:rPr lang="it-IT" dirty="0" smtClean="0"/>
              <a:t>Confessione e senso di colpa</a:t>
            </a:r>
            <a:endParaRPr lang="it-IT" dirty="0"/>
          </a:p>
        </p:txBody>
      </p:sp>
      <p:sp>
        <p:nvSpPr>
          <p:cNvPr id="3" name="Segnaposto contenuto 2"/>
          <p:cNvSpPr>
            <a:spLocks noGrp="1"/>
          </p:cNvSpPr>
          <p:nvPr>
            <p:ph idx="1"/>
          </p:nvPr>
        </p:nvSpPr>
        <p:spPr>
          <a:xfrm>
            <a:off x="779463" y="1646841"/>
            <a:ext cx="7583487" cy="4390889"/>
          </a:xfrm>
        </p:spPr>
        <p:txBody>
          <a:bodyPr/>
          <a:lstStyle/>
          <a:p>
            <a:r>
              <a:rPr lang="it-IT" dirty="0" smtClean="0"/>
              <a:t>Nonostante il senso di colpa e la confessione nella vita di Raskolnikov non è presente quell'umiltà che porta alla conversione. Egli è ancora dominato da un orgoglio demoniaco. Sonja però rappresenta la possibilità di una nuova vita, di una resurrezione.</a:t>
            </a:r>
          </a:p>
          <a:p>
            <a:r>
              <a:rPr lang="it-IT" dirty="0" smtClean="0"/>
              <a:t>I due lati della personalità di </a:t>
            </a:r>
            <a:r>
              <a:rPr lang="it-IT" dirty="0"/>
              <a:t>R</a:t>
            </a:r>
            <a:r>
              <a:rPr lang="it-IT" dirty="0" smtClean="0"/>
              <a:t>askolnikov sono rappresentati da </a:t>
            </a:r>
            <a:r>
              <a:rPr lang="it-IT" dirty="0" err="1" smtClean="0"/>
              <a:t>Svidrigajlov</a:t>
            </a:r>
            <a:r>
              <a:rPr lang="it-IT" dirty="0" smtClean="0"/>
              <a:t> e da Sonja. Il primo è l'omicida freddo, calcolatore che non sente rimorso, la seconda rappresenta la possibilità di perdonare se stesso e di mare gli altri.</a:t>
            </a:r>
            <a:endParaRPr lang="it-IT" dirty="0"/>
          </a:p>
        </p:txBody>
      </p:sp>
    </p:spTree>
    <p:extLst>
      <p:ext uri="{BB962C8B-B14F-4D97-AF65-F5344CB8AC3E}">
        <p14:creationId xmlns:p14="http://schemas.microsoft.com/office/powerpoint/2010/main" xmlns="" val="12094279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71594" y="518237"/>
            <a:ext cx="7583487" cy="1197702"/>
          </a:xfrm>
        </p:spPr>
        <p:txBody>
          <a:bodyPr/>
          <a:lstStyle/>
          <a:p>
            <a:r>
              <a:rPr lang="it-IT" dirty="0" smtClean="0"/>
              <a:t>La negazione del femminile nella dipendenza</a:t>
            </a:r>
            <a:endParaRPr lang="it-IT" dirty="0"/>
          </a:p>
        </p:txBody>
      </p:sp>
      <p:sp>
        <p:nvSpPr>
          <p:cNvPr id="3" name="Segnaposto contenuto 2"/>
          <p:cNvSpPr>
            <a:spLocks noGrp="1"/>
          </p:cNvSpPr>
          <p:nvPr>
            <p:ph idx="1"/>
          </p:nvPr>
        </p:nvSpPr>
        <p:spPr>
          <a:xfrm>
            <a:off x="1101920" y="1969299"/>
            <a:ext cx="7583487" cy="4226510"/>
          </a:xfrm>
        </p:spPr>
        <p:txBody>
          <a:bodyPr/>
          <a:lstStyle/>
          <a:p>
            <a:r>
              <a:rPr lang="it-IT" sz="2000" dirty="0" smtClean="0"/>
              <a:t>Delitto e castigo mostra con rigorosa precisione come nella vita del dipendente il femminile venga angariato e ucciso quando domina la protervia. Il tratto femminile di affetto e sollecitudine è soffocato e, infine, ucciso dall'indifferenza e dalla monomania del volere ciò che si vuole quando si vuole. </a:t>
            </a:r>
            <a:r>
              <a:rPr lang="it-IT" sz="2000" dirty="0" err="1" smtClean="0"/>
              <a:t>Svidrigajlov</a:t>
            </a:r>
            <a:r>
              <a:rPr lang="it-IT" sz="2000" dirty="0" smtClean="0"/>
              <a:t> rappresenta l'estremo di questo atteggiamento demoniaco. È la figura più spaventosa  della psiche del dipendente. È un personaggio che non si trasforma.</a:t>
            </a:r>
          </a:p>
          <a:p>
            <a:r>
              <a:rPr lang="it-IT" sz="2000" dirty="0" smtClean="0"/>
              <a:t>La speranza  insita nella figura di Sonja esige il perdono, la confessione, il dolore. Esige che ci si inchini in umiltà. Ma promette anche la redenzione in virtù del lato femminile: il lato dell'amore e del rispetto per </a:t>
            </a:r>
            <a:r>
              <a:rPr lang="it-IT" sz="2000" smtClean="0"/>
              <a:t>la vita.</a:t>
            </a:r>
            <a:endParaRPr lang="it-IT" sz="2000" dirty="0"/>
          </a:p>
        </p:txBody>
      </p:sp>
    </p:spTree>
    <p:extLst>
      <p:ext uri="{BB962C8B-B14F-4D97-AF65-F5344CB8AC3E}">
        <p14:creationId xmlns:p14="http://schemas.microsoft.com/office/powerpoint/2010/main" xmlns="" val="927034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Immagini dell’usuraio</a:t>
            </a:r>
            <a:endParaRPr lang="it-IT" dirty="0"/>
          </a:p>
        </p:txBody>
      </p:sp>
      <p:sp>
        <p:nvSpPr>
          <p:cNvPr id="3" name="Segnaposto contenuto 2"/>
          <p:cNvSpPr>
            <a:spLocks noGrp="1"/>
          </p:cNvSpPr>
          <p:nvPr>
            <p:ph idx="1"/>
          </p:nvPr>
        </p:nvSpPr>
        <p:spPr/>
        <p:txBody>
          <a:bodyPr/>
          <a:lstStyle/>
          <a:p>
            <a:endParaRPr lang="it-IT" dirty="0" smtClean="0"/>
          </a:p>
          <a:p>
            <a:r>
              <a:rPr lang="it-IT" dirty="0" smtClean="0"/>
              <a:t>Mefistofele nel Faust di Goethe </a:t>
            </a:r>
          </a:p>
          <a:p>
            <a:pPr marL="0" indent="0">
              <a:buNone/>
            </a:pPr>
            <a:endParaRPr lang="it-IT" dirty="0"/>
          </a:p>
          <a:p>
            <a:r>
              <a:rPr lang="it-IT" dirty="0" smtClean="0"/>
              <a:t>Il diavolo dell’Histoire </a:t>
            </a:r>
            <a:r>
              <a:rPr lang="it-IT" dirty="0" err="1" smtClean="0"/>
              <a:t>du</a:t>
            </a:r>
            <a:r>
              <a:rPr lang="it-IT" dirty="0" smtClean="0"/>
              <a:t> </a:t>
            </a:r>
            <a:r>
              <a:rPr lang="it-IT" dirty="0" err="1" smtClean="0"/>
              <a:t>soldat</a:t>
            </a:r>
            <a:r>
              <a:rPr lang="it-IT" dirty="0" smtClean="0"/>
              <a:t> di Stravinsky </a:t>
            </a:r>
            <a:endParaRPr lang="it-IT" dirty="0"/>
          </a:p>
        </p:txBody>
      </p:sp>
    </p:spTree>
    <p:extLst>
      <p:ext uri="{BB962C8B-B14F-4D97-AF65-F5344CB8AC3E}">
        <p14:creationId xmlns:p14="http://schemas.microsoft.com/office/powerpoint/2010/main" xmlns="" val="147073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843551" y="900342"/>
            <a:ext cx="7931225" cy="5355313"/>
          </a:xfrm>
          <a:prstGeom prst="rect">
            <a:avLst/>
          </a:prstGeom>
          <a:noFill/>
        </p:spPr>
        <p:txBody>
          <a:bodyPr wrap="square" rtlCol="0">
            <a:spAutoFit/>
          </a:bodyPr>
          <a:lstStyle/>
          <a:p>
            <a:r>
              <a:rPr lang="it-IT" dirty="0" smtClean="0">
                <a:solidFill>
                  <a:schemeClr val="bg1"/>
                </a:solidFill>
              </a:rPr>
              <a:t>L’usuraio è presente soprattutto nella psiche, è la figura interiore che vuole convincerci che possiamo avere qualcosa subito senza dover dare nulla in cambio sia un viaggio verso il paradiso sia la scorciatoia verso la creatività.</a:t>
            </a:r>
          </a:p>
          <a:p>
            <a:endParaRPr lang="it-IT" dirty="0" smtClean="0">
              <a:solidFill>
                <a:schemeClr val="bg1"/>
              </a:solidFill>
            </a:endParaRPr>
          </a:p>
          <a:p>
            <a:r>
              <a:rPr lang="it-IT" dirty="0" smtClean="0">
                <a:solidFill>
                  <a:schemeClr val="bg1"/>
                </a:solidFill>
              </a:rPr>
              <a:t>All’inizio questa figura può apparire cordiale, addirittura gentile ma non appena si diventa suoi debitori manifesta la sua crudeltà e il suo diabolico potere e alla fine si paga molto di più di quanto si è ricevuto, a volte si paga addirittura con la vita.</a:t>
            </a:r>
          </a:p>
          <a:p>
            <a:endParaRPr lang="it-IT" dirty="0" smtClean="0">
              <a:solidFill>
                <a:schemeClr val="bg1"/>
              </a:solidFill>
            </a:endParaRPr>
          </a:p>
          <a:p>
            <a:r>
              <a:rPr lang="it-IT" dirty="0" smtClean="0">
                <a:solidFill>
                  <a:schemeClr val="bg1"/>
                </a:solidFill>
              </a:rPr>
              <a:t>L’usuraio si impossessa della psiche, assume il controllo della vita della persona sia attraverso i debiti che le accuse di colpevolezza.</a:t>
            </a:r>
          </a:p>
          <a:p>
            <a:endParaRPr lang="it-IT" dirty="0" smtClean="0">
              <a:solidFill>
                <a:schemeClr val="bg1"/>
              </a:solidFill>
            </a:endParaRPr>
          </a:p>
          <a:p>
            <a:r>
              <a:rPr lang="it-IT" dirty="0" smtClean="0">
                <a:solidFill>
                  <a:schemeClr val="bg1"/>
                </a:solidFill>
              </a:rPr>
              <a:t>Egli mantiene questo possesso inducendo la persona che ne è vittima a credere che potrebbe liberarsi completamente dai suoi debiti.</a:t>
            </a:r>
          </a:p>
          <a:p>
            <a:endParaRPr lang="it-IT" dirty="0" smtClean="0">
              <a:solidFill>
                <a:schemeClr val="bg1"/>
              </a:solidFill>
            </a:endParaRPr>
          </a:p>
          <a:p>
            <a:r>
              <a:rPr lang="it-IT" dirty="0" smtClean="0">
                <a:solidFill>
                  <a:schemeClr val="bg1"/>
                </a:solidFill>
              </a:rPr>
              <a:t>Se lo ascolta e gli dà credito la persona rinforzerà ancora si più la sua schiavitù perché sarà sommersa dal senso di colpa che credeva di poter rimuovere e/o controllare.</a:t>
            </a:r>
            <a:endParaRPr lang="it-IT" dirty="0">
              <a:solidFill>
                <a:schemeClr val="bg1"/>
              </a:solidFill>
            </a:endParaRPr>
          </a:p>
        </p:txBody>
      </p:sp>
    </p:spTree>
    <p:extLst>
      <p:ext uri="{BB962C8B-B14F-4D97-AF65-F5344CB8AC3E}">
        <p14:creationId xmlns:p14="http://schemas.microsoft.com/office/powerpoint/2010/main" xmlns="" val="83001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6732" y="788010"/>
            <a:ext cx="7686975" cy="1186649"/>
          </a:xfrm>
        </p:spPr>
        <p:txBody>
          <a:bodyPr/>
          <a:lstStyle/>
          <a:p>
            <a:r>
              <a:rPr lang="it-IT" sz="3200" dirty="0" err="1"/>
              <a:t>Schuld</a:t>
            </a:r>
            <a:r>
              <a:rPr lang="it-IT" sz="3200" dirty="0"/>
              <a:t>: </a:t>
            </a:r>
            <a:r>
              <a:rPr lang="it-IT" sz="3200" dirty="0" smtClean="0"/>
              <a:t>essere debitore equivalente </a:t>
            </a:r>
            <a:r>
              <a:rPr lang="it-IT" sz="3200" dirty="0"/>
              <a:t>a </a:t>
            </a:r>
            <a:r>
              <a:rPr lang="it-IT" sz="3200" dirty="0" smtClean="0"/>
              <a:t>essere </a:t>
            </a:r>
            <a:r>
              <a:rPr lang="it-IT" sz="3200" dirty="0"/>
              <a:t>colpevole</a:t>
            </a:r>
          </a:p>
        </p:txBody>
      </p:sp>
      <p:sp>
        <p:nvSpPr>
          <p:cNvPr id="3" name="Segnaposto testo 2"/>
          <p:cNvSpPr>
            <a:spLocks noGrp="1"/>
          </p:cNvSpPr>
          <p:nvPr>
            <p:ph type="body" idx="1"/>
          </p:nvPr>
        </p:nvSpPr>
        <p:spPr>
          <a:xfrm>
            <a:off x="779463" y="2039554"/>
            <a:ext cx="7584244" cy="3833797"/>
          </a:xfrm>
        </p:spPr>
        <p:txBody>
          <a:bodyPr/>
          <a:lstStyle/>
          <a:p>
            <a:r>
              <a:rPr lang="it-IT" dirty="0" err="1" smtClean="0"/>
              <a:t>Heidegger</a:t>
            </a:r>
            <a:r>
              <a:rPr lang="it-IT" dirty="0" smtClean="0"/>
              <a:t> fa notare che l’espressione tedesca </a:t>
            </a:r>
            <a:r>
              <a:rPr lang="it-IT" dirty="0" err="1" smtClean="0"/>
              <a:t>Schuld</a:t>
            </a:r>
            <a:r>
              <a:rPr lang="it-IT" dirty="0"/>
              <a:t> </a:t>
            </a:r>
            <a:r>
              <a:rPr lang="it-IT" dirty="0" smtClean="0"/>
              <a:t>rimanda sia all’essere debitore che all’essere reo.</a:t>
            </a:r>
          </a:p>
          <a:p>
            <a:r>
              <a:rPr lang="it-IT" dirty="0" smtClean="0"/>
              <a:t>Questa equivalenza introduce l’immagine dell’usuraio.</a:t>
            </a:r>
          </a:p>
          <a:p>
            <a:r>
              <a:rPr lang="it-IT" dirty="0" smtClean="0"/>
              <a:t>La persona pensa di poter saldare il proprio debito e di liberarsi dalla colpa come se egli fosse un oggetto che può essere portato a compimento. Ma, come ricorda Heidegger, la persona non è la fonte del proprio essere e, quindi, la colpa esistenziale di non giungere a compiersi non scaturisce dalle sue azioni o dalle sue omissioni. Questa è perciò una colpa paradossale che va accettata come insita nella condizione umana e che è all'origine del debito che ogni uomo condivide.</a:t>
            </a:r>
            <a:endParaRPr lang="it-IT" dirty="0"/>
          </a:p>
        </p:txBody>
      </p:sp>
    </p:spTree>
    <p:extLst>
      <p:ext uri="{BB962C8B-B14F-4D97-AF65-F5344CB8AC3E}">
        <p14:creationId xmlns:p14="http://schemas.microsoft.com/office/powerpoint/2010/main" xmlns="" val="3357385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debito di ogni esistenza umana</a:t>
            </a:r>
            <a:endParaRPr lang="it-IT" dirty="0"/>
          </a:p>
        </p:txBody>
      </p:sp>
      <p:sp>
        <p:nvSpPr>
          <p:cNvPr id="3" name="Segnaposto contenuto 2"/>
          <p:cNvSpPr>
            <a:spLocks noGrp="1"/>
          </p:cNvSpPr>
          <p:nvPr>
            <p:ph idx="1"/>
          </p:nvPr>
        </p:nvSpPr>
        <p:spPr>
          <a:xfrm>
            <a:off x="779463" y="1828800"/>
            <a:ext cx="7583487" cy="4205780"/>
          </a:xfrm>
        </p:spPr>
        <p:txBody>
          <a:bodyPr>
            <a:normAutofit/>
          </a:bodyPr>
          <a:lstStyle/>
          <a:p>
            <a:r>
              <a:rPr lang="it-IT" sz="2000" dirty="0" smtClean="0"/>
              <a:t>Il debito nasce dalla responsabilità di ogni uomo di realizzare le proprie potenzialità. È un debito che però non può mai essere saldato, da cui non ci si può liberare, anche perché dovendo morire l'uomo non può realizzare tutto. È necessario ricordare che ogni volta che un essere umano prende una decisione o compie un'azione, di fatto, limita il modo in cui possono essere messe in atto del suo essere in un determinato momento. </a:t>
            </a:r>
          </a:p>
          <a:p>
            <a:r>
              <a:rPr lang="it-IT" sz="2000" dirty="0" smtClean="0"/>
              <a:t>La coscienza è il luogo in cui deve avvenire giorno dopo giorno, attraverso la saggezza, l'accettazione di ciò che non può essere cambiato e il cambiamento coraggioso di ciò che può essere  cambiato.</a:t>
            </a:r>
            <a:endParaRPr lang="it-IT" sz="2000" dirty="0"/>
          </a:p>
        </p:txBody>
      </p:sp>
    </p:spTree>
    <p:extLst>
      <p:ext uri="{BB962C8B-B14F-4D97-AF65-F5344CB8AC3E}">
        <p14:creationId xmlns:p14="http://schemas.microsoft.com/office/powerpoint/2010/main" xmlns="" val="756898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4299" y="438582"/>
            <a:ext cx="7583487" cy="1044388"/>
          </a:xfrm>
        </p:spPr>
        <p:txBody>
          <a:bodyPr/>
          <a:lstStyle/>
          <a:p>
            <a:r>
              <a:rPr lang="it-IT" dirty="0" smtClean="0"/>
              <a:t>Il trasferimento del debito esistenziale all'usuraio</a:t>
            </a:r>
            <a:endParaRPr lang="it-IT" dirty="0"/>
          </a:p>
        </p:txBody>
      </p:sp>
      <p:sp>
        <p:nvSpPr>
          <p:cNvPr id="3" name="Segnaposto contenuto 2"/>
          <p:cNvSpPr>
            <a:spLocks noGrp="1"/>
          </p:cNvSpPr>
          <p:nvPr>
            <p:ph idx="1"/>
          </p:nvPr>
        </p:nvSpPr>
        <p:spPr>
          <a:xfrm>
            <a:off x="779463" y="1828800"/>
            <a:ext cx="7719621" cy="4470656"/>
          </a:xfrm>
        </p:spPr>
        <p:txBody>
          <a:bodyPr/>
          <a:lstStyle/>
          <a:p>
            <a:r>
              <a:rPr lang="it-IT" sz="2000" dirty="0" smtClean="0"/>
              <a:t>Spesso le persone preferiscono le soluzioni facili, quelle che (illusoriamente) sono in grado di controllare e questo favorisce la comparsa dell'usuraio.</a:t>
            </a:r>
          </a:p>
          <a:p>
            <a:r>
              <a:rPr lang="it-IT" sz="2000" dirty="0" smtClean="0"/>
              <a:t>Il dipendente si consegna all'usuraio sostituendo il debito esistenziale della sua anima con quello verso il diavolo.</a:t>
            </a:r>
          </a:p>
          <a:p>
            <a:r>
              <a:rPr lang="it-IT" sz="2000" dirty="0" smtClean="0"/>
              <a:t>Anziché riconoscere di essere quotidianamente in debito del mistero della vita, cerca di controllare e di padroneggiare il proprio debito mercanteggiando con il demonio.</a:t>
            </a:r>
          </a:p>
          <a:p>
            <a:r>
              <a:rPr lang="it-IT" sz="2000" dirty="0" smtClean="0"/>
              <a:t>L'usuraio prende il mistero paradossale dell'essere umano e cerca di ridurlo a un debito che può essere pagato. Ma il pagamento che egli esige fino all'ultimo centesimo è l'anima del debitore, come fa Mefistofele con Faust.</a:t>
            </a:r>
          </a:p>
          <a:p>
            <a:endParaRPr lang="it-IT" dirty="0"/>
          </a:p>
        </p:txBody>
      </p:sp>
    </p:spTree>
    <p:extLst>
      <p:ext uri="{BB962C8B-B14F-4D97-AF65-F5344CB8AC3E}">
        <p14:creationId xmlns:p14="http://schemas.microsoft.com/office/powerpoint/2010/main" xmlns="" val="1548348142"/>
      </p:ext>
    </p:extLst>
  </p:cSld>
  <p:clrMapOvr>
    <a:masterClrMapping/>
  </p:clrMapOvr>
</p:sld>
</file>

<file path=ppt/theme/theme1.xml><?xml version="1.0" encoding="utf-8"?>
<a:theme xmlns:a="http://schemas.openxmlformats.org/drawingml/2006/main" name="Rivoluzione">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Rivoluzione.thmx</Template>
  <TotalTime>400</TotalTime>
  <Words>4515</Words>
  <Application>Microsoft Office PowerPoint</Application>
  <PresentationFormat>Presentazione su schermo (4:3)</PresentationFormat>
  <Paragraphs>229</Paragraphs>
  <Slides>49</Slides>
  <Notes>49</Notes>
  <HiddenSlides>0</HiddenSlides>
  <MMClips>0</MMClips>
  <ScaleCrop>false</ScaleCrop>
  <HeadingPairs>
    <vt:vector size="4" baseType="variant">
      <vt:variant>
        <vt:lpstr>Tema</vt:lpstr>
      </vt:variant>
      <vt:variant>
        <vt:i4>1</vt:i4>
      </vt:variant>
      <vt:variant>
        <vt:lpstr>Titoli diapositive</vt:lpstr>
      </vt:variant>
      <vt:variant>
        <vt:i4>49</vt:i4>
      </vt:variant>
    </vt:vector>
  </HeadingPairs>
  <TitlesOfParts>
    <vt:vector size="50" baseType="lpstr">
      <vt:lpstr>Rivoluzione</vt:lpstr>
      <vt:lpstr>ARCHETIPI DELLE DIPENDENZE</vt:lpstr>
      <vt:lpstr>L'USURAIO</vt:lpstr>
      <vt:lpstr>La seduzione e l'inganno dell'usuraio</vt:lpstr>
      <vt:lpstr>L’adescamento</vt:lpstr>
      <vt:lpstr>Immagini dell’usuraio</vt:lpstr>
      <vt:lpstr>Diapositiva 6</vt:lpstr>
      <vt:lpstr>Schuld: essere debitore equivalente a essere colpevole</vt:lpstr>
      <vt:lpstr>Il debito di ogni esistenza umana</vt:lpstr>
      <vt:lpstr>Il trasferimento del debito esistenziale all'usuraio</vt:lpstr>
      <vt:lpstr>Il risveglio spirituale del dipendente </vt:lpstr>
      <vt:lpstr>IL GIOCATORE</vt:lpstr>
      <vt:lpstr>Il giocatore di Dostoevskij</vt:lpstr>
      <vt:lpstr>L'usuraio e il giocatore agiscono insieme </vt:lpstr>
      <vt:lpstr>La guarigione</vt:lpstr>
      <vt:lpstr>IL ROMANTICO</vt:lpstr>
      <vt:lpstr>Diapositiva 16</vt:lpstr>
      <vt:lpstr>Dall’evasione dal mondo diurno alla Liebestod</vt:lpstr>
      <vt:lpstr>Liebestod e dipendenza</vt:lpstr>
      <vt:lpstr>Tristano e Isotta</vt:lpstr>
      <vt:lpstr>In sintesi</vt:lpstr>
      <vt:lpstr>L’UOMO DEL SOTTOSUOLO</vt:lpstr>
      <vt:lpstr>Il risentimento </vt:lpstr>
      <vt:lpstr>Il risentimento secondo Nietzsche</vt:lpstr>
      <vt:lpstr>Il risentimento secondo Dostoevskij</vt:lpstr>
      <vt:lpstr>L’uomo del sottosuolo: il lato oscuro della natura umana</vt:lpstr>
      <vt:lpstr>I paradossi dell’uomo del sottosuolo nel dipendente</vt:lpstr>
      <vt:lpstr>IL TRASGRESSORE</vt:lpstr>
      <vt:lpstr>Il coraggio di essere diverso</vt:lpstr>
      <vt:lpstr>La diversità come richiamo del Sé</vt:lpstr>
      <vt:lpstr>Dal disadattamento e dalla ribellione alla trasgressione</vt:lpstr>
      <vt:lpstr>Diversità e tossicodipendenza</vt:lpstr>
      <vt:lpstr>L’uomo in rivolta</vt:lpstr>
      <vt:lpstr>Rivolta vs Risentimento</vt:lpstr>
      <vt:lpstr>La comunanza di solidarietà e solitudine come via d’uscita dalla dipendenza</vt:lpstr>
      <vt:lpstr>Rivolta vs Trasgressione</vt:lpstr>
      <vt:lpstr>Diapositiva 36</vt:lpstr>
      <vt:lpstr>IL BRICCONE</vt:lpstr>
      <vt:lpstr>La bipolarità del Briccone </vt:lpstr>
      <vt:lpstr>Sconfiggere il Briccone</vt:lpstr>
      <vt:lpstr>LA PAZZA</vt:lpstr>
      <vt:lpstr>Follia e Dipendenza</vt:lpstr>
      <vt:lpstr>La creatività delle dee delle tenebre</vt:lpstr>
      <vt:lpstr>La pazza e la dipendenza</vt:lpstr>
      <vt:lpstr>L'ASSASSINO</vt:lpstr>
      <vt:lpstr>L'Assassino: dipendenza e creatività, quale rapporto?</vt:lpstr>
      <vt:lpstr>Diapositiva 46</vt:lpstr>
      <vt:lpstr>Delitto e castigo</vt:lpstr>
      <vt:lpstr>Confessione e senso di colpa</vt:lpstr>
      <vt:lpstr>La negazione del femminile nella dipendenza</vt:lpstr>
    </vt:vector>
  </TitlesOfParts>
  <Company>Università Lumsa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ARCHETIPI DELLE DIPENDENZE</dc:title>
  <dc:creator>Mario Pollo</dc:creator>
  <cp:lastModifiedBy>Mario Pollo</cp:lastModifiedBy>
  <cp:revision>211</cp:revision>
  <dcterms:created xsi:type="dcterms:W3CDTF">2014-12-19T20:41:43Z</dcterms:created>
  <dcterms:modified xsi:type="dcterms:W3CDTF">2014-12-27T17:34:04Z</dcterms:modified>
</cp:coreProperties>
</file>