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9" r:id="rId22"/>
    <p:sldId id="276" r:id="rId23"/>
    <p:sldId id="277" r:id="rId24"/>
    <p:sldId id="278" r:id="rId25"/>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0" d="100"/>
          <a:sy n="110" d="100"/>
        </p:scale>
        <p:origin x="59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4A87DA-0B66-4DC3-BAC1-23B501F00F68}" type="datetimeFigureOut">
              <a:rPr lang="it-IT" smtClean="0"/>
              <a:t>08/05/2021</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965AD85-50C0-4EF2-AD9B-199B87E011F6}" type="slidenum">
              <a:rPr lang="it-IT" smtClean="0"/>
              <a:t>‹N›</a:t>
            </a:fld>
            <a:endParaRPr lang="it-IT"/>
          </a:p>
        </p:txBody>
      </p:sp>
    </p:spTree>
    <p:extLst>
      <p:ext uri="{BB962C8B-B14F-4D97-AF65-F5344CB8AC3E}">
        <p14:creationId xmlns:p14="http://schemas.microsoft.com/office/powerpoint/2010/main" val="23014763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3965AD85-50C0-4EF2-AD9B-199B87E011F6}" type="slidenum">
              <a:rPr lang="it-IT" smtClean="0"/>
              <a:t>1</a:t>
            </a:fld>
            <a:endParaRPr lang="it-IT"/>
          </a:p>
        </p:txBody>
      </p:sp>
    </p:spTree>
    <p:extLst>
      <p:ext uri="{BB962C8B-B14F-4D97-AF65-F5344CB8AC3E}">
        <p14:creationId xmlns:p14="http://schemas.microsoft.com/office/powerpoint/2010/main" val="9405694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it-IT" smtClean="0"/>
              <a:t>Fare clic per modificare lo stile del titolo</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BD3B64AD-A53C-4A9F-947A-F26C4BE573A8}" type="datetime1">
              <a:rPr lang="it-IT" smtClean="0"/>
              <a:t>08/05/2021</a:t>
            </a:fld>
            <a:endParaRPr lang="it-IT"/>
          </a:p>
        </p:txBody>
      </p:sp>
      <p:sp>
        <p:nvSpPr>
          <p:cNvPr id="5" name="Footer Placeholder 4"/>
          <p:cNvSpPr>
            <a:spLocks noGrp="1"/>
          </p:cNvSpPr>
          <p:nvPr>
            <p:ph type="ftr" sz="quarter" idx="11"/>
          </p:nvPr>
        </p:nvSpPr>
        <p:spPr/>
        <p:txBody>
          <a:bodyPr/>
          <a:lstStyle/>
          <a:p>
            <a:r>
              <a:rPr lang="it-IT" smtClean="0"/>
              <a:t>prof. Gianni Fusco - LUMSA</a:t>
            </a:r>
            <a:endParaRPr lang="it-IT"/>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0510DE21-B303-446B-8A68-4C5354BBA5A7}" type="slidenum">
              <a:rPr lang="it-IT" smtClean="0"/>
              <a:t>‹N›</a:t>
            </a:fld>
            <a:endParaRPr lang="it-IT"/>
          </a:p>
        </p:txBody>
      </p:sp>
    </p:spTree>
    <p:extLst>
      <p:ext uri="{BB962C8B-B14F-4D97-AF65-F5344CB8AC3E}">
        <p14:creationId xmlns:p14="http://schemas.microsoft.com/office/powerpoint/2010/main" val="31696248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D5793B65-F38D-4D80-BB74-BCD1370A36B9}" type="datetime1">
              <a:rPr lang="it-IT" smtClean="0"/>
              <a:t>08/05/2021</a:t>
            </a:fld>
            <a:endParaRPr lang="it-IT"/>
          </a:p>
        </p:txBody>
      </p:sp>
      <p:sp>
        <p:nvSpPr>
          <p:cNvPr id="5" name="Footer Placeholder 4"/>
          <p:cNvSpPr>
            <a:spLocks noGrp="1"/>
          </p:cNvSpPr>
          <p:nvPr>
            <p:ph type="ftr" sz="quarter" idx="11"/>
          </p:nvPr>
        </p:nvSpPr>
        <p:spPr/>
        <p:txBody>
          <a:bodyPr/>
          <a:lstStyle/>
          <a:p>
            <a:r>
              <a:rPr lang="it-IT" smtClean="0"/>
              <a:t>prof. Gianni Fusco - LUMSA</a:t>
            </a:r>
            <a:endParaRPr lang="it-IT"/>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510DE21-B303-446B-8A68-4C5354BBA5A7}" type="slidenum">
              <a:rPr lang="it-IT" smtClean="0"/>
              <a:t>‹N›</a:t>
            </a:fld>
            <a:endParaRPr lang="it-IT"/>
          </a:p>
        </p:txBody>
      </p:sp>
    </p:spTree>
    <p:extLst>
      <p:ext uri="{BB962C8B-B14F-4D97-AF65-F5344CB8AC3E}">
        <p14:creationId xmlns:p14="http://schemas.microsoft.com/office/powerpoint/2010/main" val="2599025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smtClean="0"/>
              <a:t>Fare clic per modificare lo stile del titolo</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smtClean="0"/>
              <a:t>Fare clic per modificare stili del testo dello schema</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9FCEFF58-7E89-4203-B1C0-DC952197655F}" type="datetime1">
              <a:rPr lang="it-IT" smtClean="0"/>
              <a:t>08/05/2021</a:t>
            </a:fld>
            <a:endParaRPr lang="it-IT"/>
          </a:p>
        </p:txBody>
      </p:sp>
      <p:sp>
        <p:nvSpPr>
          <p:cNvPr id="5" name="Footer Placeholder 4"/>
          <p:cNvSpPr>
            <a:spLocks noGrp="1"/>
          </p:cNvSpPr>
          <p:nvPr>
            <p:ph type="ftr" sz="quarter" idx="11"/>
          </p:nvPr>
        </p:nvSpPr>
        <p:spPr/>
        <p:txBody>
          <a:bodyPr/>
          <a:lstStyle/>
          <a:p>
            <a:r>
              <a:rPr lang="it-IT" smtClean="0"/>
              <a:t>prof. Gianni Fusco - LUMSA</a:t>
            </a:r>
            <a:endParaRPr lang="it-IT"/>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510DE21-B303-446B-8A68-4C5354BBA5A7}" type="slidenum">
              <a:rPr lang="it-IT" smtClean="0"/>
              <a:t>‹N›</a:t>
            </a:fld>
            <a:endParaRPr lang="it-IT"/>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481663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it-IT" smtClean="0"/>
              <a:t>Fare clic per modificare lo stile del titolo</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smtClean="0"/>
              <a:t>Fare clic per modificare stili del testo dello schema</a:t>
            </a:r>
          </a:p>
        </p:txBody>
      </p:sp>
      <p:sp>
        <p:nvSpPr>
          <p:cNvPr id="5" name="Date Placeholder 4"/>
          <p:cNvSpPr>
            <a:spLocks noGrp="1"/>
          </p:cNvSpPr>
          <p:nvPr>
            <p:ph type="dt" sz="half" idx="10"/>
          </p:nvPr>
        </p:nvSpPr>
        <p:spPr/>
        <p:txBody>
          <a:bodyPr/>
          <a:lstStyle/>
          <a:p>
            <a:fld id="{6849B55B-7AF6-4EF2-A048-2507353D6F85}" type="datetime1">
              <a:rPr lang="it-IT" smtClean="0"/>
              <a:t>08/05/2021</a:t>
            </a:fld>
            <a:endParaRPr lang="it-IT"/>
          </a:p>
        </p:txBody>
      </p:sp>
      <p:sp>
        <p:nvSpPr>
          <p:cNvPr id="6" name="Footer Placeholder 5"/>
          <p:cNvSpPr>
            <a:spLocks noGrp="1"/>
          </p:cNvSpPr>
          <p:nvPr>
            <p:ph type="ftr" sz="quarter" idx="11"/>
          </p:nvPr>
        </p:nvSpPr>
        <p:spPr/>
        <p:txBody>
          <a:bodyPr/>
          <a:lstStyle/>
          <a:p>
            <a:r>
              <a:rPr lang="it-IT" smtClean="0"/>
              <a:t>prof. Gianni Fusco - LUMSA</a:t>
            </a:r>
            <a:endParaRPr lang="it-IT"/>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510DE21-B303-446B-8A68-4C5354BBA5A7}" type="slidenum">
              <a:rPr lang="it-IT" smtClean="0"/>
              <a:t>‹N›</a:t>
            </a:fld>
            <a:endParaRPr lang="it-IT"/>
          </a:p>
        </p:txBody>
      </p:sp>
    </p:spTree>
    <p:extLst>
      <p:ext uri="{BB962C8B-B14F-4D97-AF65-F5344CB8AC3E}">
        <p14:creationId xmlns:p14="http://schemas.microsoft.com/office/powerpoint/2010/main" val="29597584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smtClean="0"/>
              <a:t>Fare clic per modificare lo stile del titolo</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smtClean="0"/>
              <a:t>Fare clic per modificare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smtClean="0"/>
              <a:t>Fare clic per modificare stili del testo dello schema</a:t>
            </a:r>
          </a:p>
        </p:txBody>
      </p:sp>
      <p:sp>
        <p:nvSpPr>
          <p:cNvPr id="5" name="Date Placeholder 4"/>
          <p:cNvSpPr>
            <a:spLocks noGrp="1"/>
          </p:cNvSpPr>
          <p:nvPr>
            <p:ph type="dt" sz="half" idx="10"/>
          </p:nvPr>
        </p:nvSpPr>
        <p:spPr/>
        <p:txBody>
          <a:bodyPr/>
          <a:lstStyle/>
          <a:p>
            <a:fld id="{4E2D4D28-4AF7-4215-99EF-8435CA23CF99}" type="datetime1">
              <a:rPr lang="it-IT" smtClean="0"/>
              <a:t>08/05/2021</a:t>
            </a:fld>
            <a:endParaRPr lang="it-IT"/>
          </a:p>
        </p:txBody>
      </p:sp>
      <p:sp>
        <p:nvSpPr>
          <p:cNvPr id="6" name="Footer Placeholder 5"/>
          <p:cNvSpPr>
            <a:spLocks noGrp="1"/>
          </p:cNvSpPr>
          <p:nvPr>
            <p:ph type="ftr" sz="quarter" idx="11"/>
          </p:nvPr>
        </p:nvSpPr>
        <p:spPr/>
        <p:txBody>
          <a:bodyPr/>
          <a:lstStyle/>
          <a:p>
            <a:r>
              <a:rPr lang="it-IT" smtClean="0"/>
              <a:t>prof. Gianni Fusco - LUMSA</a:t>
            </a:r>
            <a:endParaRPr lang="it-IT"/>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510DE21-B303-446B-8A68-4C5354BBA5A7}" type="slidenum">
              <a:rPr lang="it-IT" smtClean="0"/>
              <a:t>‹N›</a:t>
            </a:fld>
            <a:endParaRPr lang="it-IT"/>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49239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it-IT" smtClean="0"/>
              <a:t>Fare clic per modificare lo stile del titolo</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smtClean="0"/>
              <a:t>Fare clic per modificare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smtClean="0"/>
              <a:t>Fare clic per modificare stili del testo dello schema</a:t>
            </a:r>
          </a:p>
        </p:txBody>
      </p:sp>
      <p:sp>
        <p:nvSpPr>
          <p:cNvPr id="5" name="Date Placeholder 4"/>
          <p:cNvSpPr>
            <a:spLocks noGrp="1"/>
          </p:cNvSpPr>
          <p:nvPr>
            <p:ph type="dt" sz="half" idx="10"/>
          </p:nvPr>
        </p:nvSpPr>
        <p:spPr/>
        <p:txBody>
          <a:bodyPr/>
          <a:lstStyle/>
          <a:p>
            <a:fld id="{100CAB20-B4D4-4498-B686-23F8DECA9EE2}" type="datetime1">
              <a:rPr lang="it-IT" smtClean="0"/>
              <a:t>08/05/2021</a:t>
            </a:fld>
            <a:endParaRPr lang="it-IT"/>
          </a:p>
        </p:txBody>
      </p:sp>
      <p:sp>
        <p:nvSpPr>
          <p:cNvPr id="6" name="Footer Placeholder 5"/>
          <p:cNvSpPr>
            <a:spLocks noGrp="1"/>
          </p:cNvSpPr>
          <p:nvPr>
            <p:ph type="ftr" sz="quarter" idx="11"/>
          </p:nvPr>
        </p:nvSpPr>
        <p:spPr/>
        <p:txBody>
          <a:bodyPr/>
          <a:lstStyle/>
          <a:p>
            <a:r>
              <a:rPr lang="it-IT" smtClean="0"/>
              <a:t>prof. Gianni Fusco - LUMSA</a:t>
            </a:r>
            <a:endParaRPr lang="it-IT"/>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510DE21-B303-446B-8A68-4C5354BBA5A7}" type="slidenum">
              <a:rPr lang="it-IT" smtClean="0"/>
              <a:t>‹N›</a:t>
            </a:fld>
            <a:endParaRPr lang="it-IT"/>
          </a:p>
        </p:txBody>
      </p:sp>
    </p:spTree>
    <p:extLst>
      <p:ext uri="{BB962C8B-B14F-4D97-AF65-F5344CB8AC3E}">
        <p14:creationId xmlns:p14="http://schemas.microsoft.com/office/powerpoint/2010/main" val="6818014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p:txBody>
          <a:bodyPr vert="eaVert" ancho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E5DEA753-2233-490B-BDBA-1A44D188E02B}" type="datetime1">
              <a:rPr lang="it-IT" smtClean="0"/>
              <a:t>08/05/2021</a:t>
            </a:fld>
            <a:endParaRPr lang="it-IT"/>
          </a:p>
        </p:txBody>
      </p:sp>
      <p:sp>
        <p:nvSpPr>
          <p:cNvPr id="5" name="Footer Placeholder 4"/>
          <p:cNvSpPr>
            <a:spLocks noGrp="1"/>
          </p:cNvSpPr>
          <p:nvPr>
            <p:ph type="ftr" sz="quarter" idx="11"/>
          </p:nvPr>
        </p:nvSpPr>
        <p:spPr/>
        <p:txBody>
          <a:bodyPr/>
          <a:lstStyle/>
          <a:p>
            <a:r>
              <a:rPr lang="it-IT" smtClean="0"/>
              <a:t>prof. Gianni Fusco - LUMSA</a:t>
            </a:r>
            <a:endParaRPr lang="it-IT"/>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510DE21-B303-446B-8A68-4C5354BBA5A7}" type="slidenum">
              <a:rPr lang="it-IT" smtClean="0"/>
              <a:t>‹N›</a:t>
            </a:fld>
            <a:endParaRPr lang="it-IT"/>
          </a:p>
        </p:txBody>
      </p:sp>
    </p:spTree>
    <p:extLst>
      <p:ext uri="{BB962C8B-B14F-4D97-AF65-F5344CB8AC3E}">
        <p14:creationId xmlns:p14="http://schemas.microsoft.com/office/powerpoint/2010/main" val="42584582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7FC55D15-5D58-4E99-A0F5-8D958DF4C4CB}" type="datetime1">
              <a:rPr lang="it-IT" smtClean="0"/>
              <a:t>08/05/2021</a:t>
            </a:fld>
            <a:endParaRPr lang="it-IT"/>
          </a:p>
        </p:txBody>
      </p:sp>
      <p:sp>
        <p:nvSpPr>
          <p:cNvPr id="5" name="Footer Placeholder 4"/>
          <p:cNvSpPr>
            <a:spLocks noGrp="1"/>
          </p:cNvSpPr>
          <p:nvPr>
            <p:ph type="ftr" sz="quarter" idx="11"/>
          </p:nvPr>
        </p:nvSpPr>
        <p:spPr/>
        <p:txBody>
          <a:bodyPr/>
          <a:lstStyle/>
          <a:p>
            <a:r>
              <a:rPr lang="it-IT" smtClean="0"/>
              <a:t>prof. Gianni Fusco - LUMSA</a:t>
            </a:r>
            <a:endParaRPr lang="it-IT"/>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510DE21-B303-446B-8A68-4C5354BBA5A7}" type="slidenum">
              <a:rPr lang="it-IT" smtClean="0"/>
              <a:t>‹N›</a:t>
            </a:fld>
            <a:endParaRPr lang="it-IT"/>
          </a:p>
        </p:txBody>
      </p:sp>
    </p:spTree>
    <p:extLst>
      <p:ext uri="{BB962C8B-B14F-4D97-AF65-F5344CB8AC3E}">
        <p14:creationId xmlns:p14="http://schemas.microsoft.com/office/powerpoint/2010/main" val="10336505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it-IT" smtClean="0"/>
              <a:t>Fare clic per modificare lo stile del titolo</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40A2CA79-E5CA-421B-9AE3-AE2231A33E84}" type="datetime1">
              <a:rPr lang="it-IT" smtClean="0"/>
              <a:t>08/05/2021</a:t>
            </a:fld>
            <a:endParaRPr lang="it-IT"/>
          </a:p>
        </p:txBody>
      </p:sp>
      <p:sp>
        <p:nvSpPr>
          <p:cNvPr id="5" name="Footer Placeholder 4"/>
          <p:cNvSpPr>
            <a:spLocks noGrp="1"/>
          </p:cNvSpPr>
          <p:nvPr>
            <p:ph type="ftr" sz="quarter" idx="11"/>
          </p:nvPr>
        </p:nvSpPr>
        <p:spPr/>
        <p:txBody>
          <a:bodyPr/>
          <a:lstStyle/>
          <a:p>
            <a:r>
              <a:rPr lang="it-IT" smtClean="0"/>
              <a:t>prof. Gianni Fusco - LUMSA</a:t>
            </a:r>
            <a:endParaRPr lang="it-IT"/>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510DE21-B303-446B-8A68-4C5354BBA5A7}" type="slidenum">
              <a:rPr lang="it-IT" smtClean="0"/>
              <a:t>‹N›</a:t>
            </a:fld>
            <a:endParaRPr lang="it-IT"/>
          </a:p>
        </p:txBody>
      </p:sp>
    </p:spTree>
    <p:extLst>
      <p:ext uri="{BB962C8B-B14F-4D97-AF65-F5344CB8AC3E}">
        <p14:creationId xmlns:p14="http://schemas.microsoft.com/office/powerpoint/2010/main" val="26698679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51131BAD-8B8A-4D95-8817-92B6857A051F}" type="datetime1">
              <a:rPr lang="it-IT" smtClean="0"/>
              <a:t>08/05/2021</a:t>
            </a:fld>
            <a:endParaRPr lang="it-IT"/>
          </a:p>
        </p:txBody>
      </p:sp>
      <p:sp>
        <p:nvSpPr>
          <p:cNvPr id="5" name="Footer Placeholder 4"/>
          <p:cNvSpPr>
            <a:spLocks noGrp="1"/>
          </p:cNvSpPr>
          <p:nvPr>
            <p:ph type="ftr" sz="quarter" idx="11"/>
          </p:nvPr>
        </p:nvSpPr>
        <p:spPr/>
        <p:txBody>
          <a:bodyPr/>
          <a:lstStyle/>
          <a:p>
            <a:r>
              <a:rPr lang="it-IT" smtClean="0"/>
              <a:t>prof. Gianni Fusco - LUMSA</a:t>
            </a:r>
            <a:endParaRPr lang="it-IT"/>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510DE21-B303-446B-8A68-4C5354BBA5A7}" type="slidenum">
              <a:rPr lang="it-IT" smtClean="0"/>
              <a:t>‹N›</a:t>
            </a:fld>
            <a:endParaRPr lang="it-IT"/>
          </a:p>
        </p:txBody>
      </p:sp>
    </p:spTree>
    <p:extLst>
      <p:ext uri="{BB962C8B-B14F-4D97-AF65-F5344CB8AC3E}">
        <p14:creationId xmlns:p14="http://schemas.microsoft.com/office/powerpoint/2010/main" val="359037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smtClean="0"/>
              <a:t>Fare clic per modificare lo stile del titolo</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4"/>
          <p:cNvSpPr>
            <a:spLocks noGrp="1"/>
          </p:cNvSpPr>
          <p:nvPr>
            <p:ph type="dt" sz="half" idx="10"/>
          </p:nvPr>
        </p:nvSpPr>
        <p:spPr/>
        <p:txBody>
          <a:bodyPr/>
          <a:lstStyle/>
          <a:p>
            <a:fld id="{C60397D7-9293-4E4E-AAF3-BDA782CF8D45}" type="datetime1">
              <a:rPr lang="it-IT" smtClean="0"/>
              <a:t>08/05/2021</a:t>
            </a:fld>
            <a:endParaRPr lang="it-IT"/>
          </a:p>
        </p:txBody>
      </p:sp>
      <p:sp>
        <p:nvSpPr>
          <p:cNvPr id="6" name="Footer Placeholder 5"/>
          <p:cNvSpPr>
            <a:spLocks noGrp="1"/>
          </p:cNvSpPr>
          <p:nvPr>
            <p:ph type="ftr" sz="quarter" idx="11"/>
          </p:nvPr>
        </p:nvSpPr>
        <p:spPr/>
        <p:txBody>
          <a:bodyPr/>
          <a:lstStyle/>
          <a:p>
            <a:r>
              <a:rPr lang="it-IT" smtClean="0"/>
              <a:t>prof. Gianni Fusco - LUMSA</a:t>
            </a:r>
            <a:endParaRPr lang="it-IT"/>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0510DE21-B303-446B-8A68-4C5354BBA5A7}" type="slidenum">
              <a:rPr lang="it-IT" smtClean="0"/>
              <a:t>‹N›</a:t>
            </a:fld>
            <a:endParaRPr lang="it-IT"/>
          </a:p>
        </p:txBody>
      </p:sp>
    </p:spTree>
    <p:extLst>
      <p:ext uri="{BB962C8B-B14F-4D97-AF65-F5344CB8AC3E}">
        <p14:creationId xmlns:p14="http://schemas.microsoft.com/office/powerpoint/2010/main" val="11699547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Date Placeholder 6"/>
          <p:cNvSpPr>
            <a:spLocks noGrp="1"/>
          </p:cNvSpPr>
          <p:nvPr>
            <p:ph type="dt" sz="half" idx="10"/>
          </p:nvPr>
        </p:nvSpPr>
        <p:spPr/>
        <p:txBody>
          <a:bodyPr/>
          <a:lstStyle/>
          <a:p>
            <a:fld id="{754B1762-7E88-4913-9A3D-71B6EE0FBE83}" type="datetime1">
              <a:rPr lang="it-IT" smtClean="0"/>
              <a:t>08/05/2021</a:t>
            </a:fld>
            <a:endParaRPr lang="it-IT"/>
          </a:p>
        </p:txBody>
      </p:sp>
      <p:sp>
        <p:nvSpPr>
          <p:cNvPr id="8" name="Footer Placeholder 7"/>
          <p:cNvSpPr>
            <a:spLocks noGrp="1"/>
          </p:cNvSpPr>
          <p:nvPr>
            <p:ph type="ftr" sz="quarter" idx="11"/>
          </p:nvPr>
        </p:nvSpPr>
        <p:spPr/>
        <p:txBody>
          <a:bodyPr/>
          <a:lstStyle/>
          <a:p>
            <a:r>
              <a:rPr lang="it-IT" smtClean="0"/>
              <a:t>prof. Gianni Fusco - LUMSA</a:t>
            </a:r>
            <a:endParaRPr lang="it-IT"/>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510DE21-B303-446B-8A68-4C5354BBA5A7}" type="slidenum">
              <a:rPr lang="it-IT" smtClean="0"/>
              <a:t>‹N›</a:t>
            </a:fld>
            <a:endParaRPr lang="it-IT"/>
          </a:p>
        </p:txBody>
      </p:sp>
    </p:spTree>
    <p:extLst>
      <p:ext uri="{BB962C8B-B14F-4D97-AF65-F5344CB8AC3E}">
        <p14:creationId xmlns:p14="http://schemas.microsoft.com/office/powerpoint/2010/main" val="40231778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Date Placeholder 2"/>
          <p:cNvSpPr>
            <a:spLocks noGrp="1"/>
          </p:cNvSpPr>
          <p:nvPr>
            <p:ph type="dt" sz="half" idx="10"/>
          </p:nvPr>
        </p:nvSpPr>
        <p:spPr/>
        <p:txBody>
          <a:bodyPr/>
          <a:lstStyle/>
          <a:p>
            <a:fld id="{A82F1842-9523-471B-98D7-A476B61FA7D0}" type="datetime1">
              <a:rPr lang="it-IT" smtClean="0"/>
              <a:t>08/05/2021</a:t>
            </a:fld>
            <a:endParaRPr lang="it-IT"/>
          </a:p>
        </p:txBody>
      </p:sp>
      <p:sp>
        <p:nvSpPr>
          <p:cNvPr id="4" name="Footer Placeholder 3"/>
          <p:cNvSpPr>
            <a:spLocks noGrp="1"/>
          </p:cNvSpPr>
          <p:nvPr>
            <p:ph type="ftr" sz="quarter" idx="11"/>
          </p:nvPr>
        </p:nvSpPr>
        <p:spPr/>
        <p:txBody>
          <a:bodyPr/>
          <a:lstStyle/>
          <a:p>
            <a:r>
              <a:rPr lang="it-IT" smtClean="0"/>
              <a:t>prof. Gianni Fusco - LUMSA</a:t>
            </a:r>
            <a:endParaRPr lang="it-IT"/>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510DE21-B303-446B-8A68-4C5354BBA5A7}" type="slidenum">
              <a:rPr lang="it-IT" smtClean="0"/>
              <a:t>‹N›</a:t>
            </a:fld>
            <a:endParaRPr lang="it-IT"/>
          </a:p>
        </p:txBody>
      </p:sp>
    </p:spTree>
    <p:extLst>
      <p:ext uri="{BB962C8B-B14F-4D97-AF65-F5344CB8AC3E}">
        <p14:creationId xmlns:p14="http://schemas.microsoft.com/office/powerpoint/2010/main" val="39144311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FA0BC0-842A-4FC5-89F4-F4FE6D6BF4B8}" type="datetime1">
              <a:rPr lang="it-IT" smtClean="0"/>
              <a:t>08/05/2021</a:t>
            </a:fld>
            <a:endParaRPr lang="it-IT"/>
          </a:p>
        </p:txBody>
      </p:sp>
      <p:sp>
        <p:nvSpPr>
          <p:cNvPr id="3" name="Footer Placeholder 2"/>
          <p:cNvSpPr>
            <a:spLocks noGrp="1"/>
          </p:cNvSpPr>
          <p:nvPr>
            <p:ph type="ftr" sz="quarter" idx="11"/>
          </p:nvPr>
        </p:nvSpPr>
        <p:spPr/>
        <p:txBody>
          <a:bodyPr/>
          <a:lstStyle/>
          <a:p>
            <a:r>
              <a:rPr lang="it-IT" smtClean="0"/>
              <a:t>prof. Gianni Fusco - LUMSA</a:t>
            </a:r>
            <a:endParaRPr lang="it-IT"/>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510DE21-B303-446B-8A68-4C5354BBA5A7}" type="slidenum">
              <a:rPr lang="it-IT" smtClean="0"/>
              <a:t>‹N›</a:t>
            </a:fld>
            <a:endParaRPr lang="it-IT"/>
          </a:p>
        </p:txBody>
      </p:sp>
    </p:spTree>
    <p:extLst>
      <p:ext uri="{BB962C8B-B14F-4D97-AF65-F5344CB8AC3E}">
        <p14:creationId xmlns:p14="http://schemas.microsoft.com/office/powerpoint/2010/main" val="30126875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it-IT" smtClean="0"/>
              <a:t>Fare clic per modificare lo stile del titolo</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2117957A-4312-4FA0-8EA9-E9B98CF1082A}" type="datetime1">
              <a:rPr lang="it-IT" smtClean="0"/>
              <a:t>08/05/2021</a:t>
            </a:fld>
            <a:endParaRPr lang="it-IT"/>
          </a:p>
        </p:txBody>
      </p:sp>
      <p:sp>
        <p:nvSpPr>
          <p:cNvPr id="6" name="Footer Placeholder 5"/>
          <p:cNvSpPr>
            <a:spLocks noGrp="1"/>
          </p:cNvSpPr>
          <p:nvPr>
            <p:ph type="ftr" sz="quarter" idx="11"/>
          </p:nvPr>
        </p:nvSpPr>
        <p:spPr/>
        <p:txBody>
          <a:bodyPr/>
          <a:lstStyle/>
          <a:p>
            <a:r>
              <a:rPr lang="it-IT" smtClean="0"/>
              <a:t>prof. Gianni Fusco - LUMSA</a:t>
            </a:r>
            <a:endParaRPr lang="it-IT"/>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510DE21-B303-446B-8A68-4C5354BBA5A7}" type="slidenum">
              <a:rPr lang="it-IT" smtClean="0"/>
              <a:t>‹N›</a:t>
            </a:fld>
            <a:endParaRPr lang="it-IT"/>
          </a:p>
        </p:txBody>
      </p:sp>
    </p:spTree>
    <p:extLst>
      <p:ext uri="{BB962C8B-B14F-4D97-AF65-F5344CB8AC3E}">
        <p14:creationId xmlns:p14="http://schemas.microsoft.com/office/powerpoint/2010/main" val="3375134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it-IT" smtClean="0"/>
              <a:t>Fare clic per modificare lo stile del titolo</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smtClean="0"/>
              <a:t>Fare clic sull'icona per inserire un'immagine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B0F3FBFD-5E54-4568-A66F-EBC4EC8046DE}" type="datetime1">
              <a:rPr lang="it-IT" smtClean="0"/>
              <a:t>08/05/2021</a:t>
            </a:fld>
            <a:endParaRPr lang="it-IT"/>
          </a:p>
        </p:txBody>
      </p:sp>
      <p:sp>
        <p:nvSpPr>
          <p:cNvPr id="6" name="Footer Placeholder 5"/>
          <p:cNvSpPr>
            <a:spLocks noGrp="1"/>
          </p:cNvSpPr>
          <p:nvPr>
            <p:ph type="ftr" sz="quarter" idx="11"/>
          </p:nvPr>
        </p:nvSpPr>
        <p:spPr/>
        <p:txBody>
          <a:bodyPr/>
          <a:lstStyle/>
          <a:p>
            <a:r>
              <a:rPr lang="it-IT" smtClean="0"/>
              <a:t>prof. Gianni Fusco - LUMSA</a:t>
            </a:r>
            <a:endParaRPr lang="it-IT"/>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510DE21-B303-446B-8A68-4C5354BBA5A7}" type="slidenum">
              <a:rPr lang="it-IT" smtClean="0"/>
              <a:t>‹N›</a:t>
            </a:fld>
            <a:endParaRPr lang="it-IT"/>
          </a:p>
        </p:txBody>
      </p:sp>
    </p:spTree>
    <p:extLst>
      <p:ext uri="{BB962C8B-B14F-4D97-AF65-F5344CB8AC3E}">
        <p14:creationId xmlns:p14="http://schemas.microsoft.com/office/powerpoint/2010/main" val="3113238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A2E43590-B604-4A06-BFF9-C045BDD3F978}" type="datetime1">
              <a:rPr lang="it-IT" smtClean="0"/>
              <a:t>08/05/2021</a:t>
            </a:fld>
            <a:endParaRPr lang="it-IT"/>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it-IT" smtClean="0"/>
              <a:t>prof. Gianni Fusco - LUMSA</a:t>
            </a:r>
            <a:endParaRPr lang="it-IT"/>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0510DE21-B303-446B-8A68-4C5354BBA5A7}" type="slidenum">
              <a:rPr lang="it-IT" smtClean="0"/>
              <a:t>‹N›</a:t>
            </a:fld>
            <a:endParaRPr lang="it-IT"/>
          </a:p>
        </p:txBody>
      </p:sp>
    </p:spTree>
    <p:extLst>
      <p:ext uri="{BB962C8B-B14F-4D97-AF65-F5344CB8AC3E}">
        <p14:creationId xmlns:p14="http://schemas.microsoft.com/office/powerpoint/2010/main" val="31740677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hf sldNum="0" hd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368425" y="95794"/>
            <a:ext cx="9144000" cy="3875723"/>
          </a:xfrm>
        </p:spPr>
        <p:txBody>
          <a:bodyPr>
            <a:normAutofit fontScale="90000"/>
          </a:bodyPr>
          <a:lstStyle/>
          <a:p>
            <a:pPr algn="ctr"/>
            <a:r>
              <a:rPr lang="it-IT" dirty="0" smtClean="0"/>
              <a:t/>
            </a:r>
            <a:br>
              <a:rPr lang="it-IT" dirty="0" smtClean="0"/>
            </a:br>
            <a:r>
              <a:rPr lang="it-IT" dirty="0"/>
              <a:t/>
            </a:r>
            <a:br>
              <a:rPr lang="it-IT" dirty="0"/>
            </a:br>
            <a:r>
              <a:rPr lang="it-IT" dirty="0" smtClean="0"/>
              <a:t/>
            </a:r>
            <a:br>
              <a:rPr lang="it-IT" dirty="0" smtClean="0"/>
            </a:br>
            <a:r>
              <a:rPr lang="it-IT" dirty="0"/>
              <a:t/>
            </a:r>
            <a:br>
              <a:rPr lang="it-IT" dirty="0"/>
            </a:br>
            <a:r>
              <a:rPr lang="it-IT" dirty="0" smtClean="0"/>
              <a:t>I dogmi mariani</a:t>
            </a:r>
            <a:endParaRPr lang="it-IT" dirty="0"/>
          </a:p>
        </p:txBody>
      </p:sp>
      <p:sp>
        <p:nvSpPr>
          <p:cNvPr id="3" name="Sottotitolo 2"/>
          <p:cNvSpPr>
            <a:spLocks noGrp="1"/>
          </p:cNvSpPr>
          <p:nvPr>
            <p:ph type="subTitle" idx="1"/>
          </p:nvPr>
        </p:nvSpPr>
        <p:spPr>
          <a:xfrm>
            <a:off x="1558834" y="4220345"/>
            <a:ext cx="9144000" cy="2023699"/>
          </a:xfrm>
        </p:spPr>
        <p:txBody>
          <a:bodyPr>
            <a:normAutofit/>
          </a:bodyPr>
          <a:lstStyle/>
          <a:p>
            <a:pPr algn="ctr"/>
            <a:r>
              <a:rPr lang="it-IT" sz="2400" dirty="0" smtClean="0"/>
              <a:t>Dal </a:t>
            </a:r>
          </a:p>
          <a:p>
            <a:pPr algn="ctr"/>
            <a:r>
              <a:rPr lang="it-IT" sz="2400" i="1" dirty="0" smtClean="0"/>
              <a:t>primo secolo </a:t>
            </a:r>
            <a:r>
              <a:rPr lang="it-IT" sz="2400" dirty="0" smtClean="0"/>
              <a:t> </a:t>
            </a:r>
          </a:p>
          <a:p>
            <a:pPr algn="ctr"/>
            <a:r>
              <a:rPr lang="it-IT" sz="2400" dirty="0" smtClean="0"/>
              <a:t>ai </a:t>
            </a:r>
          </a:p>
          <a:p>
            <a:pPr algn="ctr"/>
            <a:r>
              <a:rPr lang="it-IT" sz="2400" i="1" dirty="0" smtClean="0"/>
              <a:t>nostri giorni</a:t>
            </a:r>
            <a:endParaRPr lang="it-IT" sz="2400" i="1" dirty="0"/>
          </a:p>
        </p:txBody>
      </p:sp>
      <p:pic>
        <p:nvPicPr>
          <p:cNvPr id="1026" name="Picture 2" descr="Alzo gli occhi verso i monti… Salmo 121 (12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25264" y="492532"/>
            <a:ext cx="3830321" cy="2597145"/>
          </a:xfrm>
          <a:prstGeom prst="rect">
            <a:avLst/>
          </a:prstGeom>
          <a:noFill/>
          <a:extLst>
            <a:ext uri="{909E8E84-426E-40DD-AFC4-6F175D3DCCD1}">
              <a14:hiddenFill xmlns:a14="http://schemas.microsoft.com/office/drawing/2010/main">
                <a:solidFill>
                  <a:srgbClr val="FFFFFF"/>
                </a:solidFill>
              </a14:hiddenFill>
            </a:ext>
          </a:extLst>
        </p:spPr>
      </p:pic>
      <p:sp>
        <p:nvSpPr>
          <p:cNvPr id="4" name="Segnaposto piè di pagina 3"/>
          <p:cNvSpPr>
            <a:spLocks noGrp="1"/>
          </p:cNvSpPr>
          <p:nvPr>
            <p:ph type="ftr" sz="quarter" idx="11"/>
          </p:nvPr>
        </p:nvSpPr>
        <p:spPr>
          <a:xfrm>
            <a:off x="4025264" y="6244044"/>
            <a:ext cx="7619999" cy="365125"/>
          </a:xfrm>
        </p:spPr>
        <p:txBody>
          <a:bodyPr/>
          <a:lstStyle/>
          <a:p>
            <a:pPr algn="r"/>
            <a:r>
              <a:rPr lang="it-IT" dirty="0" smtClean="0"/>
              <a:t>prof. Gianni Fusco - LUMSA</a:t>
            </a:r>
            <a:endParaRPr lang="it-IT" dirty="0"/>
          </a:p>
        </p:txBody>
      </p:sp>
    </p:spTree>
    <p:extLst>
      <p:ext uri="{BB962C8B-B14F-4D97-AF65-F5344CB8AC3E}">
        <p14:creationId xmlns:p14="http://schemas.microsoft.com/office/powerpoint/2010/main" val="13136382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r"/>
            <a:r>
              <a:rPr lang="it-IT" sz="1600" b="1" dirty="0">
                <a:solidFill>
                  <a:srgbClr val="0070C0"/>
                </a:solidFill>
              </a:rPr>
              <a:t>PERPETUA VERGINITA’ DI MARIA</a:t>
            </a:r>
            <a:endParaRPr lang="it-IT" sz="1600" dirty="0">
              <a:solidFill>
                <a:srgbClr val="0070C0"/>
              </a:solidFill>
            </a:endParaRPr>
          </a:p>
        </p:txBody>
      </p:sp>
      <p:sp>
        <p:nvSpPr>
          <p:cNvPr id="3" name="Segnaposto contenuto 2"/>
          <p:cNvSpPr>
            <a:spLocks noGrp="1"/>
          </p:cNvSpPr>
          <p:nvPr>
            <p:ph idx="1"/>
          </p:nvPr>
        </p:nvSpPr>
        <p:spPr/>
        <p:txBody>
          <a:bodyPr>
            <a:normAutofit fontScale="85000" lnSpcReduction="20000"/>
          </a:bodyPr>
          <a:lstStyle/>
          <a:p>
            <a:pPr fontAlgn="base"/>
            <a:r>
              <a:rPr lang="it-IT" dirty="0"/>
              <a:t>Dunque il </a:t>
            </a:r>
            <a:r>
              <a:rPr lang="it-IT" b="1" i="1" dirty="0">
                <a:solidFill>
                  <a:srgbClr val="0070C0"/>
                </a:solidFill>
              </a:rPr>
              <a:t>dogma sulla verginità di Maria </a:t>
            </a:r>
            <a:r>
              <a:rPr lang="it-IT" dirty="0"/>
              <a:t>insegna che Maria concepì miracolosamente e verginalmente per onnipotenza divina, per cui Gesù non ha avuto un padre umano, che diede alla luce il Figlio senza lesione della sua integrità corporea, che dopo la nascita di Gesù, Maria rimase vergine per tutta la sua vita terrena</a:t>
            </a:r>
            <a:r>
              <a:rPr lang="it-IT" dirty="0" smtClean="0"/>
              <a:t>.</a:t>
            </a:r>
          </a:p>
          <a:p>
            <a:pPr marL="0" indent="0" fontAlgn="base">
              <a:buNone/>
            </a:pPr>
            <a:endParaRPr lang="it-IT" dirty="0" smtClean="0"/>
          </a:p>
          <a:p>
            <a:pPr marL="0" indent="0" fontAlgn="base">
              <a:buNone/>
            </a:pPr>
            <a:r>
              <a:rPr lang="it-IT" dirty="0" smtClean="0">
                <a:solidFill>
                  <a:schemeClr val="accent2">
                    <a:lumMod val="75000"/>
                  </a:schemeClr>
                </a:solidFill>
              </a:rPr>
              <a:t>Ma </a:t>
            </a:r>
            <a:r>
              <a:rPr lang="it-IT" dirty="0">
                <a:solidFill>
                  <a:schemeClr val="accent2">
                    <a:lumMod val="75000"/>
                  </a:schemeClr>
                </a:solidFill>
              </a:rPr>
              <a:t>vi chiederete e “i fratelli di Gesù?” di cui parla il Vangelo</a:t>
            </a:r>
          </a:p>
          <a:p>
            <a:pPr fontAlgn="base"/>
            <a:r>
              <a:rPr lang="it-IT" dirty="0"/>
              <a:t> In ebraico non c’è una parola per designare i cugini per cui con il termine “fratello” vengono designati tutti i membri del gruppo familiare, che risulta formato da un gruppo piuttosto numeroso.</a:t>
            </a:r>
          </a:p>
          <a:p>
            <a:pPr fontAlgn="base"/>
            <a:r>
              <a:rPr lang="it-IT" dirty="0"/>
              <a:t> Ricordiamoci che Maria aveva una sorella che aveva dei </a:t>
            </a:r>
            <a:r>
              <a:rPr lang="it-IT" dirty="0" smtClean="0"/>
              <a:t>figli.</a:t>
            </a:r>
          </a:p>
          <a:p>
            <a:pPr marL="0" indent="0" fontAlgn="base">
              <a:buNone/>
            </a:pPr>
            <a:endParaRPr lang="it-IT" dirty="0" smtClean="0"/>
          </a:p>
          <a:p>
            <a:pPr marL="0" indent="0" fontAlgn="base">
              <a:buNone/>
            </a:pPr>
            <a:r>
              <a:rPr lang="it-IT" dirty="0" smtClean="0">
                <a:solidFill>
                  <a:schemeClr val="accent2">
                    <a:lumMod val="75000"/>
                  </a:schemeClr>
                </a:solidFill>
              </a:rPr>
              <a:t>Il </a:t>
            </a:r>
            <a:r>
              <a:rPr lang="it-IT" dirty="0">
                <a:solidFill>
                  <a:schemeClr val="accent2">
                    <a:lumMod val="75000"/>
                  </a:schemeClr>
                </a:solidFill>
              </a:rPr>
              <a:t>primo Concilio ecumenico che parlò esplicitamente della perpetua verginità di Maria fu quello di Costantinopoli del 553.</a:t>
            </a:r>
          </a:p>
          <a:p>
            <a:pPr fontAlgn="base"/>
            <a:r>
              <a:rPr lang="it-IT" dirty="0"/>
              <a:t> La definizione dogmatica della perpetua verginità di Maria avvenne nel Concilio Lateranense del 649 convocato da Papa Martino I.</a:t>
            </a:r>
          </a:p>
          <a:p>
            <a:endParaRPr lang="it-IT" dirty="0"/>
          </a:p>
        </p:txBody>
      </p:sp>
      <p:sp>
        <p:nvSpPr>
          <p:cNvPr id="4" name="Segnaposto piè di pagina 3"/>
          <p:cNvSpPr>
            <a:spLocks noGrp="1"/>
          </p:cNvSpPr>
          <p:nvPr>
            <p:ph type="ftr" sz="quarter" idx="11"/>
          </p:nvPr>
        </p:nvSpPr>
        <p:spPr>
          <a:xfrm>
            <a:off x="3973875" y="6139822"/>
            <a:ext cx="7619999" cy="365125"/>
          </a:xfrm>
        </p:spPr>
        <p:txBody>
          <a:bodyPr/>
          <a:lstStyle/>
          <a:p>
            <a:pPr algn="r"/>
            <a:r>
              <a:rPr lang="it-IT" dirty="0" smtClean="0"/>
              <a:t>prof. Gianni Fusco - LUMSA</a:t>
            </a:r>
            <a:endParaRPr lang="it-IT" dirty="0"/>
          </a:p>
        </p:txBody>
      </p:sp>
    </p:spTree>
    <p:extLst>
      <p:ext uri="{BB962C8B-B14F-4D97-AF65-F5344CB8AC3E}">
        <p14:creationId xmlns:p14="http://schemas.microsoft.com/office/powerpoint/2010/main" val="21562772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smtClean="0"/>
              <a:t>IMMACOLATA CONCEZIONE</a:t>
            </a:r>
            <a:endParaRPr lang="it-IT" dirty="0"/>
          </a:p>
        </p:txBody>
      </p:sp>
      <p:pic>
        <p:nvPicPr>
          <p:cNvPr id="4098" name="Picture 2" descr="https://www.miliziadellimmacolata.it/images/11_ic88tzpx.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102826" y="2133305"/>
            <a:ext cx="6190706" cy="3229934"/>
          </a:xfrm>
          <a:prstGeom prst="rect">
            <a:avLst/>
          </a:prstGeom>
          <a:noFill/>
          <a:extLst>
            <a:ext uri="{909E8E84-426E-40DD-AFC4-6F175D3DCCD1}">
              <a14:hiddenFill xmlns:a14="http://schemas.microsoft.com/office/drawing/2010/main">
                <a:solidFill>
                  <a:srgbClr val="FFFFFF"/>
                </a:solidFill>
              </a14:hiddenFill>
            </a:ext>
          </a:extLst>
        </p:spPr>
      </p:pic>
      <p:sp>
        <p:nvSpPr>
          <p:cNvPr id="3" name="Segnaposto piè di pagina 2"/>
          <p:cNvSpPr>
            <a:spLocks noGrp="1"/>
          </p:cNvSpPr>
          <p:nvPr>
            <p:ph type="ftr" sz="quarter" idx="11"/>
          </p:nvPr>
        </p:nvSpPr>
        <p:spPr>
          <a:xfrm>
            <a:off x="3947750" y="6118391"/>
            <a:ext cx="7619999" cy="365125"/>
          </a:xfrm>
        </p:spPr>
        <p:txBody>
          <a:bodyPr/>
          <a:lstStyle/>
          <a:p>
            <a:pPr algn="r"/>
            <a:r>
              <a:rPr lang="it-IT" dirty="0" smtClean="0"/>
              <a:t>prof. Gianni Fusco - LUMSA</a:t>
            </a:r>
            <a:endParaRPr lang="it-IT" dirty="0"/>
          </a:p>
        </p:txBody>
      </p:sp>
    </p:spTree>
    <p:extLst>
      <p:ext uri="{BB962C8B-B14F-4D97-AF65-F5344CB8AC3E}">
        <p14:creationId xmlns:p14="http://schemas.microsoft.com/office/powerpoint/2010/main" val="4370865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r"/>
            <a:r>
              <a:rPr lang="it-IT" sz="1600" b="1" dirty="0">
                <a:solidFill>
                  <a:srgbClr val="0070C0"/>
                </a:solidFill>
              </a:rPr>
              <a:t>IMMACOLATA CONCEZIONE</a:t>
            </a:r>
            <a:endParaRPr lang="it-IT" sz="1600" dirty="0">
              <a:solidFill>
                <a:srgbClr val="0070C0"/>
              </a:solidFill>
            </a:endParaRPr>
          </a:p>
        </p:txBody>
      </p:sp>
      <p:sp>
        <p:nvSpPr>
          <p:cNvPr id="3" name="Segnaposto contenuto 2"/>
          <p:cNvSpPr>
            <a:spLocks noGrp="1"/>
          </p:cNvSpPr>
          <p:nvPr>
            <p:ph idx="1"/>
          </p:nvPr>
        </p:nvSpPr>
        <p:spPr/>
        <p:txBody>
          <a:bodyPr/>
          <a:lstStyle/>
          <a:p>
            <a:pPr algn="just"/>
            <a:r>
              <a:rPr lang="it-IT" dirty="0"/>
              <a:t>l’Immacolata Concezione per noi cattolici del XXI secolo rappresenta una verità acquisita e certa. Ma non è stato sempre così. La Sacra Scrittura, allo stesso modo che per altre verità di fede, manca di affermazioni esplicite e la richiama solo attraverso immagini ed espressioni che agli occhi dei teologi si sono chiarite solo gradualmente. Le immagini bibliche citate a favore dell’Immacolata Concezione sono l’Arca di Noè (</a:t>
            </a:r>
            <a:r>
              <a:rPr lang="it-IT" dirty="0" err="1"/>
              <a:t>Gen</a:t>
            </a:r>
            <a:r>
              <a:rPr lang="it-IT" dirty="0"/>
              <a:t> 6,8 – 8,19) la Scala di Giacobbe (</a:t>
            </a:r>
            <a:r>
              <a:rPr lang="it-IT" dirty="0" err="1"/>
              <a:t>Gen</a:t>
            </a:r>
            <a:r>
              <a:rPr lang="it-IT" dirty="0"/>
              <a:t> 28,12), il Roveto Ardente (Es 3,2 – 3), la Torre inespugnabile ( </a:t>
            </a:r>
            <a:r>
              <a:rPr lang="it-IT" dirty="0" err="1"/>
              <a:t>Ct</a:t>
            </a:r>
            <a:r>
              <a:rPr lang="it-IT" dirty="0"/>
              <a:t> 4,4), l’Orto Chiuso (</a:t>
            </a:r>
            <a:r>
              <a:rPr lang="it-IT" dirty="0" err="1"/>
              <a:t>Ct</a:t>
            </a:r>
            <a:r>
              <a:rPr lang="it-IT" dirty="0"/>
              <a:t> 4,12).</a:t>
            </a:r>
          </a:p>
        </p:txBody>
      </p:sp>
      <p:sp>
        <p:nvSpPr>
          <p:cNvPr id="4" name="Segnaposto piè di pagina 3"/>
          <p:cNvSpPr>
            <a:spLocks noGrp="1"/>
          </p:cNvSpPr>
          <p:nvPr>
            <p:ph type="ftr" sz="quarter" idx="11"/>
          </p:nvPr>
        </p:nvSpPr>
        <p:spPr>
          <a:xfrm>
            <a:off x="3965167" y="5957259"/>
            <a:ext cx="7619999" cy="365125"/>
          </a:xfrm>
        </p:spPr>
        <p:txBody>
          <a:bodyPr/>
          <a:lstStyle/>
          <a:p>
            <a:pPr algn="r"/>
            <a:r>
              <a:rPr lang="it-IT" dirty="0" smtClean="0"/>
              <a:t>prof. Gianni Fusco - LUMSA</a:t>
            </a:r>
            <a:endParaRPr lang="it-IT" dirty="0"/>
          </a:p>
        </p:txBody>
      </p:sp>
    </p:spTree>
    <p:extLst>
      <p:ext uri="{BB962C8B-B14F-4D97-AF65-F5344CB8AC3E}">
        <p14:creationId xmlns:p14="http://schemas.microsoft.com/office/powerpoint/2010/main" val="3046252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r"/>
            <a:r>
              <a:rPr lang="it-IT" sz="1600" b="1" dirty="0">
                <a:solidFill>
                  <a:srgbClr val="0070C0"/>
                </a:solidFill>
              </a:rPr>
              <a:t>IMMACOLATA CONCEZIONE</a:t>
            </a:r>
            <a:endParaRPr lang="it-IT" sz="1600" dirty="0">
              <a:solidFill>
                <a:srgbClr val="0070C0"/>
              </a:solidFill>
            </a:endParaRPr>
          </a:p>
        </p:txBody>
      </p:sp>
      <p:sp>
        <p:nvSpPr>
          <p:cNvPr id="3" name="Segnaposto contenuto 2"/>
          <p:cNvSpPr>
            <a:spLocks noGrp="1"/>
          </p:cNvSpPr>
          <p:nvPr>
            <p:ph idx="1"/>
          </p:nvPr>
        </p:nvSpPr>
        <p:spPr>
          <a:xfrm>
            <a:off x="2591068" y="1454331"/>
            <a:ext cx="8915400" cy="3777622"/>
          </a:xfrm>
        </p:spPr>
        <p:txBody>
          <a:bodyPr>
            <a:normAutofit/>
          </a:bodyPr>
          <a:lstStyle/>
          <a:p>
            <a:pPr fontAlgn="base"/>
            <a:r>
              <a:rPr lang="it-IT" dirty="0"/>
              <a:t>Tra i testi biblici viene data particolare importanza al protovangelo, </a:t>
            </a:r>
            <a:r>
              <a:rPr lang="it-IT" dirty="0" err="1"/>
              <a:t>Gen</a:t>
            </a:r>
            <a:r>
              <a:rPr lang="it-IT" dirty="0"/>
              <a:t> 3,15: “ Io porrò inimicizia tra te e la donna, fra la tua stirpe e la stirpe di lei” e ai seguenti versetti di San Luca:” Ave Maria piena di grazia” ( Lc 1,28), “ Benedetta Tu fra le donne e benedetto il frutto del tuo seno” ( Lc 1,42).</a:t>
            </a:r>
          </a:p>
          <a:p>
            <a:pPr marL="0" indent="0">
              <a:buNone/>
            </a:pPr>
            <a:r>
              <a:rPr lang="it-IT" dirty="0"/>
              <a:t> </a:t>
            </a:r>
            <a:endParaRPr lang="it-IT" dirty="0" smtClean="0"/>
          </a:p>
          <a:p>
            <a:pPr algn="just"/>
            <a:r>
              <a:rPr lang="it-IT" i="1" dirty="0" smtClean="0">
                <a:solidFill>
                  <a:schemeClr val="accent2">
                    <a:lumMod val="75000"/>
                  </a:schemeClr>
                </a:solidFill>
              </a:rPr>
              <a:t>La </a:t>
            </a:r>
            <a:r>
              <a:rPr lang="it-IT" i="1" dirty="0">
                <a:solidFill>
                  <a:schemeClr val="accent2">
                    <a:lumMod val="75000"/>
                  </a:schemeClr>
                </a:solidFill>
              </a:rPr>
              <a:t>Chiesa è giunta alla piena comprensione di tale verità soprattutto grazie all’influsso della fede popolare. Tutto il popolo cristiano, infatti, in virtù del Battesimo, ha ricevuto il dono dello Spirito Santo mediante il quale è in grado di operare un certo vaglio critico della stessa opera dei teologi, accettando o rifiutando le loro ipotesi. Spesso i fedeli intuiscono per connaturalità le verità intrinseche e indicano ai teologi le piste della loro ricerca.</a:t>
            </a:r>
          </a:p>
        </p:txBody>
      </p:sp>
      <p:sp>
        <p:nvSpPr>
          <p:cNvPr id="4" name="Segnaposto piè di pagina 3"/>
          <p:cNvSpPr>
            <a:spLocks noGrp="1"/>
          </p:cNvSpPr>
          <p:nvPr>
            <p:ph type="ftr" sz="quarter" idx="11"/>
          </p:nvPr>
        </p:nvSpPr>
        <p:spPr>
          <a:xfrm>
            <a:off x="3884613" y="5879611"/>
            <a:ext cx="7619999" cy="365125"/>
          </a:xfrm>
        </p:spPr>
        <p:txBody>
          <a:bodyPr/>
          <a:lstStyle/>
          <a:p>
            <a:pPr algn="r"/>
            <a:r>
              <a:rPr lang="it-IT" dirty="0" smtClean="0"/>
              <a:t>prof. Gianni Fusco - LUMSA</a:t>
            </a:r>
            <a:endParaRPr lang="it-IT" dirty="0"/>
          </a:p>
        </p:txBody>
      </p:sp>
    </p:spTree>
    <p:extLst>
      <p:ext uri="{BB962C8B-B14F-4D97-AF65-F5344CB8AC3E}">
        <p14:creationId xmlns:p14="http://schemas.microsoft.com/office/powerpoint/2010/main" val="367571843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r"/>
            <a:r>
              <a:rPr lang="it-IT" sz="1600" b="1" dirty="0">
                <a:solidFill>
                  <a:srgbClr val="0070C0"/>
                </a:solidFill>
              </a:rPr>
              <a:t>IMMACOLATA CONCEZIONE</a:t>
            </a:r>
            <a:endParaRPr lang="it-IT" sz="1600" dirty="0">
              <a:solidFill>
                <a:srgbClr val="0070C0"/>
              </a:solidFill>
            </a:endParaRPr>
          </a:p>
        </p:txBody>
      </p:sp>
      <p:sp>
        <p:nvSpPr>
          <p:cNvPr id="3" name="Segnaposto contenuto 2"/>
          <p:cNvSpPr>
            <a:spLocks noGrp="1"/>
          </p:cNvSpPr>
          <p:nvPr>
            <p:ph idx="1"/>
          </p:nvPr>
        </p:nvSpPr>
        <p:spPr>
          <a:xfrm>
            <a:off x="2658880" y="1619794"/>
            <a:ext cx="8915400" cy="3777622"/>
          </a:xfrm>
        </p:spPr>
        <p:txBody>
          <a:bodyPr>
            <a:normAutofit fontScale="77500" lnSpcReduction="20000"/>
          </a:bodyPr>
          <a:lstStyle/>
          <a:p>
            <a:pPr algn="just" fontAlgn="base"/>
            <a:r>
              <a:rPr lang="it-IT" dirty="0"/>
              <a:t>Spesso il dogma dell’Immacolata Concezione viene confuso con il concepimento verginale di Maria. Si tratta di due realtà molto diverse: Maria fu concepita come tutte le altre creature, attraverso un rapporto di amore dei genitori, ma la sua persona, fin dal primo istante della concezione, fu libera da ogni macchia di peccato.</a:t>
            </a:r>
          </a:p>
          <a:p>
            <a:pPr algn="just" fontAlgn="base"/>
            <a:r>
              <a:rPr lang="it-IT" dirty="0"/>
              <a:t> Altri lo identificano con la verginità. Le due affermazioni sono vere, ma riguardano realtà diverse: la </a:t>
            </a:r>
            <a:r>
              <a:rPr lang="it-IT" b="1" dirty="0"/>
              <a:t>verginità </a:t>
            </a:r>
            <a:r>
              <a:rPr lang="it-IT" dirty="0"/>
              <a:t>sottolinea l’intervento miracoloso di Dio nella concezione e nel parto di Gesù ad opera di Maria, mentre l’</a:t>
            </a:r>
            <a:r>
              <a:rPr lang="it-IT" b="1" dirty="0"/>
              <a:t>Immacolata Concezione</a:t>
            </a:r>
            <a:r>
              <a:rPr lang="it-IT" dirty="0"/>
              <a:t> riguarda lo stato spirituale di Maria in rapporto a Dio e Ella, fin dal primo istante, ancora nel seno materno, fu libera da qualsiasi macchia che avesse rapporto con il peccato originale e totalmente ripiena di grazia.</a:t>
            </a:r>
          </a:p>
          <a:p>
            <a:pPr fontAlgn="base"/>
            <a:r>
              <a:rPr lang="it-IT" dirty="0"/>
              <a:t> Ma quali furono i motivi che resero tanto faticoso e lungo il cammino di tale verità?</a:t>
            </a:r>
          </a:p>
          <a:p>
            <a:pPr algn="just" fontAlgn="base"/>
            <a:r>
              <a:rPr lang="it-IT" dirty="0"/>
              <a:t> Più ancora del silenzio della Sacra Scrittura, ciò che creava difficoltà era l’apparente impossibilità di conciliare l’Immacolata Concezione con due dogmi esplicitamente affermati dai sacri libri: </a:t>
            </a:r>
            <a:r>
              <a:rPr lang="it-IT" b="1" dirty="0"/>
              <a:t>l’universalità del peccato originale e l’universalità della redenzione operata da Cristo.</a:t>
            </a:r>
            <a:endParaRPr lang="it-IT" dirty="0"/>
          </a:p>
          <a:p>
            <a:pPr algn="just" fontAlgn="base"/>
            <a:r>
              <a:rPr lang="it-IT" dirty="0"/>
              <a:t> Molti santi Padri e teologi, pur esaltando la santità di Maria, facevano ricadere la Madonna, almeno per brevi istanti, sotto la legge generale del peccato originale, ad esempio Sant’Agostino e San </a:t>
            </a:r>
            <a:r>
              <a:rPr lang="it-IT" dirty="0" err="1"/>
              <a:t>Bonaventura</a:t>
            </a:r>
            <a:r>
              <a:rPr lang="it-IT" dirty="0"/>
              <a:t>.</a:t>
            </a:r>
          </a:p>
          <a:p>
            <a:endParaRPr lang="it-IT" dirty="0"/>
          </a:p>
        </p:txBody>
      </p:sp>
      <p:sp>
        <p:nvSpPr>
          <p:cNvPr id="4" name="Segnaposto piè di pagina 3"/>
          <p:cNvSpPr>
            <a:spLocks noGrp="1"/>
          </p:cNvSpPr>
          <p:nvPr>
            <p:ph type="ftr" sz="quarter" idx="11"/>
          </p:nvPr>
        </p:nvSpPr>
        <p:spPr>
          <a:xfrm>
            <a:off x="3884613" y="5918094"/>
            <a:ext cx="7619999" cy="365125"/>
          </a:xfrm>
        </p:spPr>
        <p:txBody>
          <a:bodyPr/>
          <a:lstStyle/>
          <a:p>
            <a:pPr algn="r"/>
            <a:r>
              <a:rPr lang="it-IT" dirty="0" smtClean="0"/>
              <a:t>prof. Gianni Fusco - LUMSA</a:t>
            </a:r>
            <a:endParaRPr lang="it-IT" dirty="0"/>
          </a:p>
        </p:txBody>
      </p:sp>
    </p:spTree>
    <p:extLst>
      <p:ext uri="{BB962C8B-B14F-4D97-AF65-F5344CB8AC3E}">
        <p14:creationId xmlns:p14="http://schemas.microsoft.com/office/powerpoint/2010/main" val="5115445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r"/>
            <a:r>
              <a:rPr lang="it-IT" sz="1600" b="1" dirty="0">
                <a:solidFill>
                  <a:srgbClr val="0070C0"/>
                </a:solidFill>
              </a:rPr>
              <a:t>IMMACOLATA CONCEZIONE</a:t>
            </a:r>
            <a:endParaRPr lang="it-IT" sz="1600" dirty="0">
              <a:solidFill>
                <a:srgbClr val="0070C0"/>
              </a:solidFill>
            </a:endParaRPr>
          </a:p>
        </p:txBody>
      </p:sp>
      <p:sp>
        <p:nvSpPr>
          <p:cNvPr id="3" name="Segnaposto contenuto 2"/>
          <p:cNvSpPr>
            <a:spLocks noGrp="1"/>
          </p:cNvSpPr>
          <p:nvPr>
            <p:ph idx="1"/>
          </p:nvPr>
        </p:nvSpPr>
        <p:spPr>
          <a:xfrm>
            <a:off x="2589212" y="1663337"/>
            <a:ext cx="8915400" cy="3777622"/>
          </a:xfrm>
        </p:spPr>
        <p:txBody>
          <a:bodyPr>
            <a:normAutofit fontScale="77500" lnSpcReduction="20000"/>
          </a:bodyPr>
          <a:lstStyle/>
          <a:p>
            <a:pPr marL="0" indent="0" algn="just" fontAlgn="base">
              <a:buNone/>
            </a:pPr>
            <a:r>
              <a:rPr lang="it-IT" b="0" i="0" dirty="0" smtClean="0">
                <a:solidFill>
                  <a:srgbClr val="000000"/>
                </a:solidFill>
                <a:effectLst/>
                <a:latin typeface="Tahoma" panose="020B0604030504040204" pitchFamily="34" charset="0"/>
              </a:rPr>
              <a:t>Il primo teologo che difese la dottrina dell’Immacolata Concezione fu </a:t>
            </a:r>
            <a:r>
              <a:rPr lang="it-IT" b="0" i="0" dirty="0" err="1" smtClean="0">
                <a:solidFill>
                  <a:srgbClr val="7030A0"/>
                </a:solidFill>
                <a:effectLst/>
                <a:latin typeface="Tahoma" panose="020B0604030504040204" pitchFamily="34" charset="0"/>
              </a:rPr>
              <a:t>Eadmero</a:t>
            </a:r>
            <a:r>
              <a:rPr lang="it-IT" b="0" i="0" dirty="0" smtClean="0">
                <a:solidFill>
                  <a:srgbClr val="000000"/>
                </a:solidFill>
                <a:effectLst/>
                <a:latin typeface="Tahoma" panose="020B0604030504040204" pitchFamily="34" charset="0"/>
              </a:rPr>
              <a:t> nel suo “</a:t>
            </a:r>
            <a:r>
              <a:rPr lang="it-IT" b="0" i="1" dirty="0" err="1" smtClean="0">
                <a:solidFill>
                  <a:srgbClr val="7030A0"/>
                </a:solidFill>
                <a:effectLst/>
                <a:latin typeface="Tahoma" panose="020B0604030504040204" pitchFamily="34" charset="0"/>
              </a:rPr>
              <a:t>Tractatus</a:t>
            </a:r>
            <a:r>
              <a:rPr lang="it-IT" b="0" i="1" dirty="0" smtClean="0">
                <a:solidFill>
                  <a:srgbClr val="7030A0"/>
                </a:solidFill>
                <a:effectLst/>
                <a:latin typeface="Tahoma" panose="020B0604030504040204" pitchFamily="34" charset="0"/>
              </a:rPr>
              <a:t> de </a:t>
            </a:r>
            <a:r>
              <a:rPr lang="it-IT" b="0" i="1" dirty="0" err="1" smtClean="0">
                <a:solidFill>
                  <a:srgbClr val="7030A0"/>
                </a:solidFill>
                <a:effectLst/>
                <a:latin typeface="Tahoma" panose="020B0604030504040204" pitchFamily="34" charset="0"/>
              </a:rPr>
              <a:t>conception</a:t>
            </a:r>
            <a:r>
              <a:rPr lang="it-IT" b="0" i="1" dirty="0" smtClean="0">
                <a:solidFill>
                  <a:srgbClr val="7030A0"/>
                </a:solidFill>
                <a:effectLst/>
                <a:latin typeface="Tahoma" panose="020B0604030504040204" pitchFamily="34" charset="0"/>
              </a:rPr>
              <a:t> </a:t>
            </a:r>
            <a:r>
              <a:rPr lang="it-IT" b="0" i="1" dirty="0" err="1" smtClean="0">
                <a:solidFill>
                  <a:srgbClr val="7030A0"/>
                </a:solidFill>
                <a:effectLst/>
                <a:latin typeface="Tahoma" panose="020B0604030504040204" pitchFamily="34" charset="0"/>
              </a:rPr>
              <a:t>sanctae</a:t>
            </a:r>
            <a:r>
              <a:rPr lang="it-IT" b="0" i="1" dirty="0" smtClean="0">
                <a:solidFill>
                  <a:srgbClr val="7030A0"/>
                </a:solidFill>
                <a:effectLst/>
                <a:latin typeface="Tahoma" panose="020B0604030504040204" pitchFamily="34" charset="0"/>
              </a:rPr>
              <a:t> Mariae</a:t>
            </a:r>
            <a:r>
              <a:rPr lang="it-IT" b="0" i="0" dirty="0" smtClean="0">
                <a:solidFill>
                  <a:srgbClr val="000000"/>
                </a:solidFill>
                <a:effectLst/>
                <a:latin typeface="Tahoma" panose="020B0604030504040204" pitchFamily="34" charset="0"/>
              </a:rPr>
              <a:t>” (1134). </a:t>
            </a:r>
          </a:p>
          <a:p>
            <a:pPr algn="just" fontAlgn="base"/>
            <a:r>
              <a:rPr lang="it-IT" b="0" i="0" dirty="0" smtClean="0">
                <a:solidFill>
                  <a:srgbClr val="000000"/>
                </a:solidFill>
                <a:effectLst/>
                <a:latin typeface="Tahoma" panose="020B0604030504040204" pitchFamily="34" charset="0"/>
              </a:rPr>
              <a:t>Il teologo medievale sosteneva che l’Immacolata concezione rientrava nelle possibilità divine: “</a:t>
            </a:r>
            <a:r>
              <a:rPr lang="it-IT" b="0" i="1" dirty="0" err="1" smtClean="0">
                <a:solidFill>
                  <a:schemeClr val="accent6">
                    <a:lumMod val="75000"/>
                  </a:schemeClr>
                </a:solidFill>
                <a:effectLst/>
                <a:latin typeface="Tahoma" panose="020B0604030504040204" pitchFamily="34" charset="0"/>
              </a:rPr>
              <a:t>Potuit</a:t>
            </a:r>
            <a:r>
              <a:rPr lang="it-IT" b="0" i="1" dirty="0" smtClean="0">
                <a:solidFill>
                  <a:schemeClr val="accent6">
                    <a:lumMod val="75000"/>
                  </a:schemeClr>
                </a:solidFill>
                <a:effectLst/>
                <a:latin typeface="Tahoma" panose="020B0604030504040204" pitchFamily="34" charset="0"/>
              </a:rPr>
              <a:t> </a:t>
            </a:r>
            <a:r>
              <a:rPr lang="it-IT" b="0" i="1" dirty="0" err="1" smtClean="0">
                <a:solidFill>
                  <a:schemeClr val="accent6">
                    <a:lumMod val="75000"/>
                  </a:schemeClr>
                </a:solidFill>
                <a:effectLst/>
                <a:latin typeface="Tahoma" panose="020B0604030504040204" pitchFamily="34" charset="0"/>
              </a:rPr>
              <a:t>plane</a:t>
            </a:r>
            <a:r>
              <a:rPr lang="it-IT" b="0" i="1" dirty="0" smtClean="0">
                <a:solidFill>
                  <a:schemeClr val="accent6">
                    <a:lumMod val="75000"/>
                  </a:schemeClr>
                </a:solidFill>
                <a:effectLst/>
                <a:latin typeface="Tahoma" panose="020B0604030504040204" pitchFamily="34" charset="0"/>
              </a:rPr>
              <a:t> et </a:t>
            </a:r>
            <a:r>
              <a:rPr lang="it-IT" b="0" i="1" dirty="0" err="1" smtClean="0">
                <a:solidFill>
                  <a:schemeClr val="accent6">
                    <a:lumMod val="75000"/>
                  </a:schemeClr>
                </a:solidFill>
                <a:effectLst/>
                <a:latin typeface="Tahoma" panose="020B0604030504040204" pitchFamily="34" charset="0"/>
              </a:rPr>
              <a:t>voluit</a:t>
            </a:r>
            <a:r>
              <a:rPr lang="it-IT" b="0" i="1" dirty="0" smtClean="0">
                <a:solidFill>
                  <a:schemeClr val="accent6">
                    <a:lumMod val="75000"/>
                  </a:schemeClr>
                </a:solidFill>
                <a:effectLst/>
                <a:latin typeface="Tahoma" panose="020B0604030504040204" pitchFamily="34" charset="0"/>
              </a:rPr>
              <a:t>; si </a:t>
            </a:r>
            <a:r>
              <a:rPr lang="it-IT" b="0" i="1" dirty="0" err="1" smtClean="0">
                <a:solidFill>
                  <a:schemeClr val="accent6">
                    <a:lumMod val="75000"/>
                  </a:schemeClr>
                </a:solidFill>
                <a:effectLst/>
                <a:latin typeface="Tahoma" panose="020B0604030504040204" pitchFamily="34" charset="0"/>
              </a:rPr>
              <a:t>igitur</a:t>
            </a:r>
            <a:r>
              <a:rPr lang="it-IT" b="0" i="1" dirty="0" smtClean="0">
                <a:solidFill>
                  <a:schemeClr val="accent6">
                    <a:lumMod val="75000"/>
                  </a:schemeClr>
                </a:solidFill>
                <a:effectLst/>
                <a:latin typeface="Tahoma" panose="020B0604030504040204" pitchFamily="34" charset="0"/>
              </a:rPr>
              <a:t> </a:t>
            </a:r>
            <a:r>
              <a:rPr lang="it-IT" b="0" i="1" dirty="0" err="1" smtClean="0">
                <a:solidFill>
                  <a:schemeClr val="accent6">
                    <a:lumMod val="75000"/>
                  </a:schemeClr>
                </a:solidFill>
                <a:effectLst/>
                <a:latin typeface="Tahoma" panose="020B0604030504040204" pitchFamily="34" charset="0"/>
              </a:rPr>
              <a:t>voluit</a:t>
            </a:r>
            <a:r>
              <a:rPr lang="it-IT" b="0" i="1" dirty="0" smtClean="0">
                <a:solidFill>
                  <a:schemeClr val="accent6">
                    <a:lumMod val="75000"/>
                  </a:schemeClr>
                </a:solidFill>
                <a:effectLst/>
                <a:latin typeface="Tahoma" panose="020B0604030504040204" pitchFamily="34" charset="0"/>
              </a:rPr>
              <a:t>, </a:t>
            </a:r>
            <a:r>
              <a:rPr lang="it-IT" b="0" i="1" dirty="0" err="1" smtClean="0">
                <a:solidFill>
                  <a:schemeClr val="accent6">
                    <a:lumMod val="75000"/>
                  </a:schemeClr>
                </a:solidFill>
                <a:effectLst/>
                <a:latin typeface="Tahoma" panose="020B0604030504040204" pitchFamily="34" charset="0"/>
              </a:rPr>
              <a:t>fecit</a:t>
            </a:r>
            <a:r>
              <a:rPr lang="it-IT" b="0" i="0" dirty="0" smtClean="0">
                <a:solidFill>
                  <a:srgbClr val="000000"/>
                </a:solidFill>
                <a:effectLst/>
                <a:latin typeface="Tahoma" panose="020B0604030504040204" pitchFamily="34" charset="0"/>
              </a:rPr>
              <a:t>”  (</a:t>
            </a:r>
            <a:r>
              <a:rPr lang="it-IT" sz="2200" b="0" i="0" dirty="0" smtClean="0">
                <a:solidFill>
                  <a:srgbClr val="000000"/>
                </a:solidFill>
                <a:effectLst/>
                <a:latin typeface="Tahoma" panose="020B0604030504040204" pitchFamily="34" charset="0"/>
              </a:rPr>
              <a:t>Chiaramente lo poteva e lo voleva; se l’ha voluto, l’ha fatto</a:t>
            </a:r>
            <a:r>
              <a:rPr lang="it-IT" b="0" i="0" dirty="0" smtClean="0">
                <a:solidFill>
                  <a:srgbClr val="000000"/>
                </a:solidFill>
                <a:effectLst/>
                <a:latin typeface="Tahoma" panose="020B0604030504040204" pitchFamily="34" charset="0"/>
              </a:rPr>
              <a:t>) ponendo l’accento sulla convenienza di tale privilegio in quanto Maria era la Madre di Dio. </a:t>
            </a:r>
          </a:p>
          <a:p>
            <a:pPr algn="just" fontAlgn="base"/>
            <a:r>
              <a:rPr lang="it-IT" b="0" i="0" dirty="0" err="1" smtClean="0">
                <a:solidFill>
                  <a:srgbClr val="000000"/>
                </a:solidFill>
                <a:effectLst/>
                <a:latin typeface="Tahoma" panose="020B0604030504040204" pitchFamily="34" charset="0"/>
              </a:rPr>
              <a:t>Eadmero</a:t>
            </a:r>
            <a:r>
              <a:rPr lang="it-IT" b="0" i="0" dirty="0" smtClean="0">
                <a:solidFill>
                  <a:srgbClr val="000000"/>
                </a:solidFill>
                <a:effectLst/>
                <a:latin typeface="Tahoma" panose="020B0604030504040204" pitchFamily="34" charset="0"/>
              </a:rPr>
              <a:t>, però, non riuscì a dissipare i dubbi perché lasciava insoluto il problema dell’universalità della redenzione.</a:t>
            </a:r>
          </a:p>
          <a:p>
            <a:pPr marL="0" indent="0" algn="just" fontAlgn="base">
              <a:buNone/>
            </a:pPr>
            <a:endParaRPr lang="it-IT" dirty="0">
              <a:solidFill>
                <a:srgbClr val="000000"/>
              </a:solidFill>
              <a:latin typeface="Tahoma" panose="020B0604030504040204" pitchFamily="34" charset="0"/>
            </a:endParaRPr>
          </a:p>
          <a:p>
            <a:pPr marL="0" indent="0" algn="just" fontAlgn="base">
              <a:buNone/>
            </a:pPr>
            <a:r>
              <a:rPr lang="it-IT" b="0" i="0" dirty="0" smtClean="0">
                <a:solidFill>
                  <a:srgbClr val="000000"/>
                </a:solidFill>
                <a:effectLst/>
                <a:latin typeface="Tahoma" panose="020B0604030504040204" pitchFamily="34" charset="0"/>
              </a:rPr>
              <a:t>Fu il francescano </a:t>
            </a:r>
            <a:r>
              <a:rPr lang="it-IT" b="0" i="1" dirty="0" smtClean="0">
                <a:solidFill>
                  <a:srgbClr val="7030A0"/>
                </a:solidFill>
                <a:effectLst/>
                <a:latin typeface="Tahoma" panose="020B0604030504040204" pitchFamily="34" charset="0"/>
              </a:rPr>
              <a:t>Giovanni Duns Scoto </a:t>
            </a:r>
            <a:r>
              <a:rPr lang="it-IT" b="0" i="0" dirty="0" smtClean="0">
                <a:solidFill>
                  <a:srgbClr val="000000"/>
                </a:solidFill>
                <a:effectLst/>
                <a:latin typeface="Tahoma" panose="020B0604030504040204" pitchFamily="34" charset="0"/>
              </a:rPr>
              <a:t>che, grazie alla sua geniale intuizione, riuscì a superare questo scoglio dottrinale introducendo il concetto di redenzione preventiva in previsione dei meriti di Cristo.</a:t>
            </a:r>
          </a:p>
          <a:p>
            <a:pPr algn="just" fontAlgn="base"/>
            <a:r>
              <a:rPr lang="it-IT" b="0" i="0" dirty="0" smtClean="0">
                <a:solidFill>
                  <a:srgbClr val="000000"/>
                </a:solidFill>
                <a:effectLst/>
                <a:latin typeface="Tahoma" panose="020B0604030504040204" pitchFamily="34" charset="0"/>
              </a:rPr>
              <a:t>Maria è stata redenta da Gesù che esercitò in Lei l’atto di mediazione più eccelso, la preservò dal peccato originale, prima e fuori del tempo.</a:t>
            </a:r>
          </a:p>
          <a:p>
            <a:pPr algn="just" fontAlgn="base"/>
            <a:r>
              <a:rPr lang="it-IT" b="0" i="0" dirty="0" smtClean="0">
                <a:solidFill>
                  <a:srgbClr val="000000"/>
                </a:solidFill>
                <a:effectLst/>
                <a:latin typeface="Tahoma" panose="020B0604030504040204" pitchFamily="34" charset="0"/>
              </a:rPr>
              <a:t>La redenzione di Maria non fu per liberazione dal peccato, ma per preservazione.</a:t>
            </a:r>
          </a:p>
          <a:p>
            <a:pPr algn="just" fontAlgn="base"/>
            <a:r>
              <a:rPr lang="it-IT" b="0" i="0" dirty="0" smtClean="0">
                <a:solidFill>
                  <a:srgbClr val="000000"/>
                </a:solidFill>
                <a:effectLst/>
                <a:latin typeface="Tahoma" panose="020B0604030504040204" pitchFamily="34" charset="0"/>
              </a:rPr>
              <a:t>Maria, cioè, non fu per nulla segnata dal peccato, ma ne fu preservata per singolare privilegio</a:t>
            </a:r>
            <a:endParaRPr lang="it-IT" dirty="0"/>
          </a:p>
        </p:txBody>
      </p:sp>
      <p:sp>
        <p:nvSpPr>
          <p:cNvPr id="4" name="Segnaposto piè di pagina 3"/>
          <p:cNvSpPr>
            <a:spLocks noGrp="1"/>
          </p:cNvSpPr>
          <p:nvPr>
            <p:ph type="ftr" sz="quarter" idx="11"/>
          </p:nvPr>
        </p:nvSpPr>
        <p:spPr>
          <a:xfrm>
            <a:off x="3884613" y="5813591"/>
            <a:ext cx="7619999" cy="365125"/>
          </a:xfrm>
        </p:spPr>
        <p:txBody>
          <a:bodyPr/>
          <a:lstStyle/>
          <a:p>
            <a:pPr algn="r"/>
            <a:r>
              <a:rPr lang="it-IT" dirty="0" smtClean="0"/>
              <a:t>prof. Gianni Fusco - LUMSA</a:t>
            </a:r>
            <a:endParaRPr lang="it-IT" dirty="0"/>
          </a:p>
        </p:txBody>
      </p:sp>
    </p:spTree>
    <p:extLst>
      <p:ext uri="{BB962C8B-B14F-4D97-AF65-F5344CB8AC3E}">
        <p14:creationId xmlns:p14="http://schemas.microsoft.com/office/powerpoint/2010/main" val="351733157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r"/>
            <a:r>
              <a:rPr lang="it-IT" sz="1600" b="1" dirty="0">
                <a:solidFill>
                  <a:srgbClr val="0070C0"/>
                </a:solidFill>
              </a:rPr>
              <a:t>IMMACOLATA CONCEZIONE</a:t>
            </a:r>
            <a:endParaRPr lang="it-IT" sz="1600" dirty="0">
              <a:solidFill>
                <a:srgbClr val="0070C0"/>
              </a:solidFill>
            </a:endParaRPr>
          </a:p>
        </p:txBody>
      </p:sp>
      <p:sp>
        <p:nvSpPr>
          <p:cNvPr id="3" name="Segnaposto contenuto 2"/>
          <p:cNvSpPr>
            <a:spLocks noGrp="1"/>
          </p:cNvSpPr>
          <p:nvPr>
            <p:ph idx="1"/>
          </p:nvPr>
        </p:nvSpPr>
        <p:spPr/>
        <p:txBody>
          <a:bodyPr>
            <a:normAutofit/>
          </a:bodyPr>
          <a:lstStyle/>
          <a:p>
            <a:pPr algn="just" fontAlgn="base"/>
            <a:r>
              <a:rPr lang="it-IT" dirty="0"/>
              <a:t>Con la bolla “</a:t>
            </a:r>
            <a:r>
              <a:rPr lang="it-IT" b="1" dirty="0" err="1"/>
              <a:t>Ineffabilis</a:t>
            </a:r>
            <a:r>
              <a:rPr lang="it-IT" b="1" dirty="0"/>
              <a:t> Deus” </a:t>
            </a:r>
            <a:r>
              <a:rPr lang="it-IT" sz="1400" dirty="0" smtClean="0"/>
              <a:t>(8 XII 1854) </a:t>
            </a:r>
            <a:r>
              <a:rPr lang="it-IT" dirty="0" smtClean="0"/>
              <a:t>Papa </a:t>
            </a:r>
            <a:r>
              <a:rPr lang="it-IT" dirty="0"/>
              <a:t>Pio IX definì come dottrina rivelata il dogma dell’Immacolata Concezione: </a:t>
            </a:r>
            <a:endParaRPr lang="it-IT" dirty="0" smtClean="0"/>
          </a:p>
          <a:p>
            <a:pPr marL="1828800" lvl="4" indent="0" algn="just" fontAlgn="base">
              <a:buNone/>
            </a:pPr>
            <a:r>
              <a:rPr lang="it-IT" dirty="0" smtClean="0"/>
              <a:t>“</a:t>
            </a:r>
            <a:r>
              <a:rPr lang="it-IT" i="1" dirty="0"/>
              <a:t>Dichiariamo, pronunciamo e definiamo che la dottrina, la quale ritiene che la beatissima Vergine Maria nel primo istante della sua concezione, per singolare grazia e privilegio di Dio Onnipotente ed in vista dei meriti di Gesù Cristo, salvatore del genere umano, sia stata preservata immune da ogni macchia della colpa originale, è rivelata da Dio e perciò da credersi fermamente e costantemente da tutti i fedeli</a:t>
            </a:r>
            <a:r>
              <a:rPr lang="it-IT" dirty="0"/>
              <a:t>”.</a:t>
            </a:r>
          </a:p>
          <a:p>
            <a:pPr algn="just" fontAlgn="base"/>
            <a:r>
              <a:rPr lang="it-IT" dirty="0"/>
              <a:t> Le altre due successive encicliche </a:t>
            </a:r>
            <a:r>
              <a:rPr lang="it-IT" dirty="0" smtClean="0"/>
              <a:t>“</a:t>
            </a:r>
            <a:r>
              <a:rPr lang="it-IT" b="1" dirty="0" smtClean="0"/>
              <a:t>Ad </a:t>
            </a:r>
            <a:r>
              <a:rPr lang="it-IT" b="1" dirty="0"/>
              <a:t>diem </a:t>
            </a:r>
            <a:r>
              <a:rPr lang="it-IT" b="1" dirty="0" err="1"/>
              <a:t>Illum</a:t>
            </a:r>
            <a:r>
              <a:rPr lang="it-IT" dirty="0"/>
              <a:t>” </a:t>
            </a:r>
            <a:r>
              <a:rPr lang="it-IT" sz="1400" dirty="0" smtClean="0"/>
              <a:t>(2 II 1904)  </a:t>
            </a:r>
            <a:r>
              <a:rPr lang="it-IT" dirty="0" smtClean="0"/>
              <a:t>di </a:t>
            </a:r>
            <a:r>
              <a:rPr lang="it-IT" dirty="0"/>
              <a:t>san Pio X e la “</a:t>
            </a:r>
            <a:r>
              <a:rPr lang="it-IT" b="1" dirty="0" err="1"/>
              <a:t>Fulgens</a:t>
            </a:r>
            <a:r>
              <a:rPr lang="it-IT" b="1" dirty="0"/>
              <a:t> corona</a:t>
            </a:r>
            <a:r>
              <a:rPr lang="it-IT" dirty="0" smtClean="0"/>
              <a:t>”</a:t>
            </a:r>
            <a:r>
              <a:rPr lang="it-IT" sz="1400" dirty="0" smtClean="0"/>
              <a:t>(8 IX 1953) </a:t>
            </a:r>
            <a:r>
              <a:rPr lang="it-IT" dirty="0" smtClean="0"/>
              <a:t>di </a:t>
            </a:r>
            <a:r>
              <a:rPr lang="it-IT" dirty="0"/>
              <a:t>Pio XII </a:t>
            </a:r>
            <a:r>
              <a:rPr lang="it-IT" dirty="0" smtClean="0"/>
              <a:t>precisarono che </a:t>
            </a:r>
            <a:r>
              <a:rPr lang="it-IT" dirty="0"/>
              <a:t>l’Immacolata Concezione è un privilegio unico riservato a Maria e che in tal modo in Lei si realizza la perfetta redenzione da parte di Cristo.</a:t>
            </a:r>
          </a:p>
          <a:p>
            <a:endParaRPr lang="it-IT" dirty="0"/>
          </a:p>
        </p:txBody>
      </p:sp>
      <p:sp>
        <p:nvSpPr>
          <p:cNvPr id="4" name="Segnaposto piè di pagina 3"/>
          <p:cNvSpPr>
            <a:spLocks noGrp="1"/>
          </p:cNvSpPr>
          <p:nvPr>
            <p:ph type="ftr" sz="quarter" idx="11"/>
          </p:nvPr>
        </p:nvSpPr>
        <p:spPr>
          <a:xfrm>
            <a:off x="3884613" y="5911222"/>
            <a:ext cx="7619999" cy="365125"/>
          </a:xfrm>
        </p:spPr>
        <p:txBody>
          <a:bodyPr/>
          <a:lstStyle/>
          <a:p>
            <a:pPr algn="r"/>
            <a:r>
              <a:rPr lang="it-IT" dirty="0" smtClean="0"/>
              <a:t>prof. Gianni Fusco - LUMSA</a:t>
            </a:r>
            <a:endParaRPr lang="it-IT" dirty="0"/>
          </a:p>
        </p:txBody>
      </p:sp>
    </p:spTree>
    <p:extLst>
      <p:ext uri="{BB962C8B-B14F-4D97-AF65-F5344CB8AC3E}">
        <p14:creationId xmlns:p14="http://schemas.microsoft.com/office/powerpoint/2010/main" val="256660071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r"/>
            <a:r>
              <a:rPr lang="it-IT" sz="1600" b="1" dirty="0">
                <a:solidFill>
                  <a:srgbClr val="0070C0"/>
                </a:solidFill>
              </a:rPr>
              <a:t>IMMACOLATA CONCEZIONE</a:t>
            </a:r>
            <a:endParaRPr lang="it-IT" sz="1600" dirty="0">
              <a:solidFill>
                <a:srgbClr val="0070C0"/>
              </a:solidFill>
            </a:endParaRPr>
          </a:p>
        </p:txBody>
      </p:sp>
      <p:sp>
        <p:nvSpPr>
          <p:cNvPr id="3" name="Segnaposto contenuto 2"/>
          <p:cNvSpPr>
            <a:spLocks noGrp="1"/>
          </p:cNvSpPr>
          <p:nvPr>
            <p:ph idx="1"/>
          </p:nvPr>
        </p:nvSpPr>
        <p:spPr>
          <a:xfrm>
            <a:off x="2591068" y="1419497"/>
            <a:ext cx="8915400" cy="3777622"/>
          </a:xfrm>
        </p:spPr>
        <p:txBody>
          <a:bodyPr>
            <a:normAutofit fontScale="85000" lnSpcReduction="20000"/>
          </a:bodyPr>
          <a:lstStyle/>
          <a:p>
            <a:pPr algn="just" fontAlgn="base"/>
            <a:r>
              <a:rPr lang="it-IT" dirty="0"/>
              <a:t>Nel 1830 apparendo a Parigi in Rue </a:t>
            </a:r>
            <a:r>
              <a:rPr lang="it-IT" dirty="0" err="1"/>
              <a:t>du</a:t>
            </a:r>
            <a:r>
              <a:rPr lang="it-IT" dirty="0"/>
              <a:t> </a:t>
            </a:r>
            <a:r>
              <a:rPr lang="it-IT" dirty="0" err="1"/>
              <a:t>Bac</a:t>
            </a:r>
            <a:r>
              <a:rPr lang="it-IT" dirty="0"/>
              <a:t> alla novizia Catherine </a:t>
            </a:r>
            <a:r>
              <a:rPr lang="it-IT" dirty="0" err="1"/>
              <a:t>Labouré</a:t>
            </a:r>
            <a:r>
              <a:rPr lang="it-IT" dirty="0"/>
              <a:t>, la Santa Vergine affidò alla veggente il compito di fare coniare e diffondere una medaglia che La ritraeva così come appariva. Intorno all’ovale c’era la scritta: “O Maria concepita senza peccato, pregate per noi che a Voi ricorriamo”.</a:t>
            </a:r>
          </a:p>
          <a:p>
            <a:pPr algn="just" fontAlgn="base"/>
            <a:r>
              <a:rPr lang="it-IT" dirty="0"/>
              <a:t> E’ la prima rivelazione privata in relazione al concepimento di Maria senza peccato originale. Questa medaglia suscitò una tale devozione che molti vescovi chiesero a Roma la definizione di quel dogma che ormai era nel cuore di quasi tutti i cristiani.</a:t>
            </a:r>
          </a:p>
          <a:p>
            <a:pPr algn="just" fontAlgn="base"/>
            <a:r>
              <a:rPr lang="it-IT" dirty="0"/>
              <a:t> Così l’8 dicembre 1854, Papa Pio IX proclamò la “Donna vestita di sole” esente dal peccato originale, tutta pura, Immacolata.</a:t>
            </a:r>
          </a:p>
          <a:p>
            <a:pPr algn="just" fontAlgn="base"/>
            <a:r>
              <a:rPr lang="it-IT" dirty="0"/>
              <a:t> La proclamazione di questo dogma fu un atto di grande fede e di estremo coraggio che suscitò gioia fra i fedeli della Madonna e indignazione fra i nemici del Cristianesimo perché il dogma dell’Immacolata era una diretta smentita dei naturalisti e dei materialisti.</a:t>
            </a:r>
          </a:p>
          <a:p>
            <a:pPr algn="just" fontAlgn="base"/>
            <a:r>
              <a:rPr lang="it-IT" dirty="0"/>
              <a:t> Ma quattro anni dopo, nel 1858 a Lourdes, Maria stessa pose il suo sigillo su tale dogma affermando: “Io sono l’Immacolata Concezione”. Le apparizioni di Lourdes furono la sua prodigiosa conferma che Lei è la “Tutta bella”, “ la piena di grazia”, priva di ogni macchia del peccato originale.</a:t>
            </a:r>
          </a:p>
          <a:p>
            <a:pPr algn="just"/>
            <a:endParaRPr lang="it-IT" dirty="0"/>
          </a:p>
        </p:txBody>
      </p:sp>
      <p:sp>
        <p:nvSpPr>
          <p:cNvPr id="4" name="Segnaposto piè di pagina 3"/>
          <p:cNvSpPr>
            <a:spLocks noGrp="1"/>
          </p:cNvSpPr>
          <p:nvPr>
            <p:ph type="ftr" sz="quarter" idx="11"/>
          </p:nvPr>
        </p:nvSpPr>
        <p:spPr>
          <a:xfrm>
            <a:off x="3884613" y="5809943"/>
            <a:ext cx="7619999" cy="365125"/>
          </a:xfrm>
        </p:spPr>
        <p:txBody>
          <a:bodyPr/>
          <a:lstStyle/>
          <a:p>
            <a:pPr algn="r"/>
            <a:r>
              <a:rPr lang="it-IT" dirty="0" smtClean="0"/>
              <a:t>prof. Gianni Fusco - LUMSA</a:t>
            </a:r>
            <a:endParaRPr lang="it-IT" dirty="0"/>
          </a:p>
        </p:txBody>
      </p:sp>
    </p:spTree>
    <p:extLst>
      <p:ext uri="{BB962C8B-B14F-4D97-AF65-F5344CB8AC3E}">
        <p14:creationId xmlns:p14="http://schemas.microsoft.com/office/powerpoint/2010/main" val="103507842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ctr"/>
            <a:r>
              <a:rPr lang="it-IT" sz="4000" b="1" dirty="0"/>
              <a:t>Assunzione al cielo </a:t>
            </a:r>
            <a:r>
              <a:rPr lang="it-IT" sz="4000" b="1" dirty="0" smtClean="0"/>
              <a:t/>
            </a:r>
            <a:br>
              <a:rPr lang="it-IT" sz="4000" b="1" dirty="0" smtClean="0"/>
            </a:br>
            <a:r>
              <a:rPr lang="it-IT" sz="4000" b="1" dirty="0" smtClean="0"/>
              <a:t>in </a:t>
            </a:r>
            <a:r>
              <a:rPr lang="it-IT" sz="4000" b="1" dirty="0"/>
              <a:t>anima e corpo del B.V. Maria</a:t>
            </a:r>
            <a:r>
              <a:rPr lang="it-IT" b="1" dirty="0"/>
              <a:t>.</a:t>
            </a:r>
            <a:endParaRPr lang="it-IT" dirty="0"/>
          </a:p>
        </p:txBody>
      </p:sp>
      <p:pic>
        <p:nvPicPr>
          <p:cNvPr id="1030" name="Picture 6" descr="https://www.miliziadellimmacolata.it/images/assunzioneMadonna.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965441" y="2142308"/>
            <a:ext cx="6166653" cy="3619557"/>
          </a:xfrm>
          <a:prstGeom prst="rect">
            <a:avLst/>
          </a:prstGeom>
          <a:noFill/>
          <a:extLst>
            <a:ext uri="{909E8E84-426E-40DD-AFC4-6F175D3DCCD1}">
              <a14:hiddenFill xmlns:a14="http://schemas.microsoft.com/office/drawing/2010/main">
                <a:solidFill>
                  <a:srgbClr val="FFFFFF"/>
                </a:solidFill>
              </a14:hiddenFill>
            </a:ext>
          </a:extLst>
        </p:spPr>
      </p:pic>
      <p:sp>
        <p:nvSpPr>
          <p:cNvPr id="3" name="Segnaposto piè di pagina 2"/>
          <p:cNvSpPr>
            <a:spLocks noGrp="1"/>
          </p:cNvSpPr>
          <p:nvPr>
            <p:ph type="ftr" sz="quarter" idx="11"/>
          </p:nvPr>
        </p:nvSpPr>
        <p:spPr>
          <a:xfrm>
            <a:off x="3965441" y="5999173"/>
            <a:ext cx="7619999" cy="365125"/>
          </a:xfrm>
        </p:spPr>
        <p:txBody>
          <a:bodyPr/>
          <a:lstStyle/>
          <a:p>
            <a:pPr algn="r"/>
            <a:r>
              <a:rPr lang="it-IT" dirty="0" smtClean="0"/>
              <a:t>prof. Gianni Fusco - LUMSA</a:t>
            </a:r>
            <a:endParaRPr lang="it-IT" dirty="0"/>
          </a:p>
        </p:txBody>
      </p:sp>
    </p:spTree>
    <p:extLst>
      <p:ext uri="{BB962C8B-B14F-4D97-AF65-F5344CB8AC3E}">
        <p14:creationId xmlns:p14="http://schemas.microsoft.com/office/powerpoint/2010/main" val="162050192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r"/>
            <a:r>
              <a:rPr lang="it-IT" sz="1600" b="1" dirty="0">
                <a:solidFill>
                  <a:srgbClr val="0070C0"/>
                </a:solidFill>
              </a:rPr>
              <a:t>Assunzione al cielo </a:t>
            </a:r>
            <a:br>
              <a:rPr lang="it-IT" sz="1600" b="1" dirty="0">
                <a:solidFill>
                  <a:srgbClr val="0070C0"/>
                </a:solidFill>
              </a:rPr>
            </a:br>
            <a:r>
              <a:rPr lang="it-IT" sz="1600" b="1" dirty="0">
                <a:solidFill>
                  <a:srgbClr val="0070C0"/>
                </a:solidFill>
              </a:rPr>
              <a:t>in anima e corpo del B.V. Maria.</a:t>
            </a:r>
            <a:endParaRPr lang="it-IT" sz="1600" dirty="0">
              <a:solidFill>
                <a:srgbClr val="0070C0"/>
              </a:solidFill>
            </a:endParaRPr>
          </a:p>
        </p:txBody>
      </p:sp>
      <p:sp>
        <p:nvSpPr>
          <p:cNvPr id="3" name="Segnaposto contenuto 2"/>
          <p:cNvSpPr>
            <a:spLocks noGrp="1"/>
          </p:cNvSpPr>
          <p:nvPr>
            <p:ph idx="1"/>
          </p:nvPr>
        </p:nvSpPr>
        <p:spPr/>
        <p:txBody>
          <a:bodyPr>
            <a:normAutofit fontScale="92500" lnSpcReduction="20000"/>
          </a:bodyPr>
          <a:lstStyle/>
          <a:p>
            <a:r>
              <a:rPr lang="it-IT" dirty="0"/>
              <a:t>Papa Pio XII il I° novembre 1950, proclamò solennemente il dogma dell’Assunzione di Maria con queste parole: </a:t>
            </a:r>
            <a:endParaRPr lang="it-IT" dirty="0" smtClean="0"/>
          </a:p>
          <a:p>
            <a:pPr marL="0" indent="0">
              <a:buNone/>
            </a:pPr>
            <a:endParaRPr lang="it-IT" dirty="0" smtClean="0"/>
          </a:p>
          <a:p>
            <a:pPr marL="914400" lvl="2" indent="0" algn="just">
              <a:buNone/>
            </a:pPr>
            <a:r>
              <a:rPr lang="it-IT" dirty="0" smtClean="0"/>
              <a:t>“ </a:t>
            </a:r>
            <a:r>
              <a:rPr lang="it-IT" sz="2200" i="1" dirty="0"/>
              <a:t>l’augusta Madre di Dio, arcanamente unita a Gesù Cristo fin da tutta l’eternità con uno stesso decreto di predestinazione, Immacolata nella sua Concezione, Vergine illibata nella sua divina maternità, generosa socia del divino Redentore, che ha riportato un pieno trionfo sul peccato e sulle sue conseguenze, alla fine, come supremo coronamento dei suoi privilegi, ottenne di essere preservata dalla corruzione del sepolcro, e, vinta la morte, come già il suo Figlio, di essere innalzata in anima e corpo alla gloria del Cielo dove risplende Regina alla destra del Figlio suo, Re immortale dei secoli</a:t>
            </a:r>
            <a:r>
              <a:rPr lang="it-IT" dirty="0"/>
              <a:t>”.</a:t>
            </a:r>
          </a:p>
        </p:txBody>
      </p:sp>
      <p:sp>
        <p:nvSpPr>
          <p:cNvPr id="4" name="Segnaposto piè di pagina 3"/>
          <p:cNvSpPr>
            <a:spLocks noGrp="1"/>
          </p:cNvSpPr>
          <p:nvPr>
            <p:ph type="ftr" sz="quarter" idx="11"/>
          </p:nvPr>
        </p:nvSpPr>
        <p:spPr>
          <a:xfrm>
            <a:off x="3884613" y="6066140"/>
            <a:ext cx="7619999" cy="365125"/>
          </a:xfrm>
        </p:spPr>
        <p:txBody>
          <a:bodyPr/>
          <a:lstStyle/>
          <a:p>
            <a:pPr algn="r"/>
            <a:r>
              <a:rPr lang="it-IT" dirty="0" smtClean="0"/>
              <a:t>prof. Gianni Fusco - LUMSA</a:t>
            </a:r>
            <a:endParaRPr lang="it-IT" dirty="0"/>
          </a:p>
        </p:txBody>
      </p:sp>
    </p:spTree>
    <p:extLst>
      <p:ext uri="{BB962C8B-B14F-4D97-AF65-F5344CB8AC3E}">
        <p14:creationId xmlns:p14="http://schemas.microsoft.com/office/powerpoint/2010/main" val="36774323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r"/>
            <a:r>
              <a:rPr lang="it-IT" sz="1600" b="1" dirty="0">
                <a:solidFill>
                  <a:srgbClr val="FF0000"/>
                </a:solidFill>
              </a:rPr>
              <a:t>I dogmi </a:t>
            </a:r>
            <a:r>
              <a:rPr lang="it-IT" sz="1600" b="1" dirty="0" smtClean="0">
                <a:solidFill>
                  <a:srgbClr val="FF0000"/>
                </a:solidFill>
              </a:rPr>
              <a:t>mariani</a:t>
            </a:r>
            <a:br>
              <a:rPr lang="it-IT" sz="1600" b="1" dirty="0" smtClean="0">
                <a:solidFill>
                  <a:srgbClr val="FF0000"/>
                </a:solidFill>
              </a:rPr>
            </a:br>
            <a:r>
              <a:rPr lang="it-IT" sz="1600" dirty="0" smtClean="0"/>
              <a:t/>
            </a:r>
            <a:br>
              <a:rPr lang="it-IT" sz="1600" dirty="0" smtClean="0"/>
            </a:br>
            <a:r>
              <a:rPr lang="it-IT" sz="1300" dirty="0" smtClean="0"/>
              <a:t>Dal </a:t>
            </a:r>
            <a:r>
              <a:rPr lang="it-IT" sz="1300" dirty="0"/>
              <a:t/>
            </a:r>
            <a:br>
              <a:rPr lang="it-IT" sz="1300" dirty="0"/>
            </a:br>
            <a:r>
              <a:rPr lang="it-IT" sz="1300" i="1" dirty="0"/>
              <a:t>primo secolo </a:t>
            </a:r>
            <a:r>
              <a:rPr lang="it-IT" sz="1300" dirty="0"/>
              <a:t> </a:t>
            </a:r>
            <a:br>
              <a:rPr lang="it-IT" sz="1300" dirty="0"/>
            </a:br>
            <a:r>
              <a:rPr lang="it-IT" sz="1300" dirty="0"/>
              <a:t>ai </a:t>
            </a:r>
            <a:br>
              <a:rPr lang="it-IT" sz="1300" dirty="0"/>
            </a:br>
            <a:r>
              <a:rPr lang="it-IT" sz="1300" i="1" dirty="0"/>
              <a:t>nostri giorni</a:t>
            </a:r>
            <a:br>
              <a:rPr lang="it-IT" sz="1300" i="1" dirty="0"/>
            </a:br>
            <a:endParaRPr lang="it-IT" sz="1300" dirty="0"/>
          </a:p>
        </p:txBody>
      </p:sp>
      <p:sp>
        <p:nvSpPr>
          <p:cNvPr id="3" name="Segnaposto contenuto 2"/>
          <p:cNvSpPr>
            <a:spLocks noGrp="1"/>
          </p:cNvSpPr>
          <p:nvPr>
            <p:ph idx="1"/>
          </p:nvPr>
        </p:nvSpPr>
        <p:spPr>
          <a:xfrm>
            <a:off x="838200" y="2182677"/>
            <a:ext cx="10515600" cy="3913324"/>
          </a:xfrm>
        </p:spPr>
        <p:txBody>
          <a:bodyPr>
            <a:normAutofit lnSpcReduction="10000"/>
          </a:bodyPr>
          <a:lstStyle/>
          <a:p>
            <a:r>
              <a:rPr lang="it-IT" dirty="0"/>
              <a:t>Ci sono quattro dogmi mariani, ovvero collegati a Maria. </a:t>
            </a:r>
            <a:endParaRPr lang="it-IT" dirty="0" smtClean="0"/>
          </a:p>
          <a:p>
            <a:r>
              <a:rPr lang="it-IT" dirty="0" smtClean="0"/>
              <a:t>I </a:t>
            </a:r>
            <a:r>
              <a:rPr lang="it-IT" dirty="0"/>
              <a:t>dogmi sono quelle dottrine della Chiesa definite dal Papa e dall’autorità di insegnamento della Chiesa. </a:t>
            </a:r>
            <a:endParaRPr lang="it-IT" dirty="0" smtClean="0"/>
          </a:p>
          <a:p>
            <a:r>
              <a:rPr lang="it-IT" dirty="0" smtClean="0"/>
              <a:t>I </a:t>
            </a:r>
            <a:r>
              <a:rPr lang="it-IT" dirty="0"/>
              <a:t>dogmi sono insegnamenti, o dottrine, della Chiesa messi per così dire in grassetto. </a:t>
            </a:r>
            <a:endParaRPr lang="it-IT" dirty="0" smtClean="0"/>
          </a:p>
          <a:p>
            <a:r>
              <a:rPr lang="it-IT" dirty="0" smtClean="0"/>
              <a:t>Vengono </a:t>
            </a:r>
            <a:r>
              <a:rPr lang="it-IT" dirty="0"/>
              <a:t>proposti perché vi crediamo, e i fedeli cattolici non sono liberi di dissentire</a:t>
            </a:r>
            <a:r>
              <a:rPr lang="it-IT" dirty="0" smtClean="0"/>
              <a:t>.</a:t>
            </a:r>
          </a:p>
          <a:p>
            <a:pPr fontAlgn="base"/>
            <a:r>
              <a:rPr lang="it-IT" dirty="0"/>
              <a:t>E’ soprattutto a partire dal Concilio Vaticano I (1870) che il termine “dogma”, sia nel linguaggio del Magistero che della teologia, acquista un significato forte e univoco: “ Esso indica una dottrina che la Chiesa propone di credere come divinamente rivelata sia con un giudizio solenne, sia nel suo magistero ordinario e universale”.</a:t>
            </a:r>
          </a:p>
          <a:p>
            <a:pPr fontAlgn="base"/>
            <a:r>
              <a:rPr lang="it-IT" dirty="0"/>
              <a:t> Si tratta, quindi, di una indicazione importante su una verità di fede che esige il nostro incondizionato assenso e la nostra obbedienza. I primi dogmi proclamati riguardano la verità su Dio Trinità e su Gesù Cristo.</a:t>
            </a:r>
          </a:p>
          <a:p>
            <a:pPr marL="0" indent="0">
              <a:buNone/>
            </a:pPr>
            <a:endParaRPr lang="it-IT" dirty="0"/>
          </a:p>
        </p:txBody>
      </p:sp>
      <p:sp>
        <p:nvSpPr>
          <p:cNvPr id="4" name="Segnaposto piè di pagina 3"/>
          <p:cNvSpPr>
            <a:spLocks noGrp="1"/>
          </p:cNvSpPr>
          <p:nvPr>
            <p:ph type="ftr" sz="quarter" idx="11"/>
          </p:nvPr>
        </p:nvSpPr>
        <p:spPr/>
        <p:txBody>
          <a:bodyPr/>
          <a:lstStyle/>
          <a:p>
            <a:pPr algn="r"/>
            <a:r>
              <a:rPr lang="it-IT" dirty="0" smtClean="0"/>
              <a:t>prof. Gianni Fusco - LUMSA</a:t>
            </a:r>
            <a:endParaRPr lang="it-IT" dirty="0"/>
          </a:p>
        </p:txBody>
      </p:sp>
    </p:spTree>
    <p:extLst>
      <p:ext uri="{BB962C8B-B14F-4D97-AF65-F5344CB8AC3E}">
        <p14:creationId xmlns:p14="http://schemas.microsoft.com/office/powerpoint/2010/main" val="56891619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92925" y="624110"/>
            <a:ext cx="8911687" cy="769261"/>
          </a:xfrm>
        </p:spPr>
        <p:txBody>
          <a:bodyPr>
            <a:normAutofit/>
          </a:bodyPr>
          <a:lstStyle/>
          <a:p>
            <a:pPr algn="r"/>
            <a:r>
              <a:rPr lang="it-IT" sz="1600" b="1" dirty="0">
                <a:solidFill>
                  <a:srgbClr val="0070C0"/>
                </a:solidFill>
              </a:rPr>
              <a:t>Assunzione al cielo </a:t>
            </a:r>
            <a:br>
              <a:rPr lang="it-IT" sz="1600" b="1" dirty="0">
                <a:solidFill>
                  <a:srgbClr val="0070C0"/>
                </a:solidFill>
              </a:rPr>
            </a:br>
            <a:r>
              <a:rPr lang="it-IT" sz="1600" b="1" dirty="0">
                <a:solidFill>
                  <a:srgbClr val="0070C0"/>
                </a:solidFill>
              </a:rPr>
              <a:t>in anima e corpo del B.V. Maria.</a:t>
            </a:r>
            <a:endParaRPr lang="it-IT" sz="1600" dirty="0">
              <a:solidFill>
                <a:srgbClr val="0070C0"/>
              </a:solidFill>
            </a:endParaRPr>
          </a:p>
        </p:txBody>
      </p:sp>
      <p:sp>
        <p:nvSpPr>
          <p:cNvPr id="3" name="Segnaposto contenuto 2"/>
          <p:cNvSpPr>
            <a:spLocks noGrp="1"/>
          </p:cNvSpPr>
          <p:nvPr>
            <p:ph idx="1"/>
          </p:nvPr>
        </p:nvSpPr>
        <p:spPr>
          <a:xfrm>
            <a:off x="2591068" y="1645921"/>
            <a:ext cx="8915400" cy="3291839"/>
          </a:xfrm>
        </p:spPr>
        <p:txBody>
          <a:bodyPr>
            <a:noAutofit/>
          </a:bodyPr>
          <a:lstStyle/>
          <a:p>
            <a:pPr fontAlgn="base"/>
            <a:r>
              <a:rPr lang="it-IT" sz="1200" dirty="0"/>
              <a:t> </a:t>
            </a:r>
            <a:r>
              <a:rPr lang="it-IT" sz="1200" b="1" u="sng" dirty="0" smtClean="0"/>
              <a:t>È </a:t>
            </a:r>
            <a:r>
              <a:rPr lang="it-IT" sz="1200" b="1" u="sng" dirty="0"/>
              <a:t>assunta perché Immacolata. </a:t>
            </a:r>
            <a:endParaRPr lang="it-IT" sz="1200" b="1" u="sng" dirty="0" smtClean="0"/>
          </a:p>
          <a:p>
            <a:pPr marL="0" indent="0" fontAlgn="base">
              <a:buNone/>
            </a:pPr>
            <a:r>
              <a:rPr lang="it-IT" sz="1200" dirty="0" smtClean="0"/>
              <a:t>Vi </a:t>
            </a:r>
            <a:r>
              <a:rPr lang="it-IT" sz="1200" dirty="0"/>
              <a:t>è un nesso strettissimo tra la verità dell’Assunzione e quella dell’Immacolata Concezione. Infatti le parole rivolte da Dio ad Adamo dopo il peccato (Gen. 3,19): “ Tu sei polvere e in polvere ritornerai” indicano il castigo del peccato originale. Ora, la Vergine Maria fu esente dal peccato originale, quindi anche dal suo castigo. Il corpo di Maria, prodigiosamente consustanziale a quello del Risorto, non era possibile che rimanesse prigioniero della morte;</a:t>
            </a:r>
          </a:p>
          <a:p>
            <a:pPr fontAlgn="base"/>
            <a:r>
              <a:rPr lang="it-IT" sz="1200" b="1" u="sng" dirty="0" smtClean="0"/>
              <a:t>È </a:t>
            </a:r>
            <a:r>
              <a:rPr lang="it-IT" sz="1200" b="1" u="sng" dirty="0"/>
              <a:t>assunta perché Madre di Dio.</a:t>
            </a:r>
            <a:r>
              <a:rPr lang="it-IT" sz="1200" dirty="0"/>
              <a:t> </a:t>
            </a:r>
            <a:endParaRPr lang="it-IT" sz="1200" dirty="0" smtClean="0"/>
          </a:p>
          <a:p>
            <a:pPr marL="0" indent="0" fontAlgn="base">
              <a:buNone/>
            </a:pPr>
            <a:r>
              <a:rPr lang="it-IT" sz="1200" dirty="0" smtClean="0"/>
              <a:t>Il </a:t>
            </a:r>
            <a:r>
              <a:rPr lang="it-IT" sz="1200" dirty="0"/>
              <a:t>corpo di Maria è stato il tempio del corpo di Cristo. La carne di Cristo è la carne di Maria e quindi conveniva che il corpo di Maria fosse glorificato come lo fu quello di Cristo. Ancora più stretto del vincolo fisico è il vincolo morale, l’onore e l’amore che il Figlio Uomo-Dio doveva alla propria Madre esigevano di stretta convenienza l’Assunzione corporea della Madre;</a:t>
            </a:r>
          </a:p>
          <a:p>
            <a:pPr fontAlgn="base"/>
            <a:r>
              <a:rPr lang="it-IT" sz="1200" b="1" u="sng" dirty="0" smtClean="0"/>
              <a:t>È </a:t>
            </a:r>
            <a:r>
              <a:rPr lang="it-IT" sz="1200" b="1" u="sng" dirty="0"/>
              <a:t>assunta perché sempre Vergine.</a:t>
            </a:r>
            <a:r>
              <a:rPr lang="it-IT" sz="1200" dirty="0"/>
              <a:t> </a:t>
            </a:r>
            <a:endParaRPr lang="it-IT" sz="1200" dirty="0" smtClean="0"/>
          </a:p>
          <a:p>
            <a:pPr marL="0" indent="0" fontAlgn="base">
              <a:buNone/>
            </a:pPr>
            <a:r>
              <a:rPr lang="it-IT" sz="1200" dirty="0" smtClean="0"/>
              <a:t>La </a:t>
            </a:r>
            <a:r>
              <a:rPr lang="it-IT" sz="1200" dirty="0"/>
              <a:t>perfetta e perpetua verginità di Maria colloca la Beata Vergine in uno stato di incorruzione;</a:t>
            </a:r>
          </a:p>
          <a:p>
            <a:pPr marL="0" indent="0" fontAlgn="base">
              <a:buNone/>
            </a:pPr>
            <a:endParaRPr lang="it-IT" sz="1200" dirty="0"/>
          </a:p>
        </p:txBody>
      </p:sp>
      <p:sp>
        <p:nvSpPr>
          <p:cNvPr id="4" name="Segnaposto piè di pagina 3"/>
          <p:cNvSpPr>
            <a:spLocks noGrp="1"/>
          </p:cNvSpPr>
          <p:nvPr>
            <p:ph type="ftr" sz="quarter" idx="11"/>
          </p:nvPr>
        </p:nvSpPr>
        <p:spPr>
          <a:xfrm>
            <a:off x="3884613" y="5822300"/>
            <a:ext cx="7619999" cy="365125"/>
          </a:xfrm>
        </p:spPr>
        <p:txBody>
          <a:bodyPr/>
          <a:lstStyle/>
          <a:p>
            <a:pPr algn="r"/>
            <a:r>
              <a:rPr lang="it-IT" dirty="0" smtClean="0"/>
              <a:t>prof. Gianni Fusco - LUMSA</a:t>
            </a:r>
            <a:endParaRPr lang="it-IT" dirty="0"/>
          </a:p>
        </p:txBody>
      </p:sp>
    </p:spTree>
    <p:extLst>
      <p:ext uri="{BB962C8B-B14F-4D97-AF65-F5344CB8AC3E}">
        <p14:creationId xmlns:p14="http://schemas.microsoft.com/office/powerpoint/2010/main" val="137885793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92925" y="624110"/>
            <a:ext cx="8911687" cy="847639"/>
          </a:xfrm>
        </p:spPr>
        <p:txBody>
          <a:bodyPr>
            <a:normAutofit/>
          </a:bodyPr>
          <a:lstStyle/>
          <a:p>
            <a:pPr algn="r"/>
            <a:r>
              <a:rPr lang="it-IT" sz="1600" b="1" dirty="0">
                <a:solidFill>
                  <a:srgbClr val="0070C0"/>
                </a:solidFill>
              </a:rPr>
              <a:t>Assunzione al cielo </a:t>
            </a:r>
            <a:br>
              <a:rPr lang="it-IT" sz="1600" b="1" dirty="0">
                <a:solidFill>
                  <a:srgbClr val="0070C0"/>
                </a:solidFill>
              </a:rPr>
            </a:br>
            <a:r>
              <a:rPr lang="it-IT" sz="1600" b="1" dirty="0">
                <a:solidFill>
                  <a:srgbClr val="0070C0"/>
                </a:solidFill>
              </a:rPr>
              <a:t>in anima e corpo del B.V. Maria.</a:t>
            </a:r>
            <a:endParaRPr lang="it-IT" sz="1600" dirty="0"/>
          </a:p>
        </p:txBody>
      </p:sp>
      <p:sp>
        <p:nvSpPr>
          <p:cNvPr id="3" name="Segnaposto contenuto 2"/>
          <p:cNvSpPr>
            <a:spLocks noGrp="1"/>
          </p:cNvSpPr>
          <p:nvPr>
            <p:ph idx="1"/>
          </p:nvPr>
        </p:nvSpPr>
        <p:spPr>
          <a:xfrm>
            <a:off x="2754675" y="1471749"/>
            <a:ext cx="8915400" cy="4066902"/>
          </a:xfrm>
        </p:spPr>
        <p:txBody>
          <a:bodyPr>
            <a:noAutofit/>
          </a:bodyPr>
          <a:lstStyle/>
          <a:p>
            <a:pPr algn="just" fontAlgn="base"/>
            <a:r>
              <a:rPr lang="it-IT" sz="1400" b="1" u="sng" dirty="0"/>
              <a:t>È assunta perché è associata a Cristo.</a:t>
            </a:r>
            <a:r>
              <a:rPr lang="it-IT" sz="1400" dirty="0"/>
              <a:t> </a:t>
            </a:r>
          </a:p>
          <a:p>
            <a:pPr marL="0" indent="0" algn="just" fontAlgn="base">
              <a:buNone/>
            </a:pPr>
            <a:r>
              <a:rPr lang="it-IT" sz="1400" dirty="0"/>
              <a:t>La Madre è sempre strettamente associata al Figlio. Ella partecipa alle sue gioie e ai suoi dolori, per cui possiamo dire che se Gesù è “ l’Uomo dei dolori”, Maria è “ la Donna dei dolori” e se il Figlio è “ Redentore”, Maria è “ Corredentrice”. Come infatti Eva ha cooperato con Adamo nella rovina, così la Nuova Eva ha cooperato con il Nuovo Adamo nell’opera di riparazione. Ora chi è principio e causa della resurrezione non può essere soggetto al dominio della Morte. Secondo il Concilio Vaticano II il Figlio ha espressamente voluto che sua Madre fosse conformata a Lui in tutto, e particolarmente nella vittoria sul peccato e sulla morte. Come Maria fu associata alla vittoria del Figlio sul peccato mediante la sua Immacolata Concezione, così fu associata anche alla sua vittoria sulla morte mediante la sua Assunzione.</a:t>
            </a:r>
          </a:p>
          <a:p>
            <a:pPr algn="just" fontAlgn="base"/>
            <a:r>
              <a:rPr lang="it-IT" sz="1400" b="1" u="sng" dirty="0"/>
              <a:t>Assunta per essere pienamente nostra Madre e Regina.</a:t>
            </a:r>
            <a:endParaRPr lang="it-IT" sz="1400" dirty="0"/>
          </a:p>
          <a:p>
            <a:pPr marL="0" indent="0" algn="just" fontAlgn="base">
              <a:buNone/>
            </a:pPr>
            <a:r>
              <a:rPr lang="it-IT" sz="1400" dirty="0"/>
              <a:t>La regalità di Maria non va separata dalla sua intercessione materna. Maria è Regina perché è associata alla regalità di Cristo e coopera con il Figlio nel procurare la salvezza delle anime. Perché Maria possa pienamente esercitare la sua regalità e la sua maternità verso di noi, era necessario che fosse nel possesso pieno della sua realtà umana: l’anima unita al corpo. Il titolo di Regina non sostituisce certo quello di Madre: la sua regalità rimane un corollario della sua peculiare missione materna, ed esprime il potere che le è stato conferito per svolgere tale missione. </a:t>
            </a:r>
          </a:p>
        </p:txBody>
      </p:sp>
      <p:sp>
        <p:nvSpPr>
          <p:cNvPr id="4" name="Segnaposto piè di pagina 3"/>
          <p:cNvSpPr>
            <a:spLocks noGrp="1"/>
          </p:cNvSpPr>
          <p:nvPr>
            <p:ph type="ftr" sz="quarter" idx="11"/>
          </p:nvPr>
        </p:nvSpPr>
        <p:spPr>
          <a:xfrm>
            <a:off x="3884613" y="6021165"/>
            <a:ext cx="7619999" cy="365125"/>
          </a:xfrm>
        </p:spPr>
        <p:txBody>
          <a:bodyPr/>
          <a:lstStyle/>
          <a:p>
            <a:pPr algn="r"/>
            <a:r>
              <a:rPr lang="it-IT" dirty="0" smtClean="0"/>
              <a:t>prof. Gianni Fusco - LUMSA</a:t>
            </a:r>
            <a:endParaRPr lang="it-IT" dirty="0"/>
          </a:p>
        </p:txBody>
      </p:sp>
    </p:spTree>
    <p:extLst>
      <p:ext uri="{BB962C8B-B14F-4D97-AF65-F5344CB8AC3E}">
        <p14:creationId xmlns:p14="http://schemas.microsoft.com/office/powerpoint/2010/main" val="51967432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r"/>
            <a:r>
              <a:rPr lang="it-IT" sz="1600" b="1" dirty="0">
                <a:solidFill>
                  <a:srgbClr val="0070C0"/>
                </a:solidFill>
              </a:rPr>
              <a:t>Assunzione al cielo </a:t>
            </a:r>
            <a:br>
              <a:rPr lang="it-IT" sz="1600" b="1" dirty="0">
                <a:solidFill>
                  <a:srgbClr val="0070C0"/>
                </a:solidFill>
              </a:rPr>
            </a:br>
            <a:r>
              <a:rPr lang="it-IT" sz="1600" b="1" dirty="0">
                <a:solidFill>
                  <a:srgbClr val="0070C0"/>
                </a:solidFill>
              </a:rPr>
              <a:t>in anima e corpo del B.V. Maria.</a:t>
            </a:r>
            <a:endParaRPr lang="it-IT" sz="1600" dirty="0">
              <a:solidFill>
                <a:srgbClr val="0070C0"/>
              </a:solidFill>
            </a:endParaRPr>
          </a:p>
        </p:txBody>
      </p:sp>
      <p:sp>
        <p:nvSpPr>
          <p:cNvPr id="3" name="Segnaposto contenuto 2"/>
          <p:cNvSpPr>
            <a:spLocks noGrp="1"/>
          </p:cNvSpPr>
          <p:nvPr>
            <p:ph idx="1"/>
          </p:nvPr>
        </p:nvSpPr>
        <p:spPr>
          <a:xfrm>
            <a:off x="2667589" y="1628503"/>
            <a:ext cx="8915400" cy="3777622"/>
          </a:xfrm>
        </p:spPr>
        <p:txBody>
          <a:bodyPr>
            <a:normAutofit fontScale="85000" lnSpcReduction="10000"/>
          </a:bodyPr>
          <a:lstStyle/>
          <a:p>
            <a:pPr algn="just" fontAlgn="base"/>
            <a:r>
              <a:rPr lang="it-IT" dirty="0" smtClean="0"/>
              <a:t>La </a:t>
            </a:r>
            <a:r>
              <a:rPr lang="it-IT" dirty="0"/>
              <a:t>definizione solenne del dogma dell’Assunzione che Pio XII fece il primo Novembre, 1950, fu preannunciato a Bruno dalla Vergine con parole esplicite: “Il mio corpo non poteva marcire e non marcì. Mio Figlio e gli angeli mi vennero a prendere al momento del mio trapasso”. Il dogma dell’Assunzione ha un significato straordinario per la visione della vita come cammino verso l’eternità, in quanto la partecipazione di Maria all’ascensione del Figlio in Cielo altro non è se non l’anticipazione di quella che sarà la nostra partecipazione alla gloria di Cristo Risorto se ci muoveremo lungo le medesime strade da Lui percorse, come Maria.</a:t>
            </a:r>
          </a:p>
          <a:p>
            <a:pPr algn="just" fontAlgn="base"/>
            <a:r>
              <a:rPr lang="it-IT" dirty="0"/>
              <a:t> Nella Vergine assunta in cielo contempliamo il coronamento della sua fede, di quel cammino di fede che Ella indica alla Chiesa e a ciascuno di noi: Colei che in ogni momento ha accolto la parola di Dio, è assunta in cielo, cioè è accolta lei stessa dal Figlio, in quella      “dimora” che ci ha preparato con la sua morte e resurrezione</a:t>
            </a:r>
            <a:r>
              <a:rPr lang="it-IT" dirty="0" smtClean="0"/>
              <a:t>.</a:t>
            </a:r>
            <a:r>
              <a:rPr lang="it-IT" dirty="0"/>
              <a:t> </a:t>
            </a:r>
            <a:endParaRPr lang="it-IT" dirty="0" smtClean="0"/>
          </a:p>
          <a:p>
            <a:pPr algn="just"/>
            <a:r>
              <a:rPr lang="it-IT" dirty="0" smtClean="0"/>
              <a:t>Citando </a:t>
            </a:r>
            <a:r>
              <a:rPr lang="it-IT" dirty="0"/>
              <a:t>la bolla “</a:t>
            </a:r>
            <a:r>
              <a:rPr lang="it-IT" b="1" i="1" dirty="0" err="1"/>
              <a:t>Ineffabilis</a:t>
            </a:r>
            <a:r>
              <a:rPr lang="it-IT" b="1" i="1" dirty="0"/>
              <a:t> Deus</a:t>
            </a:r>
            <a:r>
              <a:rPr lang="it-IT" dirty="0"/>
              <a:t>”, Pio XII mette in evidenza questa dimensione materna della regalità della Vergine: “Avendo per noi un affetto materno e assumendo gli interessi della nostra salvezza, Ella estende a tutto il genere umano la sua sollecitudine”.</a:t>
            </a:r>
          </a:p>
          <a:p>
            <a:pPr algn="just"/>
            <a:endParaRPr lang="it-IT" dirty="0"/>
          </a:p>
        </p:txBody>
      </p:sp>
      <p:sp>
        <p:nvSpPr>
          <p:cNvPr id="4" name="Segnaposto piè di pagina 3"/>
          <p:cNvSpPr>
            <a:spLocks noGrp="1"/>
          </p:cNvSpPr>
          <p:nvPr>
            <p:ph type="ftr" sz="quarter" idx="11"/>
          </p:nvPr>
        </p:nvSpPr>
        <p:spPr>
          <a:xfrm>
            <a:off x="3884613" y="5674254"/>
            <a:ext cx="7619999" cy="365125"/>
          </a:xfrm>
        </p:spPr>
        <p:txBody>
          <a:bodyPr/>
          <a:lstStyle/>
          <a:p>
            <a:pPr algn="r"/>
            <a:r>
              <a:rPr lang="it-IT" dirty="0" smtClean="0"/>
              <a:t>prof. Gianni Fusco - LUMSA</a:t>
            </a:r>
            <a:endParaRPr lang="it-IT" dirty="0"/>
          </a:p>
        </p:txBody>
      </p:sp>
    </p:spTree>
    <p:extLst>
      <p:ext uri="{BB962C8B-B14F-4D97-AF65-F5344CB8AC3E}">
        <p14:creationId xmlns:p14="http://schemas.microsoft.com/office/powerpoint/2010/main" val="245078929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r"/>
            <a:r>
              <a:rPr lang="it-IT" sz="1600" b="1" dirty="0">
                <a:solidFill>
                  <a:srgbClr val="0070C0"/>
                </a:solidFill>
              </a:rPr>
              <a:t>Assunzione al cielo </a:t>
            </a:r>
            <a:br>
              <a:rPr lang="it-IT" sz="1600" b="1" dirty="0">
                <a:solidFill>
                  <a:srgbClr val="0070C0"/>
                </a:solidFill>
              </a:rPr>
            </a:br>
            <a:r>
              <a:rPr lang="it-IT" sz="1600" b="1" dirty="0">
                <a:solidFill>
                  <a:srgbClr val="0070C0"/>
                </a:solidFill>
              </a:rPr>
              <a:t>in anima e corpo del B.V. Maria.</a:t>
            </a:r>
            <a:endParaRPr lang="it-IT" sz="1600" dirty="0">
              <a:solidFill>
                <a:srgbClr val="0070C0"/>
              </a:solidFill>
            </a:endParaRPr>
          </a:p>
        </p:txBody>
      </p:sp>
      <p:sp>
        <p:nvSpPr>
          <p:cNvPr id="3" name="Segnaposto contenuto 2"/>
          <p:cNvSpPr>
            <a:spLocks noGrp="1"/>
          </p:cNvSpPr>
          <p:nvPr>
            <p:ph idx="1"/>
          </p:nvPr>
        </p:nvSpPr>
        <p:spPr>
          <a:xfrm>
            <a:off x="2591068" y="1464851"/>
            <a:ext cx="8915400" cy="4126051"/>
          </a:xfrm>
        </p:spPr>
        <p:txBody>
          <a:bodyPr>
            <a:noAutofit/>
          </a:bodyPr>
          <a:lstStyle/>
          <a:p>
            <a:pPr algn="just" fontAlgn="base"/>
            <a:r>
              <a:rPr lang="it-IT" sz="1200" b="1" u="sng" dirty="0" smtClean="0"/>
              <a:t>Assunta </a:t>
            </a:r>
            <a:r>
              <a:rPr lang="it-IT" sz="1200" b="1" u="sng" dirty="0"/>
              <a:t>per essere icona escatologica della Chiesa.</a:t>
            </a:r>
            <a:endParaRPr lang="it-IT" sz="1200" dirty="0"/>
          </a:p>
          <a:p>
            <a:pPr algn="just" fontAlgn="base"/>
            <a:r>
              <a:rPr lang="it-IT" sz="1200" dirty="0" smtClean="0"/>
              <a:t>La </a:t>
            </a:r>
            <a:r>
              <a:rPr lang="it-IT" sz="1200" dirty="0"/>
              <a:t>Chiesa in Maria ammira ed esalta il frutto più eccelso della Redenzione e in Lei contempla con gioia ciò che essa, tutta, desidera e spera di essere.</a:t>
            </a:r>
          </a:p>
          <a:p>
            <a:pPr algn="just" fontAlgn="base"/>
            <a:r>
              <a:rPr lang="it-IT" sz="1200" dirty="0" smtClean="0"/>
              <a:t>Pio </a:t>
            </a:r>
            <a:r>
              <a:rPr lang="it-IT" sz="1200" dirty="0"/>
              <a:t>XII con la proclamazione solenne di Maria Assunta, ha inteso annunciare solennemente a tutto il mondo la nobiltà e la dignità del corpo umano. Il mistero dell’Assunzione proclama il destino soprannaturale e la dignità eccelsa di ogni corpo umano chiamato dal Signore a diventare strumento di santità e a partecipare alla sua gloria.</a:t>
            </a:r>
          </a:p>
          <a:p>
            <a:pPr algn="just" fontAlgn="base"/>
            <a:r>
              <a:rPr lang="it-IT" sz="1200" i="1" dirty="0" smtClean="0">
                <a:solidFill>
                  <a:schemeClr val="accent1">
                    <a:lumMod val="75000"/>
                  </a:schemeClr>
                </a:solidFill>
              </a:rPr>
              <a:t>Nel </a:t>
            </a:r>
            <a:r>
              <a:rPr lang="it-IT" sz="1200" i="1" dirty="0">
                <a:solidFill>
                  <a:schemeClr val="accent1">
                    <a:lumMod val="75000"/>
                  </a:schemeClr>
                </a:solidFill>
              </a:rPr>
              <a:t>1947 apparendo a Roma a Tre Fontane, la Vergine incaricò il veggente Bruno Cornacchiola di portare al Papa un particolare messaggio riguardante il dogma dell’Assunzione che sarà approvato tre anni dopo.</a:t>
            </a:r>
          </a:p>
          <a:p>
            <a:pPr algn="just" fontAlgn="base"/>
            <a:r>
              <a:rPr lang="it-IT" sz="1200" dirty="0" smtClean="0">
                <a:solidFill>
                  <a:srgbClr val="0070C0"/>
                </a:solidFill>
              </a:rPr>
              <a:t>La </a:t>
            </a:r>
            <a:r>
              <a:rPr lang="it-IT" sz="1200" dirty="0">
                <a:solidFill>
                  <a:srgbClr val="0070C0"/>
                </a:solidFill>
              </a:rPr>
              <a:t>definizione solenne del dogma dell’Assunzione che Pio XII fece il primo Novembre, 1950, fu preannunciato a Bruno dalla Vergine con parole esplicite: “Il mio corpo non poteva marcire e non marcì. Mio Figlio e gli angeli mi vennero a prendere al momento del mio trapasso”. Il dogma dell’Assunzione ha un significato straordinario per la visione della vita come cammino verso l’eternità, in quanto la partecipazione di Maria all’ascensione del Figlio in Cielo altro non è se non l’anticipazione di quella che sarà la nostra partecipazione alla gloria di Cristo Risorto se ci muoveremo lungo le medesime strade da Lui percorse, come Maria.</a:t>
            </a:r>
          </a:p>
          <a:p>
            <a:pPr algn="just" fontAlgn="base"/>
            <a:r>
              <a:rPr lang="it-IT" sz="1200" dirty="0" smtClean="0"/>
              <a:t>Nella </a:t>
            </a:r>
            <a:r>
              <a:rPr lang="it-IT" sz="1200" dirty="0"/>
              <a:t>Vergine assunta in cielo contempliamo il coronamento della sua fede, di quel cammino di fede che Ella indica alla Chiesa e a ciascuno di noi: Colei che in ogni momento ha accolto la parola di Dio, è assunta in cielo, cioè è accolta lei stessa dal Figlio, in quella  </a:t>
            </a:r>
            <a:r>
              <a:rPr lang="it-IT" sz="1200" dirty="0" smtClean="0"/>
              <a:t>“</a:t>
            </a:r>
            <a:r>
              <a:rPr lang="it-IT" sz="1200" dirty="0"/>
              <a:t>dimora” che ci ha preparato con la sua morte e resurrezione.</a:t>
            </a:r>
          </a:p>
          <a:p>
            <a:pPr algn="just"/>
            <a:endParaRPr lang="it-IT" sz="1200" dirty="0"/>
          </a:p>
        </p:txBody>
      </p:sp>
      <p:sp>
        <p:nvSpPr>
          <p:cNvPr id="4" name="Segnaposto piè di pagina 3"/>
          <p:cNvSpPr>
            <a:spLocks noGrp="1"/>
          </p:cNvSpPr>
          <p:nvPr>
            <p:ph type="ftr" sz="quarter" idx="11"/>
          </p:nvPr>
        </p:nvSpPr>
        <p:spPr>
          <a:xfrm>
            <a:off x="3884613" y="5848486"/>
            <a:ext cx="7619999" cy="365125"/>
          </a:xfrm>
        </p:spPr>
        <p:txBody>
          <a:bodyPr/>
          <a:lstStyle/>
          <a:p>
            <a:pPr algn="r"/>
            <a:r>
              <a:rPr lang="it-IT" dirty="0" smtClean="0"/>
              <a:t>prof. Gianni Fusco - LUMSA</a:t>
            </a:r>
            <a:endParaRPr lang="it-IT" dirty="0"/>
          </a:p>
        </p:txBody>
      </p:sp>
    </p:spTree>
    <p:extLst>
      <p:ext uri="{BB962C8B-B14F-4D97-AF65-F5344CB8AC3E}">
        <p14:creationId xmlns:p14="http://schemas.microsoft.com/office/powerpoint/2010/main" val="120028083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92925" y="624110"/>
            <a:ext cx="8911687" cy="827704"/>
          </a:xfrm>
        </p:spPr>
        <p:txBody>
          <a:bodyPr/>
          <a:lstStyle/>
          <a:p>
            <a:pPr algn="ctr"/>
            <a:r>
              <a:rPr lang="it-IT" dirty="0" smtClean="0">
                <a:solidFill>
                  <a:schemeClr val="accent2">
                    <a:lumMod val="60000"/>
                    <a:lumOff val="40000"/>
                  </a:schemeClr>
                </a:solidFill>
              </a:rPr>
              <a:t>Corredentrice ?</a:t>
            </a:r>
            <a:endParaRPr lang="it-IT" dirty="0">
              <a:solidFill>
                <a:schemeClr val="accent2">
                  <a:lumMod val="60000"/>
                  <a:lumOff val="40000"/>
                </a:schemeClr>
              </a:solidFill>
            </a:endParaRPr>
          </a:p>
        </p:txBody>
      </p:sp>
      <p:sp>
        <p:nvSpPr>
          <p:cNvPr id="3" name="Segnaposto contenuto 2"/>
          <p:cNvSpPr>
            <a:spLocks noGrp="1"/>
          </p:cNvSpPr>
          <p:nvPr>
            <p:ph idx="1"/>
          </p:nvPr>
        </p:nvSpPr>
        <p:spPr>
          <a:xfrm>
            <a:off x="2589212" y="1809205"/>
            <a:ext cx="8915400" cy="3777622"/>
          </a:xfrm>
        </p:spPr>
        <p:txBody>
          <a:bodyPr>
            <a:normAutofit/>
          </a:bodyPr>
          <a:lstStyle/>
          <a:p>
            <a:pPr algn="just" fontAlgn="base"/>
            <a:r>
              <a:rPr lang="it-IT" dirty="0"/>
              <a:t>Tra marzo 1945 e maggio 1959 la Santissima Vergine è apparsa a Ida </a:t>
            </a:r>
            <a:r>
              <a:rPr lang="it-IT" dirty="0" err="1"/>
              <a:t>Peerdeman</a:t>
            </a:r>
            <a:r>
              <a:rPr lang="it-IT" dirty="0"/>
              <a:t> ad Amsterdam con il titolo di “Signora di tutti i popoli”. Nei suoi messaggi alla </a:t>
            </a:r>
            <a:r>
              <a:rPr lang="it-IT" dirty="0" err="1"/>
              <a:t>Peerdeman</a:t>
            </a:r>
            <a:r>
              <a:rPr lang="it-IT" dirty="0"/>
              <a:t>, Maria sottolineò di essere: “Corredentrice, Mediatrice e Avvocata”. Nella trentesima apparizione la Santa Vergine chiese espressamente che fosse proclamato il dogma “Maria Corredentrice, Mediatrice e Avvocata”.</a:t>
            </a:r>
          </a:p>
          <a:p>
            <a:pPr algn="just" fontAlgn="base"/>
            <a:r>
              <a:rPr lang="it-IT" dirty="0"/>
              <a:t> Questo dogma, richiesto dalla Madonna, è stato oggetto di moltissime dispute. La Chiesa non è contraria alla dottrina della cooperazione di Maria alla redenzione, ma non usa il termine di Corredentrice per non interferire in questioni teologiche ancora in discussione, come pure per motivi pastorali, biblici ed ecumenici.</a:t>
            </a:r>
          </a:p>
          <a:p>
            <a:endParaRPr lang="it-IT" dirty="0"/>
          </a:p>
        </p:txBody>
      </p:sp>
      <p:sp>
        <p:nvSpPr>
          <p:cNvPr id="4" name="Segnaposto piè di pagina 3"/>
          <p:cNvSpPr>
            <a:spLocks noGrp="1"/>
          </p:cNvSpPr>
          <p:nvPr>
            <p:ph type="ftr" sz="quarter" idx="11"/>
          </p:nvPr>
        </p:nvSpPr>
        <p:spPr>
          <a:xfrm>
            <a:off x="4052251" y="5700378"/>
            <a:ext cx="7619999" cy="365125"/>
          </a:xfrm>
        </p:spPr>
        <p:txBody>
          <a:bodyPr/>
          <a:lstStyle/>
          <a:p>
            <a:pPr algn="r"/>
            <a:r>
              <a:rPr lang="it-IT" dirty="0" smtClean="0"/>
              <a:t>prof. Gianni Fusco - LUMSA</a:t>
            </a:r>
            <a:endParaRPr lang="it-IT" dirty="0"/>
          </a:p>
        </p:txBody>
      </p:sp>
    </p:spTree>
    <p:extLst>
      <p:ext uri="{BB962C8B-B14F-4D97-AF65-F5344CB8AC3E}">
        <p14:creationId xmlns:p14="http://schemas.microsoft.com/office/powerpoint/2010/main" val="32013791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pPr algn="r"/>
            <a:r>
              <a:rPr lang="it-IT" sz="1400" b="1" dirty="0">
                <a:solidFill>
                  <a:srgbClr val="FF0000"/>
                </a:solidFill>
              </a:rPr>
              <a:t>I dogmi mariani</a:t>
            </a:r>
            <a:br>
              <a:rPr lang="it-IT" sz="1400" b="1" dirty="0">
                <a:solidFill>
                  <a:srgbClr val="FF0000"/>
                </a:solidFill>
              </a:rPr>
            </a:br>
            <a:r>
              <a:rPr lang="it-IT" sz="1400" dirty="0"/>
              <a:t/>
            </a:r>
            <a:br>
              <a:rPr lang="it-IT" sz="1400" dirty="0"/>
            </a:br>
            <a:r>
              <a:rPr lang="it-IT" sz="1200" dirty="0"/>
              <a:t>Dal </a:t>
            </a:r>
            <a:br>
              <a:rPr lang="it-IT" sz="1200" dirty="0"/>
            </a:br>
            <a:r>
              <a:rPr lang="it-IT" sz="1200" i="1" dirty="0"/>
              <a:t>primo secolo </a:t>
            </a:r>
            <a:r>
              <a:rPr lang="it-IT" sz="1200" dirty="0"/>
              <a:t> </a:t>
            </a:r>
            <a:br>
              <a:rPr lang="it-IT" sz="1200" dirty="0"/>
            </a:br>
            <a:r>
              <a:rPr lang="it-IT" sz="1200" dirty="0"/>
              <a:t>ai </a:t>
            </a:r>
            <a:br>
              <a:rPr lang="it-IT" sz="1200" dirty="0"/>
            </a:br>
            <a:r>
              <a:rPr lang="it-IT" sz="1200" i="1" dirty="0"/>
              <a:t>nostri giorni</a:t>
            </a:r>
            <a:br>
              <a:rPr lang="it-IT" sz="1200" i="1" dirty="0"/>
            </a:br>
            <a:endParaRPr lang="it-IT" sz="1200" dirty="0"/>
          </a:p>
        </p:txBody>
      </p:sp>
      <p:sp>
        <p:nvSpPr>
          <p:cNvPr id="3" name="Segnaposto contenuto 2"/>
          <p:cNvSpPr>
            <a:spLocks noGrp="1"/>
          </p:cNvSpPr>
          <p:nvPr>
            <p:ph idx="1"/>
          </p:nvPr>
        </p:nvSpPr>
        <p:spPr/>
        <p:txBody>
          <a:bodyPr>
            <a:normAutofit fontScale="62500" lnSpcReduction="20000"/>
          </a:bodyPr>
          <a:lstStyle/>
          <a:p>
            <a:pPr fontAlgn="base">
              <a:buFont typeface="Wingdings" panose="05000000000000000000" pitchFamily="2" charset="2"/>
              <a:buChar char="ü"/>
            </a:pPr>
            <a:r>
              <a:rPr lang="it-IT" sz="1900" dirty="0"/>
              <a:t>I dogmi mariani sono quattro: </a:t>
            </a:r>
            <a:r>
              <a:rPr lang="it-IT" sz="1900" b="1" dirty="0"/>
              <a:t>MARIA, MADRE DI DIO – PERPETUA VERGINITA’ DI MARIA – IMMACOLATA CONCEZIONE – ASSUNZIONE DI MARIA SANTISSIMA.</a:t>
            </a:r>
            <a:endParaRPr lang="it-IT" sz="1900" dirty="0"/>
          </a:p>
          <a:p>
            <a:pPr fontAlgn="base">
              <a:buFont typeface="Wingdings" panose="05000000000000000000" pitchFamily="2" charset="2"/>
              <a:buChar char="ü"/>
            </a:pPr>
            <a:r>
              <a:rPr lang="it-IT" sz="1900" dirty="0"/>
              <a:t> I primi due dogmi antichi, proclamati dai Concili di Efeso (431) e di Costantinopoli ( 553 ), furono provocati dalle eresie, gli altri due, invece, hanno carattere dossologico. Essi esaltano alcune peculiarità esemplari della straordinaria figura di Maria, Madre di Gesù. Gli ultimi due dogmi mariani vengono anche chiamati dogmi papali, perché proclamati non da un Concilio, ma da un Papa (Pio IX e Pio XII).</a:t>
            </a:r>
          </a:p>
          <a:p>
            <a:pPr fontAlgn="base">
              <a:buFont typeface="Wingdings" panose="05000000000000000000" pitchFamily="2" charset="2"/>
              <a:buChar char="ü"/>
            </a:pPr>
            <a:r>
              <a:rPr lang="it-IT" sz="1900" dirty="0"/>
              <a:t> Oltre i quattro dogmi mariani esistono altre verità mariane, altrettanto importanti e riconosciute dal magistero ordinario della Chiesa e celebrate nella preghiera liturgica che non sono state proclamate solennemente, come per esempio il titolo di Maria “Mediatrice, Avvocata, Socia, Ausiliatrice”.</a:t>
            </a:r>
          </a:p>
          <a:p>
            <a:pPr fontAlgn="base">
              <a:buFont typeface="Wingdings" panose="05000000000000000000" pitchFamily="2" charset="2"/>
              <a:buChar char="ü"/>
            </a:pPr>
            <a:r>
              <a:rPr lang="it-IT" sz="1900" dirty="0"/>
              <a:t> I contenuti dei dogmi mariani, antichi e moderni, non sono invenzioni tardive della Chiesa, ma verità esistenti esplicitamente o implicitamente nella Sacra Scrittura e nella tradizione viva della Chiesa sia orientale che occidentale. Esse vengono dogmatizzate, cioè solennemente riaffermate in un determinato momento storico, sia per contrastare qualche eresia, sia per magnificare le “grandi cose” che l’Onnipotente ha operato in Maria.</a:t>
            </a:r>
          </a:p>
          <a:p>
            <a:pPr fontAlgn="base">
              <a:buFont typeface="Wingdings" panose="05000000000000000000" pitchFamily="2" charset="2"/>
              <a:buChar char="ü"/>
            </a:pPr>
            <a:r>
              <a:rPr lang="it-IT" sz="1900" dirty="0"/>
              <a:t> Si tratta di qualcosa di simile a quello che capita nella scienza. In Astronomia, ad esempio, si scoprono continuamente astri nuovi che ovviamente esistevano già prima di essere individuati da noi. Lo sviluppo scientifico, attraverso potenti telescopi, permette ora di vederli, la stessa cosa avviene per i dogmi mariani. I dogmi mariani esistevano già nella coscienza di fede della Chiesa. Tuttavia in un determinato momento della storia, urge un loro pronunciamento solenne e autoritativo, perché la comunità ecclesiale è chiamata o a rifiutare una interpretazione errata o a prendere maggiormente coscienza di un particolare aspetto del mistero di Maria.</a:t>
            </a:r>
          </a:p>
          <a:p>
            <a:endParaRPr lang="it-IT" dirty="0"/>
          </a:p>
        </p:txBody>
      </p:sp>
      <p:sp>
        <p:nvSpPr>
          <p:cNvPr id="4" name="Segnaposto piè di pagina 3"/>
          <p:cNvSpPr>
            <a:spLocks noGrp="1"/>
          </p:cNvSpPr>
          <p:nvPr>
            <p:ph type="ftr" sz="quarter" idx="11"/>
          </p:nvPr>
        </p:nvSpPr>
        <p:spPr/>
        <p:txBody>
          <a:bodyPr/>
          <a:lstStyle/>
          <a:p>
            <a:pPr algn="r"/>
            <a:r>
              <a:rPr lang="it-IT" dirty="0" smtClean="0"/>
              <a:t>prof. Gianni Fusco - LUMSA</a:t>
            </a:r>
            <a:endParaRPr lang="it-IT" dirty="0"/>
          </a:p>
        </p:txBody>
      </p:sp>
    </p:spTree>
    <p:extLst>
      <p:ext uri="{BB962C8B-B14F-4D97-AF65-F5344CB8AC3E}">
        <p14:creationId xmlns:p14="http://schemas.microsoft.com/office/powerpoint/2010/main" val="23832167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smtClean="0"/>
              <a:t>MARIA, MADRE DI DIO</a:t>
            </a:r>
            <a:endParaRPr lang="it-IT" dirty="0"/>
          </a:p>
        </p:txBody>
      </p:sp>
      <p:pic>
        <p:nvPicPr>
          <p:cNvPr id="2050" name="Picture 2" descr="https://www.miliziadellimmacolata.it/images/04.jpg"/>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3541713" y="2270125"/>
            <a:ext cx="7010400" cy="3505200"/>
          </a:xfrm>
          <a:prstGeom prst="rect">
            <a:avLst/>
          </a:prstGeom>
          <a:noFill/>
          <a:extLst>
            <a:ext uri="{909E8E84-426E-40DD-AFC4-6F175D3DCCD1}">
              <a14:hiddenFill xmlns:a14="http://schemas.microsoft.com/office/drawing/2010/main">
                <a:solidFill>
                  <a:srgbClr val="FFFFFF"/>
                </a:solidFill>
              </a14:hiddenFill>
            </a:ext>
          </a:extLst>
        </p:spPr>
      </p:pic>
      <p:sp>
        <p:nvSpPr>
          <p:cNvPr id="3" name="Segnaposto piè di pagina 2"/>
          <p:cNvSpPr>
            <a:spLocks noGrp="1"/>
          </p:cNvSpPr>
          <p:nvPr>
            <p:ph type="ftr" sz="quarter" idx="11"/>
          </p:nvPr>
        </p:nvSpPr>
        <p:spPr/>
        <p:txBody>
          <a:bodyPr/>
          <a:lstStyle/>
          <a:p>
            <a:pPr algn="r"/>
            <a:r>
              <a:rPr lang="it-IT" dirty="0" smtClean="0"/>
              <a:t>prof. Gianni Fusco - LUMSA</a:t>
            </a:r>
            <a:endParaRPr lang="it-IT" dirty="0"/>
          </a:p>
        </p:txBody>
      </p:sp>
    </p:spTree>
    <p:extLst>
      <p:ext uri="{BB962C8B-B14F-4D97-AF65-F5344CB8AC3E}">
        <p14:creationId xmlns:p14="http://schemas.microsoft.com/office/powerpoint/2010/main" val="26532773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r"/>
            <a:r>
              <a:rPr lang="it-IT" sz="1600" b="1" dirty="0">
                <a:solidFill>
                  <a:srgbClr val="0070C0"/>
                </a:solidFill>
              </a:rPr>
              <a:t>MARIA, MADRE DI DIO</a:t>
            </a:r>
            <a:endParaRPr lang="it-IT" sz="1600" dirty="0">
              <a:solidFill>
                <a:srgbClr val="0070C0"/>
              </a:solidFill>
            </a:endParaRPr>
          </a:p>
        </p:txBody>
      </p:sp>
      <p:sp>
        <p:nvSpPr>
          <p:cNvPr id="3" name="Segnaposto contenuto 2"/>
          <p:cNvSpPr>
            <a:spLocks noGrp="1"/>
          </p:cNvSpPr>
          <p:nvPr>
            <p:ph idx="1"/>
          </p:nvPr>
        </p:nvSpPr>
        <p:spPr>
          <a:xfrm>
            <a:off x="2591068" y="940526"/>
            <a:ext cx="8915400" cy="3777622"/>
          </a:xfrm>
        </p:spPr>
        <p:txBody>
          <a:bodyPr>
            <a:noAutofit/>
          </a:bodyPr>
          <a:lstStyle/>
          <a:p>
            <a:pPr fontAlgn="base"/>
            <a:r>
              <a:rPr lang="it-IT" sz="1600" dirty="0"/>
              <a:t>La Sacra Scrittura non contiene l’esplicita affermazione della maternità divina di Maria, ma espressioni equivalenti.</a:t>
            </a:r>
          </a:p>
          <a:p>
            <a:pPr fontAlgn="base"/>
            <a:r>
              <a:rPr lang="it-IT" sz="1600" dirty="0"/>
              <a:t> Tutti i testi in cui si allude alla divinità di Gesù e gli altri in cui la Madonna è indicata come la sua vera madre sono una prova biblica della maternità divina di Maria. Più significativi sono alcuni brani in cui nello stesso contesto, Gesù viene caratterizzato da attributi divini e Maria viene indicata come madre di Lui nella totalità della sua persona. (Galati 4,4 – 6; Mt 1,20 – 23; Mc 2,7; Mt 28,20).</a:t>
            </a:r>
          </a:p>
          <a:p>
            <a:pPr algn="just" fontAlgn="base"/>
            <a:r>
              <a:rPr lang="it-IT" sz="1600" dirty="0" smtClean="0"/>
              <a:t>Le </a:t>
            </a:r>
            <a:r>
              <a:rPr lang="it-IT" sz="1600" dirty="0"/>
              <a:t>prime affermazioni certe sulla maternità divina ( </a:t>
            </a:r>
            <a:r>
              <a:rPr lang="it-IT" sz="1600" dirty="0" err="1"/>
              <a:t>Theotokos</a:t>
            </a:r>
            <a:r>
              <a:rPr lang="it-IT" sz="1600" dirty="0"/>
              <a:t>), sostiene il mariologo R. </a:t>
            </a:r>
            <a:r>
              <a:rPr lang="it-IT" sz="1600" dirty="0" err="1"/>
              <a:t>Laurentin</a:t>
            </a:r>
            <a:r>
              <a:rPr lang="it-IT" sz="1600" dirty="0"/>
              <a:t>, si trovano a partire dal 325, anno in cui risale la lettera di Alessandro d’Alessandria ad Alessandro di Costantinopoli in cui Maria è chiamata “</a:t>
            </a:r>
            <a:r>
              <a:rPr lang="it-IT" sz="1600" dirty="0" err="1"/>
              <a:t>Theotokos</a:t>
            </a:r>
            <a:r>
              <a:rPr lang="it-IT" sz="1600" dirty="0"/>
              <a:t>” genitrice di Dio. Pressappoco degli stessi anni è l’antifona </a:t>
            </a:r>
            <a:r>
              <a:rPr lang="it-IT" sz="1600" b="1" dirty="0"/>
              <a:t>Sub </a:t>
            </a:r>
            <a:r>
              <a:rPr lang="it-IT" sz="1600" b="1" dirty="0" err="1"/>
              <a:t>tuum</a:t>
            </a:r>
            <a:r>
              <a:rPr lang="it-IT" sz="1600" b="1" dirty="0"/>
              <a:t> </a:t>
            </a:r>
            <a:r>
              <a:rPr lang="it-IT" sz="1600" b="1" dirty="0" err="1"/>
              <a:t>praesidium</a:t>
            </a:r>
            <a:r>
              <a:rPr lang="it-IT" sz="1600" dirty="0"/>
              <a:t> con l’identica espressione di </a:t>
            </a:r>
            <a:r>
              <a:rPr lang="it-IT" sz="1600" dirty="0" err="1"/>
              <a:t>Theotokos</a:t>
            </a:r>
            <a:r>
              <a:rPr lang="it-IT" sz="1600" dirty="0"/>
              <a:t>. </a:t>
            </a:r>
            <a:endParaRPr lang="it-IT" sz="1600" dirty="0" smtClean="0"/>
          </a:p>
          <a:p>
            <a:pPr marL="2743200" lvl="6" indent="0">
              <a:buNone/>
            </a:pPr>
            <a:r>
              <a:rPr lang="it-IT" sz="1400" dirty="0"/>
              <a:t>“</a:t>
            </a:r>
            <a:r>
              <a:rPr lang="it-IT" sz="1400" b="1" i="1" dirty="0"/>
              <a:t>Sub </a:t>
            </a:r>
            <a:r>
              <a:rPr lang="it-IT" sz="1400" b="1" i="1" dirty="0" err="1"/>
              <a:t>tuum</a:t>
            </a:r>
            <a:r>
              <a:rPr lang="it-IT" sz="1400" b="1" i="1" dirty="0"/>
              <a:t> </a:t>
            </a:r>
            <a:r>
              <a:rPr lang="it-IT" sz="1400" b="1" i="1" dirty="0" err="1"/>
              <a:t>praesídium</a:t>
            </a:r>
            <a:r>
              <a:rPr lang="it-IT" sz="1400" b="1" i="1" dirty="0"/>
              <a:t> </a:t>
            </a:r>
            <a:r>
              <a:rPr lang="it-IT" sz="1400" b="1" i="1" dirty="0" err="1"/>
              <a:t>confúgimus</a:t>
            </a:r>
            <a:r>
              <a:rPr lang="it-IT" sz="1400" b="1" i="1" dirty="0"/>
              <a:t>,</a:t>
            </a:r>
            <a:r>
              <a:rPr lang="it-IT" sz="1400" dirty="0"/>
              <a:t/>
            </a:r>
            <a:br>
              <a:rPr lang="it-IT" sz="1400" dirty="0"/>
            </a:br>
            <a:r>
              <a:rPr lang="it-IT" sz="1400" b="1" i="1" dirty="0"/>
              <a:t>sancta </a:t>
            </a:r>
            <a:r>
              <a:rPr lang="it-IT" sz="1400" i="1" dirty="0">
                <a:solidFill>
                  <a:srgbClr val="FF0000"/>
                </a:solidFill>
              </a:rPr>
              <a:t>Dei </a:t>
            </a:r>
            <a:r>
              <a:rPr lang="it-IT" sz="1400" i="1" dirty="0" err="1">
                <a:solidFill>
                  <a:srgbClr val="FF0000"/>
                </a:solidFill>
              </a:rPr>
              <a:t>Génetrix</a:t>
            </a:r>
            <a:r>
              <a:rPr lang="it-IT" sz="1400" b="1" i="1" dirty="0"/>
              <a:t>;</a:t>
            </a:r>
            <a:r>
              <a:rPr lang="it-IT" sz="1400" dirty="0"/>
              <a:t/>
            </a:r>
            <a:br>
              <a:rPr lang="it-IT" sz="1400" dirty="0"/>
            </a:br>
            <a:r>
              <a:rPr lang="it-IT" sz="1400" b="1" i="1" dirty="0"/>
              <a:t>nostras </a:t>
            </a:r>
            <a:r>
              <a:rPr lang="it-IT" sz="1400" b="1" i="1" dirty="0" err="1"/>
              <a:t>deprecatiónes</a:t>
            </a:r>
            <a:r>
              <a:rPr lang="it-IT" sz="1400" b="1" i="1" dirty="0"/>
              <a:t> ne </a:t>
            </a:r>
            <a:r>
              <a:rPr lang="it-IT" sz="1400" b="1" i="1" dirty="0" err="1"/>
              <a:t>despícias</a:t>
            </a:r>
            <a:r>
              <a:rPr lang="it-IT" sz="1400" b="1" i="1" dirty="0"/>
              <a:t> in </a:t>
            </a:r>
            <a:r>
              <a:rPr lang="it-IT" sz="1400" b="1" i="1" dirty="0" err="1"/>
              <a:t>necessitátibus</a:t>
            </a:r>
            <a:r>
              <a:rPr lang="it-IT" sz="1400" b="1" i="1" dirty="0"/>
              <a:t>,</a:t>
            </a:r>
            <a:r>
              <a:rPr lang="it-IT" sz="1400" dirty="0"/>
              <a:t/>
            </a:r>
            <a:br>
              <a:rPr lang="it-IT" sz="1400" dirty="0"/>
            </a:br>
            <a:r>
              <a:rPr lang="it-IT" sz="1400" b="1" i="1" dirty="0" err="1"/>
              <a:t>sed</a:t>
            </a:r>
            <a:r>
              <a:rPr lang="it-IT" sz="1400" b="1" i="1" dirty="0"/>
              <a:t> a </a:t>
            </a:r>
            <a:r>
              <a:rPr lang="it-IT" sz="1400" b="1" i="1" dirty="0" err="1"/>
              <a:t>perículis</a:t>
            </a:r>
            <a:r>
              <a:rPr lang="it-IT" sz="1400" b="1" i="1" dirty="0"/>
              <a:t> </a:t>
            </a:r>
            <a:r>
              <a:rPr lang="it-IT" sz="1400" b="1" i="1" dirty="0" err="1"/>
              <a:t>cunctis</a:t>
            </a:r>
            <a:r>
              <a:rPr lang="it-IT" sz="1400" b="1" i="1" dirty="0"/>
              <a:t> </a:t>
            </a:r>
            <a:r>
              <a:rPr lang="it-IT" sz="1400" b="1" i="1" dirty="0" err="1"/>
              <a:t>líbera</a:t>
            </a:r>
            <a:r>
              <a:rPr lang="it-IT" sz="1400" b="1" i="1" dirty="0"/>
              <a:t> nos </a:t>
            </a:r>
            <a:r>
              <a:rPr lang="it-IT" sz="1400" b="1" i="1" dirty="0" err="1"/>
              <a:t>semper</a:t>
            </a:r>
            <a:r>
              <a:rPr lang="it-IT" sz="1400" b="1" i="1" dirty="0"/>
              <a:t>,</a:t>
            </a:r>
            <a:r>
              <a:rPr lang="it-IT" sz="1400" dirty="0"/>
              <a:t/>
            </a:r>
            <a:br>
              <a:rPr lang="it-IT" sz="1400" dirty="0"/>
            </a:br>
            <a:r>
              <a:rPr lang="it-IT" sz="1400" b="1" i="1" dirty="0"/>
              <a:t>Virgo </a:t>
            </a:r>
            <a:r>
              <a:rPr lang="it-IT" sz="1400" b="1" i="1" dirty="0" err="1"/>
              <a:t>gloriósa</a:t>
            </a:r>
            <a:r>
              <a:rPr lang="it-IT" sz="1400" b="1" i="1" dirty="0"/>
              <a:t> et </a:t>
            </a:r>
            <a:r>
              <a:rPr lang="it-IT" sz="1400" b="1" i="1" dirty="0" err="1"/>
              <a:t>benedícta</a:t>
            </a:r>
            <a:r>
              <a:rPr lang="it-IT" sz="1400" dirty="0" smtClean="0"/>
              <a:t>”.</a:t>
            </a:r>
          </a:p>
          <a:p>
            <a:pPr marL="2743200" lvl="6" indent="0">
              <a:buNone/>
            </a:pPr>
            <a:r>
              <a:rPr lang="it-IT" sz="1200" dirty="0" smtClean="0"/>
              <a:t>[</a:t>
            </a:r>
            <a:r>
              <a:rPr lang="it-IT" sz="1200" dirty="0"/>
              <a:t>Sotto la tua protezione cerchiamo rifugio, santa Madre di Dio: non disprezzare le suppliche di noi che siamo nella prova, e liberaci da ogni pericolo, o vergine gloriosa e benedetta.]</a:t>
            </a:r>
          </a:p>
          <a:p>
            <a:pPr marL="0" indent="0" algn="just" fontAlgn="base">
              <a:buNone/>
            </a:pPr>
            <a:endParaRPr lang="it-IT" sz="1600" dirty="0"/>
          </a:p>
        </p:txBody>
      </p:sp>
      <p:sp>
        <p:nvSpPr>
          <p:cNvPr id="4" name="Segnaposto piè di pagina 3"/>
          <p:cNvSpPr>
            <a:spLocks noGrp="1"/>
          </p:cNvSpPr>
          <p:nvPr>
            <p:ph type="ftr" sz="quarter" idx="11"/>
          </p:nvPr>
        </p:nvSpPr>
        <p:spPr>
          <a:xfrm>
            <a:off x="3799703" y="6231602"/>
            <a:ext cx="7619999" cy="365125"/>
          </a:xfrm>
        </p:spPr>
        <p:txBody>
          <a:bodyPr/>
          <a:lstStyle/>
          <a:p>
            <a:pPr algn="r"/>
            <a:r>
              <a:rPr lang="it-IT" dirty="0" smtClean="0"/>
              <a:t>prof. Gianni Fusco - LUMSA</a:t>
            </a:r>
            <a:endParaRPr lang="it-IT" dirty="0"/>
          </a:p>
        </p:txBody>
      </p:sp>
    </p:spTree>
    <p:extLst>
      <p:ext uri="{BB962C8B-B14F-4D97-AF65-F5344CB8AC3E}">
        <p14:creationId xmlns:p14="http://schemas.microsoft.com/office/powerpoint/2010/main" val="39848474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r"/>
            <a:r>
              <a:rPr lang="it-IT" sz="1600" b="1" dirty="0">
                <a:solidFill>
                  <a:srgbClr val="0070C0"/>
                </a:solidFill>
              </a:rPr>
              <a:t>MARIA, MADRE DI DIO</a:t>
            </a:r>
            <a:endParaRPr lang="it-IT" sz="1600" dirty="0"/>
          </a:p>
        </p:txBody>
      </p:sp>
      <p:sp>
        <p:nvSpPr>
          <p:cNvPr id="3" name="Segnaposto contenuto 2"/>
          <p:cNvSpPr>
            <a:spLocks noGrp="1"/>
          </p:cNvSpPr>
          <p:nvPr>
            <p:ph idx="1"/>
          </p:nvPr>
        </p:nvSpPr>
        <p:spPr/>
        <p:txBody>
          <a:bodyPr>
            <a:normAutofit fontScale="92500" lnSpcReduction="20000"/>
          </a:bodyPr>
          <a:lstStyle/>
          <a:p>
            <a:pPr algn="just" fontAlgn="base"/>
            <a:r>
              <a:rPr lang="it-IT" dirty="0" smtClean="0"/>
              <a:t>A partire dalla seconda metà del secolo IV le testimonianze si moltiplicano sia in Oriente che in Occidente.</a:t>
            </a:r>
          </a:p>
          <a:p>
            <a:pPr algn="just" fontAlgn="base"/>
            <a:r>
              <a:rPr lang="it-IT" dirty="0" smtClean="0"/>
              <a:t> La maternità divina è la prima verità ufficialmente riconosciuta dalla Chiesa. Ciò avvenne nel III Concilio ecumenico, celebrato nel 431 ad Efeso. L’occasione fu offerta da un’eresia cristologica di </a:t>
            </a:r>
            <a:r>
              <a:rPr lang="it-IT" dirty="0" err="1" smtClean="0"/>
              <a:t>Nestorio</a:t>
            </a:r>
            <a:r>
              <a:rPr lang="it-IT" dirty="0" smtClean="0"/>
              <a:t> il quale affermava che le due nature di Gesù, quella umana e quella divina, non ammettevano lo scambio delle specifiche attribuzioni, di conseguenza Maria, avendo dato solo l’umanità al Verbo, non poteva essere chiamata madre di Dio ma al massimo madre di Cristo. Le affermazioni di </a:t>
            </a:r>
            <a:r>
              <a:rPr lang="it-IT" dirty="0" err="1" smtClean="0"/>
              <a:t>Nestorio</a:t>
            </a:r>
            <a:r>
              <a:rPr lang="it-IT" dirty="0" smtClean="0"/>
              <a:t> furono combattute da San Cirillo, vescovo di Alessandria, il quale, pur riconoscendo che le due nature di Gesù, quella divina e quella umana, sono perfette e ciascuna con le sue caratteristiche tuttavia le due nature si uniscono in un'unica persona. C’è lo scambio delle due nature, in tal senso il Verbo, incarnandosi è nato nel tempo da una donna, da Maria.</a:t>
            </a:r>
          </a:p>
          <a:p>
            <a:pPr fontAlgn="base"/>
            <a:r>
              <a:rPr lang="it-IT" dirty="0" smtClean="0"/>
              <a:t> Il Concilio di Efeso approvò le affermazioni di San Cirillo e proclamò Maria “Madre di Dio”.</a:t>
            </a:r>
          </a:p>
          <a:p>
            <a:endParaRPr lang="it-IT" dirty="0"/>
          </a:p>
        </p:txBody>
      </p:sp>
      <p:sp>
        <p:nvSpPr>
          <p:cNvPr id="4" name="Segnaposto piè di pagina 3"/>
          <p:cNvSpPr>
            <a:spLocks noGrp="1"/>
          </p:cNvSpPr>
          <p:nvPr>
            <p:ph type="ftr" sz="quarter" idx="11"/>
          </p:nvPr>
        </p:nvSpPr>
        <p:spPr>
          <a:xfrm>
            <a:off x="3884613" y="6231602"/>
            <a:ext cx="7619999" cy="365125"/>
          </a:xfrm>
        </p:spPr>
        <p:txBody>
          <a:bodyPr/>
          <a:lstStyle/>
          <a:p>
            <a:pPr algn="r"/>
            <a:r>
              <a:rPr lang="it-IT" dirty="0" smtClean="0"/>
              <a:t>prof. Gianni Fusco - LUMSA</a:t>
            </a:r>
            <a:endParaRPr lang="it-IT" dirty="0"/>
          </a:p>
        </p:txBody>
      </p:sp>
    </p:spTree>
    <p:extLst>
      <p:ext uri="{BB962C8B-B14F-4D97-AF65-F5344CB8AC3E}">
        <p14:creationId xmlns:p14="http://schemas.microsoft.com/office/powerpoint/2010/main" val="38545422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r"/>
            <a:r>
              <a:rPr lang="it-IT" sz="1600" b="1" dirty="0">
                <a:solidFill>
                  <a:srgbClr val="0070C0"/>
                </a:solidFill>
              </a:rPr>
              <a:t>MARIA, MADRE DI DIO</a:t>
            </a:r>
            <a:endParaRPr lang="it-IT" sz="1600" dirty="0"/>
          </a:p>
        </p:txBody>
      </p:sp>
      <p:sp>
        <p:nvSpPr>
          <p:cNvPr id="3" name="Segnaposto contenuto 2"/>
          <p:cNvSpPr>
            <a:spLocks noGrp="1"/>
          </p:cNvSpPr>
          <p:nvPr>
            <p:ph idx="1"/>
          </p:nvPr>
        </p:nvSpPr>
        <p:spPr/>
        <p:txBody>
          <a:bodyPr>
            <a:normAutofit fontScale="85000" lnSpcReduction="10000"/>
          </a:bodyPr>
          <a:lstStyle/>
          <a:p>
            <a:pPr fontAlgn="base"/>
            <a:r>
              <a:rPr lang="it-IT" dirty="0"/>
              <a:t> </a:t>
            </a:r>
            <a:r>
              <a:rPr lang="it-IT" dirty="0" smtClean="0"/>
              <a:t>I primi </a:t>
            </a:r>
            <a:r>
              <a:rPr lang="it-IT" dirty="0"/>
              <a:t>Concili, trattando della maternità divina, fermarono la loro attenzione al momento genetico della concezione e del parto.</a:t>
            </a:r>
          </a:p>
          <a:p>
            <a:pPr fontAlgn="base"/>
            <a:r>
              <a:rPr lang="it-IT" dirty="0"/>
              <a:t> Il Vaticano II invece la vede in prospettive e in dimensioni diverse, infatti vede “questo mistero fondamentale di Maria nel più vasto contesto dottrinale dell’intera missione della Vergine, considerandola nella prospettiva teologica della storia della salvezza, cioè alla luce del Cristo Salvatore e della Chiesa sacramento salvifico”.</a:t>
            </a:r>
          </a:p>
          <a:p>
            <a:pPr fontAlgn="base"/>
            <a:r>
              <a:rPr lang="it-IT" dirty="0"/>
              <a:t> Il Vaticano II non si limita ad elencare i vari elementi della maternità fisica di Maria nei confronti di Gesù: “concezione, parto, nutrimento” ne allarga il concetto    anche ai compiti spirituali: “educazione, unione, comunione spirituale con il Figlio e con la sua missione”. L’unione materna di Maria con il Figlio è un’unione costante nell’opera della salvezza e il Vaticano II mette in rilievo gli atteggiamenti interiori di Maria: “la consapevolezza, la libertà con cui Maria acconsente all’incarnazione e collabora alla missione del Figlio”.</a:t>
            </a:r>
          </a:p>
          <a:p>
            <a:pPr marL="0" indent="0">
              <a:buNone/>
            </a:pPr>
            <a:r>
              <a:rPr lang="it-IT" dirty="0" smtClean="0"/>
              <a:t/>
            </a:r>
            <a:br>
              <a:rPr lang="it-IT" dirty="0" smtClean="0"/>
            </a:br>
            <a:endParaRPr lang="it-IT" dirty="0"/>
          </a:p>
        </p:txBody>
      </p:sp>
      <p:sp>
        <p:nvSpPr>
          <p:cNvPr id="4" name="Segnaposto piè di pagina 3"/>
          <p:cNvSpPr>
            <a:spLocks noGrp="1"/>
          </p:cNvSpPr>
          <p:nvPr>
            <p:ph type="ftr" sz="quarter" idx="11"/>
          </p:nvPr>
        </p:nvSpPr>
        <p:spPr>
          <a:xfrm>
            <a:off x="3991292" y="6139822"/>
            <a:ext cx="7619999" cy="365125"/>
          </a:xfrm>
        </p:spPr>
        <p:txBody>
          <a:bodyPr/>
          <a:lstStyle/>
          <a:p>
            <a:pPr algn="r"/>
            <a:r>
              <a:rPr lang="it-IT" dirty="0" smtClean="0"/>
              <a:t>prof. Gianni Fusco - LUMSA</a:t>
            </a:r>
            <a:endParaRPr lang="it-IT" dirty="0"/>
          </a:p>
        </p:txBody>
      </p:sp>
    </p:spTree>
    <p:extLst>
      <p:ext uri="{BB962C8B-B14F-4D97-AF65-F5344CB8AC3E}">
        <p14:creationId xmlns:p14="http://schemas.microsoft.com/office/powerpoint/2010/main" val="33956352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smtClean="0"/>
              <a:t>PERPETUA VERGINITA’ DI MARIA</a:t>
            </a:r>
            <a:endParaRPr lang="it-IT" dirty="0"/>
          </a:p>
        </p:txBody>
      </p:sp>
      <p:pic>
        <p:nvPicPr>
          <p:cNvPr id="3074" name="Picture 2" descr="https://www.miliziadellimmacolata.it/images/10.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852294" y="2011680"/>
            <a:ext cx="6092173" cy="3178525"/>
          </a:xfrm>
          <a:prstGeom prst="rect">
            <a:avLst/>
          </a:prstGeom>
          <a:noFill/>
          <a:extLst>
            <a:ext uri="{909E8E84-426E-40DD-AFC4-6F175D3DCCD1}">
              <a14:hiddenFill xmlns:a14="http://schemas.microsoft.com/office/drawing/2010/main">
                <a:solidFill>
                  <a:srgbClr val="FFFFFF"/>
                </a:solidFill>
              </a14:hiddenFill>
            </a:ext>
          </a:extLst>
        </p:spPr>
      </p:pic>
      <p:sp>
        <p:nvSpPr>
          <p:cNvPr id="3" name="Segnaposto piè di pagina 2"/>
          <p:cNvSpPr>
            <a:spLocks noGrp="1"/>
          </p:cNvSpPr>
          <p:nvPr>
            <p:ph type="ftr" sz="quarter" idx="11"/>
          </p:nvPr>
        </p:nvSpPr>
        <p:spPr>
          <a:xfrm>
            <a:off x="3956458" y="6179351"/>
            <a:ext cx="7619999" cy="365125"/>
          </a:xfrm>
        </p:spPr>
        <p:txBody>
          <a:bodyPr/>
          <a:lstStyle/>
          <a:p>
            <a:pPr algn="r"/>
            <a:r>
              <a:rPr lang="it-IT" dirty="0" smtClean="0"/>
              <a:t>prof. Gianni Fusco - LUMSA</a:t>
            </a:r>
            <a:endParaRPr lang="it-IT" dirty="0"/>
          </a:p>
        </p:txBody>
      </p:sp>
    </p:spTree>
    <p:extLst>
      <p:ext uri="{BB962C8B-B14F-4D97-AF65-F5344CB8AC3E}">
        <p14:creationId xmlns:p14="http://schemas.microsoft.com/office/powerpoint/2010/main" val="13268960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r"/>
            <a:r>
              <a:rPr lang="it-IT" sz="1600" b="1" dirty="0">
                <a:solidFill>
                  <a:srgbClr val="0070C0"/>
                </a:solidFill>
              </a:rPr>
              <a:t>PERPETUA VERGINITA’ DI MARIA</a:t>
            </a:r>
            <a:endParaRPr lang="it-IT" sz="1600" dirty="0">
              <a:solidFill>
                <a:srgbClr val="0070C0"/>
              </a:solidFill>
            </a:endParaRPr>
          </a:p>
        </p:txBody>
      </p:sp>
      <p:sp>
        <p:nvSpPr>
          <p:cNvPr id="3" name="Segnaposto contenuto 2"/>
          <p:cNvSpPr>
            <a:spLocks noGrp="1"/>
          </p:cNvSpPr>
          <p:nvPr>
            <p:ph idx="1"/>
          </p:nvPr>
        </p:nvSpPr>
        <p:spPr/>
        <p:txBody>
          <a:bodyPr>
            <a:normAutofit fontScale="85000" lnSpcReduction="20000"/>
          </a:bodyPr>
          <a:lstStyle/>
          <a:p>
            <a:pPr marL="0" indent="0" fontAlgn="base">
              <a:buNone/>
            </a:pPr>
            <a:r>
              <a:rPr lang="it-IT" dirty="0"/>
              <a:t>Nell’ iconografia mariana il dogma della perpetua verginità di Maria, la “</a:t>
            </a:r>
            <a:r>
              <a:rPr lang="it-IT" b="1" i="1" dirty="0">
                <a:solidFill>
                  <a:srgbClr val="FF0000"/>
                </a:solidFill>
              </a:rPr>
              <a:t>sempre vergine</a:t>
            </a:r>
            <a:r>
              <a:rPr lang="it-IT" dirty="0"/>
              <a:t>”, viene rappresentato simbolicamente da tre stelle che ornano il mantello della Beata Vergine e indicano la </a:t>
            </a:r>
            <a:r>
              <a:rPr lang="it-IT" dirty="0" err="1"/>
              <a:t>virginitas</a:t>
            </a:r>
            <a:r>
              <a:rPr lang="it-IT" dirty="0"/>
              <a:t> </a:t>
            </a:r>
            <a:r>
              <a:rPr lang="it-IT" i="1" dirty="0">
                <a:solidFill>
                  <a:srgbClr val="7030A0"/>
                </a:solidFill>
              </a:rPr>
              <a:t>ante </a:t>
            </a:r>
            <a:r>
              <a:rPr lang="it-IT" i="1" dirty="0" err="1">
                <a:solidFill>
                  <a:srgbClr val="7030A0"/>
                </a:solidFill>
              </a:rPr>
              <a:t>partum</a:t>
            </a:r>
            <a:r>
              <a:rPr lang="it-IT" i="1" dirty="0">
                <a:solidFill>
                  <a:srgbClr val="7030A0"/>
                </a:solidFill>
              </a:rPr>
              <a:t>, in </a:t>
            </a:r>
            <a:r>
              <a:rPr lang="it-IT" i="1" dirty="0" err="1">
                <a:solidFill>
                  <a:srgbClr val="7030A0"/>
                </a:solidFill>
              </a:rPr>
              <a:t>partu</a:t>
            </a:r>
            <a:r>
              <a:rPr lang="it-IT" i="1" dirty="0">
                <a:solidFill>
                  <a:srgbClr val="7030A0"/>
                </a:solidFill>
              </a:rPr>
              <a:t> e post </a:t>
            </a:r>
            <a:r>
              <a:rPr lang="it-IT" i="1" dirty="0" err="1">
                <a:solidFill>
                  <a:srgbClr val="7030A0"/>
                </a:solidFill>
              </a:rPr>
              <a:t>partum</a:t>
            </a:r>
            <a:r>
              <a:rPr lang="it-IT" dirty="0"/>
              <a:t>. </a:t>
            </a:r>
            <a:endParaRPr lang="it-IT" dirty="0" smtClean="0"/>
          </a:p>
          <a:p>
            <a:pPr fontAlgn="base"/>
            <a:r>
              <a:rPr lang="it-IT" dirty="0" smtClean="0"/>
              <a:t>La </a:t>
            </a:r>
            <a:r>
              <a:rPr lang="it-IT" dirty="0"/>
              <a:t>maternità verginale assicura che Gesù è un dono esclusivo di Dio Trinità all’umanità di Maria.        </a:t>
            </a:r>
            <a:endParaRPr lang="it-IT" dirty="0" smtClean="0"/>
          </a:p>
          <a:p>
            <a:pPr marL="0" indent="0" fontAlgn="base">
              <a:buNone/>
            </a:pPr>
            <a:endParaRPr lang="it-IT" dirty="0"/>
          </a:p>
          <a:p>
            <a:pPr marL="0" indent="0" fontAlgn="base">
              <a:buNone/>
            </a:pPr>
            <a:r>
              <a:rPr lang="it-IT" dirty="0" smtClean="0">
                <a:solidFill>
                  <a:srgbClr val="0070C0"/>
                </a:solidFill>
              </a:rPr>
              <a:t>Ma </a:t>
            </a:r>
            <a:r>
              <a:rPr lang="it-IT" dirty="0">
                <a:solidFill>
                  <a:srgbClr val="0070C0"/>
                </a:solidFill>
              </a:rPr>
              <a:t>che cos’ è esattamente la verginità?</a:t>
            </a:r>
          </a:p>
          <a:p>
            <a:pPr fontAlgn="base"/>
            <a:r>
              <a:rPr lang="it-IT" dirty="0"/>
              <a:t> Intesa in una prospettiva cristiana, essa comporta la consegna totale della persona, anima, corpo, mente e cuore, a Gesù Cristo. </a:t>
            </a:r>
            <a:endParaRPr lang="it-IT" dirty="0" smtClean="0"/>
          </a:p>
          <a:p>
            <a:pPr marL="0" indent="0" fontAlgn="base">
              <a:buNone/>
            </a:pPr>
            <a:endParaRPr lang="it-IT" dirty="0" smtClean="0"/>
          </a:p>
          <a:p>
            <a:pPr marL="0" indent="0" fontAlgn="base">
              <a:buNone/>
            </a:pPr>
            <a:r>
              <a:rPr lang="it-IT" dirty="0" smtClean="0">
                <a:solidFill>
                  <a:srgbClr val="0070C0"/>
                </a:solidFill>
              </a:rPr>
              <a:t>Questa </a:t>
            </a:r>
            <a:r>
              <a:rPr lang="it-IT" dirty="0">
                <a:solidFill>
                  <a:srgbClr val="0070C0"/>
                </a:solidFill>
              </a:rPr>
              <a:t>donazione completa della persona, implica: </a:t>
            </a:r>
            <a:endParaRPr lang="it-IT" dirty="0" smtClean="0">
              <a:solidFill>
                <a:srgbClr val="0070C0"/>
              </a:solidFill>
            </a:endParaRPr>
          </a:p>
          <a:p>
            <a:pPr marL="514350" indent="-514350" fontAlgn="base">
              <a:buAutoNum type="alphaLcParenR"/>
            </a:pPr>
            <a:r>
              <a:rPr lang="it-IT" dirty="0" smtClean="0"/>
              <a:t>la </a:t>
            </a:r>
            <a:r>
              <a:rPr lang="it-IT" dirty="0"/>
              <a:t>verginità del corpo, cioè l’integrità corporea; </a:t>
            </a:r>
            <a:endParaRPr lang="it-IT" dirty="0" smtClean="0"/>
          </a:p>
          <a:p>
            <a:pPr marL="514350" indent="-514350" fontAlgn="base">
              <a:buAutoNum type="alphaLcParenR"/>
            </a:pPr>
            <a:r>
              <a:rPr lang="it-IT" dirty="0" smtClean="0"/>
              <a:t>la </a:t>
            </a:r>
            <a:r>
              <a:rPr lang="it-IT" dirty="0"/>
              <a:t>verginità dell’anima, cioè la decisione cosciente e libera di appartenere esclusivamente a Dio secondo le esigenze della castità perfetta.</a:t>
            </a:r>
          </a:p>
          <a:p>
            <a:endParaRPr lang="it-IT" dirty="0"/>
          </a:p>
        </p:txBody>
      </p:sp>
      <p:sp>
        <p:nvSpPr>
          <p:cNvPr id="4" name="Segnaposto piè di pagina 3"/>
          <p:cNvSpPr>
            <a:spLocks noGrp="1"/>
          </p:cNvSpPr>
          <p:nvPr>
            <p:ph type="ftr" sz="quarter" idx="11"/>
          </p:nvPr>
        </p:nvSpPr>
        <p:spPr>
          <a:xfrm>
            <a:off x="4078378" y="6139822"/>
            <a:ext cx="7619999" cy="365125"/>
          </a:xfrm>
        </p:spPr>
        <p:txBody>
          <a:bodyPr/>
          <a:lstStyle/>
          <a:p>
            <a:pPr algn="r"/>
            <a:r>
              <a:rPr lang="it-IT" dirty="0" smtClean="0"/>
              <a:t>prof. Gianni Fusco - LUMSA</a:t>
            </a:r>
            <a:endParaRPr lang="it-IT" dirty="0"/>
          </a:p>
        </p:txBody>
      </p:sp>
    </p:spTree>
    <p:extLst>
      <p:ext uri="{BB962C8B-B14F-4D97-AF65-F5344CB8AC3E}">
        <p14:creationId xmlns:p14="http://schemas.microsoft.com/office/powerpoint/2010/main" val="2855273927"/>
      </p:ext>
    </p:extLst>
  </p:cSld>
  <p:clrMapOvr>
    <a:masterClrMapping/>
  </p:clrMapOvr>
  <p:timing>
    <p:tnLst>
      <p:par>
        <p:cTn id="1" dur="indefinite" restart="never" nodeType="tmRoot"/>
      </p:par>
    </p:tnLst>
  </p:timing>
</p:sld>
</file>

<file path=ppt/theme/theme1.xml><?xml version="1.0" encoding="utf-8"?>
<a:theme xmlns:a="http://schemas.openxmlformats.org/drawingml/2006/main" name="Filo">
  <a:themeElements>
    <a:clrScheme name="Filo">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Filo">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Filo">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80</TotalTime>
  <Words>1446</Words>
  <Application>Microsoft Office PowerPoint</Application>
  <PresentationFormat>Widescreen</PresentationFormat>
  <Paragraphs>142</Paragraphs>
  <Slides>24</Slides>
  <Notes>1</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24</vt:i4>
      </vt:variant>
    </vt:vector>
  </HeadingPairs>
  <TitlesOfParts>
    <vt:vector size="31" baseType="lpstr">
      <vt:lpstr>Arial</vt:lpstr>
      <vt:lpstr>Calibri</vt:lpstr>
      <vt:lpstr>Century Gothic</vt:lpstr>
      <vt:lpstr>Tahoma</vt:lpstr>
      <vt:lpstr>Wingdings</vt:lpstr>
      <vt:lpstr>Wingdings 3</vt:lpstr>
      <vt:lpstr>Filo</vt:lpstr>
      <vt:lpstr>    I dogmi mariani</vt:lpstr>
      <vt:lpstr>I dogmi mariani  Dal  primo secolo   ai  nostri giorni </vt:lpstr>
      <vt:lpstr>I dogmi mariani  Dal  primo secolo   ai  nostri giorni </vt:lpstr>
      <vt:lpstr>MARIA, MADRE DI DIO</vt:lpstr>
      <vt:lpstr>MARIA, MADRE DI DIO</vt:lpstr>
      <vt:lpstr>MARIA, MADRE DI DIO</vt:lpstr>
      <vt:lpstr>MARIA, MADRE DI DIO</vt:lpstr>
      <vt:lpstr>PERPETUA VERGINITA’ DI MARIA</vt:lpstr>
      <vt:lpstr>PERPETUA VERGINITA’ DI MARIA</vt:lpstr>
      <vt:lpstr>PERPETUA VERGINITA’ DI MARIA</vt:lpstr>
      <vt:lpstr>IMMACOLATA CONCEZIONE</vt:lpstr>
      <vt:lpstr>IMMACOLATA CONCEZIONE</vt:lpstr>
      <vt:lpstr>IMMACOLATA CONCEZIONE</vt:lpstr>
      <vt:lpstr>IMMACOLATA CONCEZIONE</vt:lpstr>
      <vt:lpstr>IMMACOLATA CONCEZIONE</vt:lpstr>
      <vt:lpstr>IMMACOLATA CONCEZIONE</vt:lpstr>
      <vt:lpstr>IMMACOLATA CONCEZIONE</vt:lpstr>
      <vt:lpstr>Assunzione al cielo  in anima e corpo del B.V. Maria.</vt:lpstr>
      <vt:lpstr>Assunzione al cielo  in anima e corpo del B.V. Maria.</vt:lpstr>
      <vt:lpstr>Assunzione al cielo  in anima e corpo del B.V. Maria.</vt:lpstr>
      <vt:lpstr>Assunzione al cielo  in anima e corpo del B.V. Maria.</vt:lpstr>
      <vt:lpstr>Assunzione al cielo  in anima e corpo del B.V. Maria.</vt:lpstr>
      <vt:lpstr>Assunzione al cielo  in anima e corpo del B.V. Maria.</vt:lpstr>
      <vt:lpstr>Corredentrice ?</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I dogmi mariani</dc:title>
  <dc:creator>utente</dc:creator>
  <cp:lastModifiedBy>utente</cp:lastModifiedBy>
  <cp:revision>13</cp:revision>
  <dcterms:created xsi:type="dcterms:W3CDTF">2021-05-06T09:48:38Z</dcterms:created>
  <dcterms:modified xsi:type="dcterms:W3CDTF">2021-05-08T17:01:20Z</dcterms:modified>
</cp:coreProperties>
</file>