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5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6" r:id="rId14"/>
    <p:sldId id="27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81" r:id="rId23"/>
    <p:sldId id="278" r:id="rId24"/>
    <p:sldId id="279" r:id="rId25"/>
    <p:sldId id="280" r:id="rId26"/>
    <p:sldId id="282" r:id="rId27"/>
    <p:sldId id="283" r:id="rId28"/>
    <p:sldId id="284" r:id="rId29"/>
    <p:sldId id="285" r:id="rId30"/>
    <p:sldId id="286" r:id="rId31"/>
    <p:sldId id="287" r:id="rId32"/>
    <p:sldId id="296" r:id="rId33"/>
    <p:sldId id="288" r:id="rId34"/>
    <p:sldId id="297" r:id="rId35"/>
    <p:sldId id="289" r:id="rId36"/>
    <p:sldId id="298" r:id="rId37"/>
    <p:sldId id="299" r:id="rId38"/>
    <p:sldId id="290" r:id="rId39"/>
    <p:sldId id="300" r:id="rId40"/>
    <p:sldId id="301" r:id="rId41"/>
    <p:sldId id="302" r:id="rId42"/>
    <p:sldId id="303" r:id="rId43"/>
    <p:sldId id="291" r:id="rId44"/>
    <p:sldId id="292" r:id="rId45"/>
    <p:sldId id="304" r:id="rId46"/>
    <p:sldId id="308" r:id="rId47"/>
    <p:sldId id="293" r:id="rId48"/>
    <p:sldId id="295" r:id="rId49"/>
    <p:sldId id="294" r:id="rId50"/>
    <p:sldId id="305" r:id="rId51"/>
    <p:sldId id="306" r:id="rId52"/>
    <p:sldId id="307" r:id="rId53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B4171"/>
    <a:srgbClr val="000000"/>
    <a:srgbClr val="1B74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Stile chi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Stile chiaro 1 - Color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17292A2E-F333-43FB-9621-5CBBE7FDCDCB}" styleName="Stile chiaro 2 - Colore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A111915-BE36-4E01-A7E5-04B1672EAD32}" styleName="Stile chiaro 2 - Colore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D27102A9-8310-4765-A935-A1911B00CA55}" styleName="Stile chiaro 1 - Colore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7" d="100"/>
          <a:sy n="117" d="100"/>
        </p:scale>
        <p:origin x="1434" y="13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99B1C56-B7F8-4260-ADF1-2FDCB43117D3}" type="doc">
      <dgm:prSet loTypeId="urn:microsoft.com/office/officeart/2005/8/layout/process2" loCatId="process" qsTypeId="urn:microsoft.com/office/officeart/2005/8/quickstyle/simple1" qsCatId="simple" csTypeId="urn:microsoft.com/office/officeart/2005/8/colors/colorful1" csCatId="colorful" phldr="1"/>
      <dgm:spPr/>
    </dgm:pt>
    <dgm:pt modelId="{566F8103-96C4-493D-A558-3077EE5A8D0A}">
      <dgm:prSet phldrT="[Testo]"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it-IT" sz="2400" b="1" baseline="0" dirty="0">
              <a:solidFill>
                <a:schemeClr val="tx1"/>
              </a:solidFill>
            </a:rPr>
            <a:t>Presupposto di fatto genera l’obbligo di denuncia</a:t>
          </a:r>
        </a:p>
      </dgm:t>
    </dgm:pt>
    <dgm:pt modelId="{6DD1FF49-9396-4595-9477-960C74219932}" type="parTrans" cxnId="{905A7D23-FCB9-4876-B09D-E5AF84DDE507}">
      <dgm:prSet/>
      <dgm:spPr/>
      <dgm:t>
        <a:bodyPr/>
        <a:lstStyle/>
        <a:p>
          <a:endParaRPr lang="it-IT"/>
        </a:p>
      </dgm:t>
    </dgm:pt>
    <dgm:pt modelId="{83C4D913-0A48-4355-80A7-335085BB625C}" type="sibTrans" cxnId="{905A7D23-FCB9-4876-B09D-E5AF84DDE507}">
      <dgm:prSet/>
      <dgm:spPr/>
      <dgm:t>
        <a:bodyPr/>
        <a:lstStyle/>
        <a:p>
          <a:endParaRPr lang="it-IT"/>
        </a:p>
      </dgm:t>
    </dgm:pt>
    <dgm:pt modelId="{2B4304B2-65A0-4AB0-882C-C4E5F8A114FE}">
      <dgm:prSet phldrT="[Testo]" custT="1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it-IT" sz="2400" b="1" dirty="0"/>
            <a:t>Adempimento dell’obbligo di denuncia genera l’obbligazione tributaria</a:t>
          </a:r>
        </a:p>
      </dgm:t>
    </dgm:pt>
    <dgm:pt modelId="{89C3580F-F426-4F99-A620-35977B3833EB}" type="parTrans" cxnId="{E29E9CE1-72EB-4B12-87A1-AC46DF9B28F8}">
      <dgm:prSet/>
      <dgm:spPr/>
      <dgm:t>
        <a:bodyPr/>
        <a:lstStyle/>
        <a:p>
          <a:endParaRPr lang="it-IT"/>
        </a:p>
      </dgm:t>
    </dgm:pt>
    <dgm:pt modelId="{9E7AE4F7-7EF9-42DE-8A75-35ECC89B9F27}" type="sibTrans" cxnId="{E29E9CE1-72EB-4B12-87A1-AC46DF9B28F8}">
      <dgm:prSet/>
      <dgm:spPr/>
      <dgm:t>
        <a:bodyPr/>
        <a:lstStyle/>
        <a:p>
          <a:endParaRPr lang="it-IT"/>
        </a:p>
      </dgm:t>
    </dgm:pt>
    <dgm:pt modelId="{9AE7DDE7-3357-445F-954D-C03268A68EE8}">
      <dgm:prSet phldrT="[Testo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it-IT" sz="2300" b="1" dirty="0"/>
            <a:t>La denuncia è l’atto che impedisce il sorgere del potere di imposizione officioso e l’instaurarsi della relativa sequenza di atti</a:t>
          </a:r>
        </a:p>
      </dgm:t>
    </dgm:pt>
    <dgm:pt modelId="{489E5132-1AF8-4698-A0BB-6D40FD7016F7}" type="parTrans" cxnId="{96E03916-D28A-412D-8F08-1223C54B0ED2}">
      <dgm:prSet/>
      <dgm:spPr/>
      <dgm:t>
        <a:bodyPr/>
        <a:lstStyle/>
        <a:p>
          <a:endParaRPr lang="it-IT"/>
        </a:p>
      </dgm:t>
    </dgm:pt>
    <dgm:pt modelId="{9AC587BB-FB1D-4FB8-A449-6A66E79E9212}" type="sibTrans" cxnId="{96E03916-D28A-412D-8F08-1223C54B0ED2}">
      <dgm:prSet/>
      <dgm:spPr/>
      <dgm:t>
        <a:bodyPr/>
        <a:lstStyle/>
        <a:p>
          <a:endParaRPr lang="it-IT"/>
        </a:p>
      </dgm:t>
    </dgm:pt>
    <dgm:pt modelId="{EB169A25-DE5E-4B56-90F1-4CF695AAF3CD}" type="pres">
      <dgm:prSet presAssocID="{299B1C56-B7F8-4260-ADF1-2FDCB43117D3}" presName="linearFlow" presStyleCnt="0">
        <dgm:presLayoutVars>
          <dgm:resizeHandles val="exact"/>
        </dgm:presLayoutVars>
      </dgm:prSet>
      <dgm:spPr/>
    </dgm:pt>
    <dgm:pt modelId="{E405C499-CF15-4240-817E-58D0D3DD188C}" type="pres">
      <dgm:prSet presAssocID="{566F8103-96C4-493D-A558-3077EE5A8D0A}" presName="node" presStyleLbl="node1" presStyleIdx="0" presStyleCnt="3" custScaleX="318200">
        <dgm:presLayoutVars>
          <dgm:bulletEnabled val="1"/>
        </dgm:presLayoutVars>
      </dgm:prSet>
      <dgm:spPr/>
    </dgm:pt>
    <dgm:pt modelId="{467BC1F0-5BA4-47AB-A88C-B148BD9FC983}" type="pres">
      <dgm:prSet presAssocID="{83C4D913-0A48-4355-80A7-335085BB625C}" presName="sibTrans" presStyleLbl="sibTrans2D1" presStyleIdx="0" presStyleCnt="2"/>
      <dgm:spPr/>
    </dgm:pt>
    <dgm:pt modelId="{B8F17FE7-326A-46BD-B1C8-BED73B9C0F81}" type="pres">
      <dgm:prSet presAssocID="{83C4D913-0A48-4355-80A7-335085BB625C}" presName="connectorText" presStyleLbl="sibTrans2D1" presStyleIdx="0" presStyleCnt="2"/>
      <dgm:spPr/>
    </dgm:pt>
    <dgm:pt modelId="{19D18A70-623E-4300-A1D5-7BA0D20C6C2F}" type="pres">
      <dgm:prSet presAssocID="{2B4304B2-65A0-4AB0-882C-C4E5F8A114FE}" presName="node" presStyleLbl="node1" presStyleIdx="1" presStyleCnt="3" custScaleX="318200">
        <dgm:presLayoutVars>
          <dgm:bulletEnabled val="1"/>
        </dgm:presLayoutVars>
      </dgm:prSet>
      <dgm:spPr/>
    </dgm:pt>
    <dgm:pt modelId="{45F0769A-0C1C-4BB9-86AA-008D7081D152}" type="pres">
      <dgm:prSet presAssocID="{9E7AE4F7-7EF9-42DE-8A75-35ECC89B9F27}" presName="sibTrans" presStyleLbl="sibTrans2D1" presStyleIdx="1" presStyleCnt="2"/>
      <dgm:spPr/>
    </dgm:pt>
    <dgm:pt modelId="{10540149-6D29-431D-99E6-021E5E0F4536}" type="pres">
      <dgm:prSet presAssocID="{9E7AE4F7-7EF9-42DE-8A75-35ECC89B9F27}" presName="connectorText" presStyleLbl="sibTrans2D1" presStyleIdx="1" presStyleCnt="2"/>
      <dgm:spPr/>
    </dgm:pt>
    <dgm:pt modelId="{9DA4051D-3D83-4D20-A099-44E9923768EC}" type="pres">
      <dgm:prSet presAssocID="{9AE7DDE7-3357-445F-954D-C03268A68EE8}" presName="node" presStyleLbl="node1" presStyleIdx="2" presStyleCnt="3" custScaleX="318200">
        <dgm:presLayoutVars>
          <dgm:bulletEnabled val="1"/>
        </dgm:presLayoutVars>
      </dgm:prSet>
      <dgm:spPr/>
    </dgm:pt>
  </dgm:ptLst>
  <dgm:cxnLst>
    <dgm:cxn modelId="{79C09207-15CF-4910-8014-475A24915685}" type="presOf" srcId="{9E7AE4F7-7EF9-42DE-8A75-35ECC89B9F27}" destId="{45F0769A-0C1C-4BB9-86AA-008D7081D152}" srcOrd="0" destOrd="0" presId="urn:microsoft.com/office/officeart/2005/8/layout/process2"/>
    <dgm:cxn modelId="{F2AC690B-8B74-474A-BBE7-619D07D8F366}" type="presOf" srcId="{83C4D913-0A48-4355-80A7-335085BB625C}" destId="{467BC1F0-5BA4-47AB-A88C-B148BD9FC983}" srcOrd="0" destOrd="0" presId="urn:microsoft.com/office/officeart/2005/8/layout/process2"/>
    <dgm:cxn modelId="{2E2A2F11-F354-4525-A6B7-B4F0047C3236}" type="presOf" srcId="{2B4304B2-65A0-4AB0-882C-C4E5F8A114FE}" destId="{19D18A70-623E-4300-A1D5-7BA0D20C6C2F}" srcOrd="0" destOrd="0" presId="urn:microsoft.com/office/officeart/2005/8/layout/process2"/>
    <dgm:cxn modelId="{96E03916-D28A-412D-8F08-1223C54B0ED2}" srcId="{299B1C56-B7F8-4260-ADF1-2FDCB43117D3}" destId="{9AE7DDE7-3357-445F-954D-C03268A68EE8}" srcOrd="2" destOrd="0" parTransId="{489E5132-1AF8-4698-A0BB-6D40FD7016F7}" sibTransId="{9AC587BB-FB1D-4FB8-A449-6A66E79E9212}"/>
    <dgm:cxn modelId="{EB2B2623-FE5C-49A5-A656-A72571126027}" type="presOf" srcId="{83C4D913-0A48-4355-80A7-335085BB625C}" destId="{B8F17FE7-326A-46BD-B1C8-BED73B9C0F81}" srcOrd="1" destOrd="0" presId="urn:microsoft.com/office/officeart/2005/8/layout/process2"/>
    <dgm:cxn modelId="{905A7D23-FCB9-4876-B09D-E5AF84DDE507}" srcId="{299B1C56-B7F8-4260-ADF1-2FDCB43117D3}" destId="{566F8103-96C4-493D-A558-3077EE5A8D0A}" srcOrd="0" destOrd="0" parTransId="{6DD1FF49-9396-4595-9477-960C74219932}" sibTransId="{83C4D913-0A48-4355-80A7-335085BB625C}"/>
    <dgm:cxn modelId="{FE88C876-6F3E-4AED-96F5-58DA4A14A5CF}" type="presOf" srcId="{566F8103-96C4-493D-A558-3077EE5A8D0A}" destId="{E405C499-CF15-4240-817E-58D0D3DD188C}" srcOrd="0" destOrd="0" presId="urn:microsoft.com/office/officeart/2005/8/layout/process2"/>
    <dgm:cxn modelId="{BDBF2C9F-F540-48C8-8718-6A8C507905AF}" type="presOf" srcId="{9E7AE4F7-7EF9-42DE-8A75-35ECC89B9F27}" destId="{10540149-6D29-431D-99E6-021E5E0F4536}" srcOrd="1" destOrd="0" presId="urn:microsoft.com/office/officeart/2005/8/layout/process2"/>
    <dgm:cxn modelId="{C60C26CA-BAE4-414A-9D78-D0ECC026A753}" type="presOf" srcId="{299B1C56-B7F8-4260-ADF1-2FDCB43117D3}" destId="{EB169A25-DE5E-4B56-90F1-4CF695AAF3CD}" srcOrd="0" destOrd="0" presId="urn:microsoft.com/office/officeart/2005/8/layout/process2"/>
    <dgm:cxn modelId="{E29E9CE1-72EB-4B12-87A1-AC46DF9B28F8}" srcId="{299B1C56-B7F8-4260-ADF1-2FDCB43117D3}" destId="{2B4304B2-65A0-4AB0-882C-C4E5F8A114FE}" srcOrd="1" destOrd="0" parTransId="{89C3580F-F426-4F99-A620-35977B3833EB}" sibTransId="{9E7AE4F7-7EF9-42DE-8A75-35ECC89B9F27}"/>
    <dgm:cxn modelId="{371663FE-CD57-4D5C-8B43-1C94DFF9BDEB}" type="presOf" srcId="{9AE7DDE7-3357-445F-954D-C03268A68EE8}" destId="{9DA4051D-3D83-4D20-A099-44E9923768EC}" srcOrd="0" destOrd="0" presId="urn:microsoft.com/office/officeart/2005/8/layout/process2"/>
    <dgm:cxn modelId="{D1D83E4A-B68F-47CD-815A-2D9972B3E733}" type="presParOf" srcId="{EB169A25-DE5E-4B56-90F1-4CF695AAF3CD}" destId="{E405C499-CF15-4240-817E-58D0D3DD188C}" srcOrd="0" destOrd="0" presId="urn:microsoft.com/office/officeart/2005/8/layout/process2"/>
    <dgm:cxn modelId="{8C95C437-A14E-42DB-938F-DBE67DBDD5A4}" type="presParOf" srcId="{EB169A25-DE5E-4B56-90F1-4CF695AAF3CD}" destId="{467BC1F0-5BA4-47AB-A88C-B148BD9FC983}" srcOrd="1" destOrd="0" presId="urn:microsoft.com/office/officeart/2005/8/layout/process2"/>
    <dgm:cxn modelId="{0D31DB85-2985-4F23-B56E-6BD08D987A79}" type="presParOf" srcId="{467BC1F0-5BA4-47AB-A88C-B148BD9FC983}" destId="{B8F17FE7-326A-46BD-B1C8-BED73B9C0F81}" srcOrd="0" destOrd="0" presId="urn:microsoft.com/office/officeart/2005/8/layout/process2"/>
    <dgm:cxn modelId="{F832DE89-F9AA-4C6E-8C55-440EE9ACF729}" type="presParOf" srcId="{EB169A25-DE5E-4B56-90F1-4CF695AAF3CD}" destId="{19D18A70-623E-4300-A1D5-7BA0D20C6C2F}" srcOrd="2" destOrd="0" presId="urn:microsoft.com/office/officeart/2005/8/layout/process2"/>
    <dgm:cxn modelId="{88264D96-964D-4941-BC7E-A98A8FC434F2}" type="presParOf" srcId="{EB169A25-DE5E-4B56-90F1-4CF695AAF3CD}" destId="{45F0769A-0C1C-4BB9-86AA-008D7081D152}" srcOrd="3" destOrd="0" presId="urn:microsoft.com/office/officeart/2005/8/layout/process2"/>
    <dgm:cxn modelId="{D8E9078D-C4F9-450A-9CE0-E62C14FDB527}" type="presParOf" srcId="{45F0769A-0C1C-4BB9-86AA-008D7081D152}" destId="{10540149-6D29-431D-99E6-021E5E0F4536}" srcOrd="0" destOrd="0" presId="urn:microsoft.com/office/officeart/2005/8/layout/process2"/>
    <dgm:cxn modelId="{F8523E82-B42A-4F67-B325-FCF4E6335B69}" type="presParOf" srcId="{EB169A25-DE5E-4B56-90F1-4CF695AAF3CD}" destId="{9DA4051D-3D83-4D20-A099-44E9923768EC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FB7427C-55A9-41F7-95DE-A1C274D82AE2}" type="doc">
      <dgm:prSet loTypeId="urn:microsoft.com/office/officeart/2005/8/layout/hList3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it-IT"/>
        </a:p>
      </dgm:t>
    </dgm:pt>
    <dgm:pt modelId="{BDBBE6AB-C910-48E1-8EE5-9B4218D61D2B}">
      <dgm:prSet phldrT="[Testo]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>
        <a:solidFill>
          <a:srgbClr val="FFFF00"/>
        </a:solidFill>
        <a:ln>
          <a:solidFill>
            <a:srgbClr val="002060"/>
          </a:solidFill>
        </a:ln>
        <a:scene3d>
          <a:camera prst="orthographicFront"/>
          <a:lightRig rig="threePt" dir="t"/>
        </a:scene3d>
        <a:sp3d>
          <a:bevelT prst="relaxedInset"/>
        </a:sp3d>
      </dgm:spPr>
      <dgm:t>
        <a:bodyPr/>
        <a:lstStyle/>
        <a:p>
          <a:r>
            <a:rPr lang="it-IT" b="1" baseline="0" dirty="0">
              <a:solidFill>
                <a:schemeClr val="tx1"/>
              </a:solidFill>
            </a:rPr>
            <a:t>MODELLO REDDITI</a:t>
          </a:r>
        </a:p>
      </dgm:t>
    </dgm:pt>
    <dgm:pt modelId="{FCE40A3B-0CE9-45EC-B905-D39E2122410F}" type="parTrans" cxnId="{96ED12A6-0C0D-4BC9-9F79-7694950903DF}">
      <dgm:prSet/>
      <dgm:spPr/>
      <dgm:t>
        <a:bodyPr/>
        <a:lstStyle/>
        <a:p>
          <a:endParaRPr lang="it-IT"/>
        </a:p>
      </dgm:t>
    </dgm:pt>
    <dgm:pt modelId="{4F03B1AE-5D1B-4E4C-8AEB-EDDDDF86ACD9}" type="sibTrans" cxnId="{96ED12A6-0C0D-4BC9-9F79-7694950903DF}">
      <dgm:prSet/>
      <dgm:spPr/>
      <dgm:t>
        <a:bodyPr/>
        <a:lstStyle/>
        <a:p>
          <a:endParaRPr lang="it-IT"/>
        </a:p>
      </dgm:t>
    </dgm:pt>
    <dgm:pt modelId="{5C1B1829-8234-4398-958B-641D7BF1F582}">
      <dgm:prSet phldrT="[Testo]" custT="1"/>
      <dgm:spPr/>
      <dgm:t>
        <a:bodyPr/>
        <a:lstStyle/>
        <a:p>
          <a:pPr algn="ctr"/>
          <a:endParaRPr lang="it-IT" sz="2000" b="1" dirty="0"/>
        </a:p>
        <a:p>
          <a:pPr algn="ctr"/>
          <a:r>
            <a:rPr lang="it-IT" sz="2500" b="1" u="sng" baseline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1° Fascicolo</a:t>
          </a:r>
          <a:r>
            <a:rPr lang="it-IT" sz="2400" b="1" dirty="0"/>
            <a:t>:</a:t>
          </a:r>
        </a:p>
        <a:p>
          <a:pPr algn="ctr"/>
          <a:r>
            <a:rPr lang="it-IT" sz="2000" b="1" u="sng" dirty="0"/>
            <a:t>Obbligatorio per tutti i contribuenti</a:t>
          </a:r>
        </a:p>
        <a:p>
          <a:pPr algn="l"/>
          <a:r>
            <a:rPr lang="it-IT" sz="2000" b="1" dirty="0"/>
            <a:t>-  </a:t>
          </a:r>
          <a:r>
            <a:rPr lang="it-IT" sz="1800" b="1" dirty="0"/>
            <a:t>Redditi di lavoro</a:t>
          </a:r>
        </a:p>
        <a:p>
          <a:pPr algn="l"/>
          <a:r>
            <a:rPr lang="it-IT" sz="1800" b="1" dirty="0"/>
            <a:t>-  Redditi fondiari</a:t>
          </a:r>
        </a:p>
        <a:p>
          <a:pPr algn="l"/>
          <a:r>
            <a:rPr lang="it-IT" sz="1800" b="1" dirty="0"/>
            <a:t>-  Oneri e spese</a:t>
          </a:r>
        </a:p>
        <a:p>
          <a:pPr algn="l"/>
          <a:r>
            <a:rPr lang="it-IT" sz="1800" b="1" dirty="0"/>
            <a:t>-  </a:t>
          </a:r>
          <a:r>
            <a:rPr lang="it-IT" sz="1750" b="1" dirty="0"/>
            <a:t>Liquidazione dell’imposta</a:t>
          </a:r>
        </a:p>
        <a:p>
          <a:pPr algn="ctr"/>
          <a:endParaRPr lang="it-IT" sz="2600" b="1" dirty="0"/>
        </a:p>
        <a:p>
          <a:pPr algn="ctr"/>
          <a:endParaRPr lang="it-IT" sz="2300" b="1" dirty="0"/>
        </a:p>
      </dgm:t>
    </dgm:pt>
    <dgm:pt modelId="{FD74007D-B5BE-4084-A00B-DF464A5AA011}" type="parTrans" cxnId="{EE1DFE91-66B8-4DB7-91B2-111D61B228E1}">
      <dgm:prSet/>
      <dgm:spPr/>
      <dgm:t>
        <a:bodyPr/>
        <a:lstStyle/>
        <a:p>
          <a:endParaRPr lang="it-IT"/>
        </a:p>
      </dgm:t>
    </dgm:pt>
    <dgm:pt modelId="{CC3886AC-C118-4088-B2B1-EF32BDD1DB03}" type="sibTrans" cxnId="{EE1DFE91-66B8-4DB7-91B2-111D61B228E1}">
      <dgm:prSet/>
      <dgm:spPr/>
      <dgm:t>
        <a:bodyPr/>
        <a:lstStyle/>
        <a:p>
          <a:endParaRPr lang="it-IT"/>
        </a:p>
      </dgm:t>
    </dgm:pt>
    <dgm:pt modelId="{3B3F4279-5A25-49CD-9022-45D5A9DCF03A}">
      <dgm:prSet phldrT="[Testo]" custT="1"/>
      <dgm:spPr/>
      <dgm:t>
        <a:bodyPr/>
        <a:lstStyle/>
        <a:p>
          <a:pPr algn="ctr"/>
          <a:r>
            <a:rPr lang="it-IT" sz="2500" b="1" u="sng" baseline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2° Fascicolo</a:t>
          </a:r>
          <a:r>
            <a:rPr lang="it-IT" sz="2400" b="1" dirty="0"/>
            <a:t>:</a:t>
          </a:r>
        </a:p>
        <a:p>
          <a:pPr algn="ctr"/>
          <a:r>
            <a:rPr lang="it-IT" sz="1800" b="1" dirty="0"/>
            <a:t>Altri redditi dei contribuenti non obbligati alle scritture contabili:</a:t>
          </a:r>
        </a:p>
        <a:p>
          <a:pPr algn="ctr"/>
          <a:r>
            <a:rPr lang="it-IT" sz="1800" b="1" dirty="0"/>
            <a:t>- Redditi diversi</a:t>
          </a:r>
        </a:p>
      </dgm:t>
    </dgm:pt>
    <dgm:pt modelId="{18D9B4D5-CCA1-40EF-BDC9-990B5E63AB3F}" type="parTrans" cxnId="{66BFDA45-51B1-44E5-AC35-E3E9DAB78559}">
      <dgm:prSet/>
      <dgm:spPr/>
      <dgm:t>
        <a:bodyPr/>
        <a:lstStyle/>
        <a:p>
          <a:endParaRPr lang="it-IT"/>
        </a:p>
      </dgm:t>
    </dgm:pt>
    <dgm:pt modelId="{E057368F-D3E8-45DB-BF6C-7B223A376125}" type="sibTrans" cxnId="{66BFDA45-51B1-44E5-AC35-E3E9DAB78559}">
      <dgm:prSet/>
      <dgm:spPr/>
      <dgm:t>
        <a:bodyPr/>
        <a:lstStyle/>
        <a:p>
          <a:endParaRPr lang="it-IT"/>
        </a:p>
      </dgm:t>
    </dgm:pt>
    <dgm:pt modelId="{D0B7BF9B-6075-4C7F-972A-B6EF3FB9E9C0}">
      <dgm:prSet phldrT="[Testo]" custT="1"/>
      <dgm:spPr/>
      <dgm:t>
        <a:bodyPr/>
        <a:lstStyle/>
        <a:p>
          <a:r>
            <a:rPr lang="it-IT" sz="2500" b="1" u="sng" baseline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3° Fascicolo</a:t>
          </a:r>
          <a:r>
            <a:rPr lang="it-IT" sz="2400" b="1" dirty="0"/>
            <a:t>:</a:t>
          </a:r>
        </a:p>
        <a:p>
          <a:r>
            <a:rPr lang="it-IT" sz="2000" b="1" dirty="0"/>
            <a:t>Soggetti obbligati alla tenuta delle scritture contabili:</a:t>
          </a:r>
        </a:p>
        <a:p>
          <a:r>
            <a:rPr lang="it-IT" sz="2000" b="1" dirty="0"/>
            <a:t>- Redditi d’impresa</a:t>
          </a:r>
        </a:p>
        <a:p>
          <a:r>
            <a:rPr lang="it-IT" sz="2000" b="1" dirty="0"/>
            <a:t>- Redditi di lavoro autonomo</a:t>
          </a:r>
        </a:p>
      </dgm:t>
    </dgm:pt>
    <dgm:pt modelId="{FBE03D80-FD81-4E1C-B3C6-FE1F3D3FE3D1}" type="parTrans" cxnId="{A8076615-441B-4324-8ED1-6CD6994D6357}">
      <dgm:prSet/>
      <dgm:spPr/>
      <dgm:t>
        <a:bodyPr/>
        <a:lstStyle/>
        <a:p>
          <a:endParaRPr lang="it-IT"/>
        </a:p>
      </dgm:t>
    </dgm:pt>
    <dgm:pt modelId="{3CDB8125-9F14-4B5A-BFB3-78FA2C3B40B6}" type="sibTrans" cxnId="{A8076615-441B-4324-8ED1-6CD6994D6357}">
      <dgm:prSet/>
      <dgm:spPr/>
      <dgm:t>
        <a:bodyPr/>
        <a:lstStyle/>
        <a:p>
          <a:endParaRPr lang="it-IT"/>
        </a:p>
      </dgm:t>
    </dgm:pt>
    <dgm:pt modelId="{AC4BFC7A-1CE4-40A1-8716-DE9DA37C7975}" type="pres">
      <dgm:prSet presAssocID="{EFB7427C-55A9-41F7-95DE-A1C274D82AE2}" presName="composite" presStyleCnt="0">
        <dgm:presLayoutVars>
          <dgm:chMax val="1"/>
          <dgm:dir/>
          <dgm:resizeHandles val="exact"/>
        </dgm:presLayoutVars>
      </dgm:prSet>
      <dgm:spPr/>
    </dgm:pt>
    <dgm:pt modelId="{4C71F9FA-9BB1-4D3D-A554-9CE18D56958E}" type="pres">
      <dgm:prSet presAssocID="{BDBBE6AB-C910-48E1-8EE5-9B4218D61D2B}" presName="roof" presStyleLbl="dkBgShp" presStyleIdx="0" presStyleCnt="2"/>
      <dgm:spPr/>
    </dgm:pt>
    <dgm:pt modelId="{896C5FD2-AE2F-419A-B6AB-E92F305F2A41}" type="pres">
      <dgm:prSet presAssocID="{BDBBE6AB-C910-48E1-8EE5-9B4218D61D2B}" presName="pillars" presStyleCnt="0"/>
      <dgm:spPr/>
    </dgm:pt>
    <dgm:pt modelId="{2EFEDF60-4418-4D93-BADE-7B04A210D767}" type="pres">
      <dgm:prSet presAssocID="{BDBBE6AB-C910-48E1-8EE5-9B4218D61D2B}" presName="pillar1" presStyleLbl="node1" presStyleIdx="0" presStyleCnt="3" custScaleY="110108" custLinFactNeighborY="6057">
        <dgm:presLayoutVars>
          <dgm:bulletEnabled val="1"/>
        </dgm:presLayoutVars>
      </dgm:prSet>
      <dgm:spPr/>
    </dgm:pt>
    <dgm:pt modelId="{9D0983E2-3CB3-4CF4-BCEC-B61B05EEABD2}" type="pres">
      <dgm:prSet presAssocID="{3B3F4279-5A25-49CD-9022-45D5A9DCF03A}" presName="pillarX" presStyleLbl="node1" presStyleIdx="1" presStyleCnt="3">
        <dgm:presLayoutVars>
          <dgm:bulletEnabled val="1"/>
        </dgm:presLayoutVars>
      </dgm:prSet>
      <dgm:spPr/>
    </dgm:pt>
    <dgm:pt modelId="{487F8244-33FB-4D3D-9115-74007BA46F32}" type="pres">
      <dgm:prSet presAssocID="{D0B7BF9B-6075-4C7F-972A-B6EF3FB9E9C0}" presName="pillarX" presStyleLbl="node1" presStyleIdx="2" presStyleCnt="3">
        <dgm:presLayoutVars>
          <dgm:bulletEnabled val="1"/>
        </dgm:presLayoutVars>
      </dgm:prSet>
      <dgm:spPr/>
    </dgm:pt>
    <dgm:pt modelId="{F5BB484A-C79A-40E0-ABAC-491F2892F44B}" type="pres">
      <dgm:prSet presAssocID="{BDBBE6AB-C910-48E1-8EE5-9B4218D61D2B}" presName="base" presStyleLbl="dkBgShp" presStyleIdx="1" presStyleCnt="2"/>
      <dgm:spPr>
        <a:solidFill>
          <a:srgbClr val="1B4171"/>
        </a:solidFill>
      </dgm:spPr>
    </dgm:pt>
  </dgm:ptLst>
  <dgm:cxnLst>
    <dgm:cxn modelId="{A8076615-441B-4324-8ED1-6CD6994D6357}" srcId="{BDBBE6AB-C910-48E1-8EE5-9B4218D61D2B}" destId="{D0B7BF9B-6075-4C7F-972A-B6EF3FB9E9C0}" srcOrd="2" destOrd="0" parTransId="{FBE03D80-FD81-4E1C-B3C6-FE1F3D3FE3D1}" sibTransId="{3CDB8125-9F14-4B5A-BFB3-78FA2C3B40B6}"/>
    <dgm:cxn modelId="{66BFDA45-51B1-44E5-AC35-E3E9DAB78559}" srcId="{BDBBE6AB-C910-48E1-8EE5-9B4218D61D2B}" destId="{3B3F4279-5A25-49CD-9022-45D5A9DCF03A}" srcOrd="1" destOrd="0" parTransId="{18D9B4D5-CCA1-40EF-BDC9-990B5E63AB3F}" sibTransId="{E057368F-D3E8-45DB-BF6C-7B223A376125}"/>
    <dgm:cxn modelId="{73E79E49-BA98-4B2C-BCAB-80A49D57F6DF}" type="presOf" srcId="{EFB7427C-55A9-41F7-95DE-A1C274D82AE2}" destId="{AC4BFC7A-1CE4-40A1-8716-DE9DA37C7975}" srcOrd="0" destOrd="0" presId="urn:microsoft.com/office/officeart/2005/8/layout/hList3"/>
    <dgm:cxn modelId="{5C392888-E543-4F14-BB1D-E5DE71DBB7F8}" type="presOf" srcId="{5C1B1829-8234-4398-958B-641D7BF1F582}" destId="{2EFEDF60-4418-4D93-BADE-7B04A210D767}" srcOrd="0" destOrd="0" presId="urn:microsoft.com/office/officeart/2005/8/layout/hList3"/>
    <dgm:cxn modelId="{C8E6E091-0898-4E18-A766-2E23F9547097}" type="presOf" srcId="{3B3F4279-5A25-49CD-9022-45D5A9DCF03A}" destId="{9D0983E2-3CB3-4CF4-BCEC-B61B05EEABD2}" srcOrd="0" destOrd="0" presId="urn:microsoft.com/office/officeart/2005/8/layout/hList3"/>
    <dgm:cxn modelId="{EE1DFE91-66B8-4DB7-91B2-111D61B228E1}" srcId="{BDBBE6AB-C910-48E1-8EE5-9B4218D61D2B}" destId="{5C1B1829-8234-4398-958B-641D7BF1F582}" srcOrd="0" destOrd="0" parTransId="{FD74007D-B5BE-4084-A00B-DF464A5AA011}" sibTransId="{CC3886AC-C118-4088-B2B1-EF32BDD1DB03}"/>
    <dgm:cxn modelId="{96ED12A6-0C0D-4BC9-9F79-7694950903DF}" srcId="{EFB7427C-55A9-41F7-95DE-A1C274D82AE2}" destId="{BDBBE6AB-C910-48E1-8EE5-9B4218D61D2B}" srcOrd="0" destOrd="0" parTransId="{FCE40A3B-0CE9-45EC-B905-D39E2122410F}" sibTransId="{4F03B1AE-5D1B-4E4C-8AEB-EDDDDF86ACD9}"/>
    <dgm:cxn modelId="{1F116BF1-DE21-4903-98C6-62E6C4514D48}" type="presOf" srcId="{BDBBE6AB-C910-48E1-8EE5-9B4218D61D2B}" destId="{4C71F9FA-9BB1-4D3D-A554-9CE18D56958E}" srcOrd="0" destOrd="0" presId="urn:microsoft.com/office/officeart/2005/8/layout/hList3"/>
    <dgm:cxn modelId="{747AF5F3-317C-4076-B8A5-F375004F2B0C}" type="presOf" srcId="{D0B7BF9B-6075-4C7F-972A-B6EF3FB9E9C0}" destId="{487F8244-33FB-4D3D-9115-74007BA46F32}" srcOrd="0" destOrd="0" presId="urn:microsoft.com/office/officeart/2005/8/layout/hList3"/>
    <dgm:cxn modelId="{2EB47301-558D-419B-A665-F2774F6A6DAE}" type="presParOf" srcId="{AC4BFC7A-1CE4-40A1-8716-DE9DA37C7975}" destId="{4C71F9FA-9BB1-4D3D-A554-9CE18D56958E}" srcOrd="0" destOrd="0" presId="urn:microsoft.com/office/officeart/2005/8/layout/hList3"/>
    <dgm:cxn modelId="{7583F883-FCEB-4C0A-A2F4-16D4772E8FAF}" type="presParOf" srcId="{AC4BFC7A-1CE4-40A1-8716-DE9DA37C7975}" destId="{896C5FD2-AE2F-419A-B6AB-E92F305F2A41}" srcOrd="1" destOrd="0" presId="urn:microsoft.com/office/officeart/2005/8/layout/hList3"/>
    <dgm:cxn modelId="{A68920A0-1295-4A1A-A20B-E355AED94C13}" type="presParOf" srcId="{896C5FD2-AE2F-419A-B6AB-E92F305F2A41}" destId="{2EFEDF60-4418-4D93-BADE-7B04A210D767}" srcOrd="0" destOrd="0" presId="urn:microsoft.com/office/officeart/2005/8/layout/hList3"/>
    <dgm:cxn modelId="{9B2E01BD-FB6C-4E42-AC4E-538FE06B0E84}" type="presParOf" srcId="{896C5FD2-AE2F-419A-B6AB-E92F305F2A41}" destId="{9D0983E2-3CB3-4CF4-BCEC-B61B05EEABD2}" srcOrd="1" destOrd="0" presId="urn:microsoft.com/office/officeart/2005/8/layout/hList3"/>
    <dgm:cxn modelId="{FEFA599C-BE34-496B-8960-4A94484DF431}" type="presParOf" srcId="{896C5FD2-AE2F-419A-B6AB-E92F305F2A41}" destId="{487F8244-33FB-4D3D-9115-74007BA46F32}" srcOrd="2" destOrd="0" presId="urn:microsoft.com/office/officeart/2005/8/layout/hList3"/>
    <dgm:cxn modelId="{242BFC1E-814A-4105-B84D-E88A7CA3BF5D}" type="presParOf" srcId="{AC4BFC7A-1CE4-40A1-8716-DE9DA37C7975}" destId="{F5BB484A-C79A-40E0-ABAC-491F2892F44B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B27173C-936A-4699-9E6F-DAAE7311792B}" type="doc">
      <dgm:prSet loTypeId="urn:microsoft.com/office/officeart/2005/8/layout/h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8B93539D-CE1C-40FD-A081-BC06577EC430}">
      <dgm:prSet phldrT="[Testo]"/>
      <dgm:spPr>
        <a:solidFill>
          <a:srgbClr val="FFFF00"/>
        </a:solidFill>
        <a:ln w="28575">
          <a:solidFill>
            <a:schemeClr val="tx1"/>
          </a:solidFill>
        </a:ln>
        <a:scene3d>
          <a:camera prst="orthographicFront"/>
          <a:lightRig rig="threePt" dir="t"/>
        </a:scene3d>
        <a:sp3d>
          <a:bevelT prst="relaxedInset"/>
        </a:sp3d>
      </dgm:spPr>
      <dgm:t>
        <a:bodyPr/>
        <a:lstStyle/>
        <a:p>
          <a:r>
            <a:rPr lang="it-IT" b="1" baseline="0" dirty="0">
              <a:solidFill>
                <a:schemeClr val="tx1"/>
              </a:solidFill>
            </a:rPr>
            <a:t>MODELLO REDDITI SOCIETA’ DI PERSONE</a:t>
          </a:r>
        </a:p>
      </dgm:t>
    </dgm:pt>
    <dgm:pt modelId="{5F41DD94-B345-4156-8FDC-ED3967995085}" type="parTrans" cxnId="{6242B4B5-E474-43E0-BCFA-8EFBCC7FB5B5}">
      <dgm:prSet/>
      <dgm:spPr/>
      <dgm:t>
        <a:bodyPr/>
        <a:lstStyle/>
        <a:p>
          <a:endParaRPr lang="it-IT"/>
        </a:p>
      </dgm:t>
    </dgm:pt>
    <dgm:pt modelId="{28E55BC1-4745-4C20-9E5D-CFDFA6F48D12}" type="sibTrans" cxnId="{6242B4B5-E474-43E0-BCFA-8EFBCC7FB5B5}">
      <dgm:prSet/>
      <dgm:spPr/>
      <dgm:t>
        <a:bodyPr/>
        <a:lstStyle/>
        <a:p>
          <a:endParaRPr lang="it-IT"/>
        </a:p>
      </dgm:t>
    </dgm:pt>
    <dgm:pt modelId="{4FBCA6E7-98F3-4DA4-92BF-0160101700EB}">
      <dgm:prSet phldrT="[Testo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algn="just"/>
          <a:r>
            <a:rPr lang="it-IT" sz="2500" dirty="0"/>
            <a:t>- E’ utilizzato dalle società di persone e dai soggetti ad essi equiparati (società semplici, società in nome collettivo, società in accomandita semplice)</a:t>
          </a:r>
        </a:p>
        <a:p>
          <a:pPr algn="just"/>
          <a:r>
            <a:rPr lang="it-IT" sz="2500" dirty="0"/>
            <a:t>- In attuazione del principio di trasparenza fiscale, in tale dichiarazione non viene liquidata l’imposta ma ci si limita a determinare il reddito prodotto in forma associata che deve essere riportato, pro quota, nelle dichiarazioni dei soggetti partecipanti</a:t>
          </a:r>
        </a:p>
      </dgm:t>
    </dgm:pt>
    <dgm:pt modelId="{ACED8FB1-D140-42DC-B09B-4D6AFBA91003}" type="parTrans" cxnId="{5F0A22B3-6940-4671-A47A-D38806C6C7ED}">
      <dgm:prSet/>
      <dgm:spPr/>
      <dgm:t>
        <a:bodyPr/>
        <a:lstStyle/>
        <a:p>
          <a:endParaRPr lang="it-IT"/>
        </a:p>
      </dgm:t>
    </dgm:pt>
    <dgm:pt modelId="{CCAE0411-323A-45DB-940E-2FD3E385FC5C}" type="sibTrans" cxnId="{5F0A22B3-6940-4671-A47A-D38806C6C7ED}">
      <dgm:prSet/>
      <dgm:spPr/>
      <dgm:t>
        <a:bodyPr/>
        <a:lstStyle/>
        <a:p>
          <a:endParaRPr lang="it-IT"/>
        </a:p>
      </dgm:t>
    </dgm:pt>
    <dgm:pt modelId="{CBDB438D-5221-4662-BD52-658452D61B82}" type="pres">
      <dgm:prSet presAssocID="{3B27173C-936A-4699-9E6F-DAAE7311792B}" presName="composite" presStyleCnt="0">
        <dgm:presLayoutVars>
          <dgm:chMax val="1"/>
          <dgm:dir/>
          <dgm:resizeHandles val="exact"/>
        </dgm:presLayoutVars>
      </dgm:prSet>
      <dgm:spPr/>
    </dgm:pt>
    <dgm:pt modelId="{0EE18E3E-EE8E-42BB-991C-E60601512FC7}" type="pres">
      <dgm:prSet presAssocID="{8B93539D-CE1C-40FD-A081-BC06577EC430}" presName="roof" presStyleLbl="dkBgShp" presStyleIdx="0" presStyleCnt="2"/>
      <dgm:spPr/>
    </dgm:pt>
    <dgm:pt modelId="{2DCE1DD4-46BB-42B3-81B1-4A7EA993CA26}" type="pres">
      <dgm:prSet presAssocID="{8B93539D-CE1C-40FD-A081-BC06577EC430}" presName="pillars" presStyleCnt="0"/>
      <dgm:spPr/>
    </dgm:pt>
    <dgm:pt modelId="{264A112A-2C33-40B5-BD11-5BBD23EE7366}" type="pres">
      <dgm:prSet presAssocID="{8B93539D-CE1C-40FD-A081-BC06577EC430}" presName="pillar1" presStyleLbl="node1" presStyleIdx="0" presStyleCnt="1">
        <dgm:presLayoutVars>
          <dgm:bulletEnabled val="1"/>
        </dgm:presLayoutVars>
      </dgm:prSet>
      <dgm:spPr/>
    </dgm:pt>
    <dgm:pt modelId="{A9220761-6512-4EFC-A05A-FD1246CCE32A}" type="pres">
      <dgm:prSet presAssocID="{8B93539D-CE1C-40FD-A081-BC06577EC430}" presName="base" presStyleLbl="dkBgShp" presStyleIdx="1" presStyleCnt="2"/>
      <dgm:spPr>
        <a:solidFill>
          <a:srgbClr val="1B4171"/>
        </a:solidFill>
      </dgm:spPr>
    </dgm:pt>
  </dgm:ptLst>
  <dgm:cxnLst>
    <dgm:cxn modelId="{4B292332-3D64-4823-BB69-DCE51C8EEAB7}" type="presOf" srcId="{8B93539D-CE1C-40FD-A081-BC06577EC430}" destId="{0EE18E3E-EE8E-42BB-991C-E60601512FC7}" srcOrd="0" destOrd="0" presId="urn:microsoft.com/office/officeart/2005/8/layout/hList3"/>
    <dgm:cxn modelId="{D7F8F98E-DCB6-4F78-9354-83E26D284125}" type="presOf" srcId="{4FBCA6E7-98F3-4DA4-92BF-0160101700EB}" destId="{264A112A-2C33-40B5-BD11-5BBD23EE7366}" srcOrd="0" destOrd="0" presId="urn:microsoft.com/office/officeart/2005/8/layout/hList3"/>
    <dgm:cxn modelId="{5F0A22B3-6940-4671-A47A-D38806C6C7ED}" srcId="{8B93539D-CE1C-40FD-A081-BC06577EC430}" destId="{4FBCA6E7-98F3-4DA4-92BF-0160101700EB}" srcOrd="0" destOrd="0" parTransId="{ACED8FB1-D140-42DC-B09B-4D6AFBA91003}" sibTransId="{CCAE0411-323A-45DB-940E-2FD3E385FC5C}"/>
    <dgm:cxn modelId="{6242B4B5-E474-43E0-BCFA-8EFBCC7FB5B5}" srcId="{3B27173C-936A-4699-9E6F-DAAE7311792B}" destId="{8B93539D-CE1C-40FD-A081-BC06577EC430}" srcOrd="0" destOrd="0" parTransId="{5F41DD94-B345-4156-8FDC-ED3967995085}" sibTransId="{28E55BC1-4745-4C20-9E5D-CFDFA6F48D12}"/>
    <dgm:cxn modelId="{DD3164FC-4918-4E7D-9CA4-5D082664B887}" type="presOf" srcId="{3B27173C-936A-4699-9E6F-DAAE7311792B}" destId="{CBDB438D-5221-4662-BD52-658452D61B82}" srcOrd="0" destOrd="0" presId="urn:microsoft.com/office/officeart/2005/8/layout/hList3"/>
    <dgm:cxn modelId="{D727019B-9DB7-4D47-81EF-ECB082805C86}" type="presParOf" srcId="{CBDB438D-5221-4662-BD52-658452D61B82}" destId="{0EE18E3E-EE8E-42BB-991C-E60601512FC7}" srcOrd="0" destOrd="0" presId="urn:microsoft.com/office/officeart/2005/8/layout/hList3"/>
    <dgm:cxn modelId="{58E5E9B5-9313-464E-B76D-8A17E8907402}" type="presParOf" srcId="{CBDB438D-5221-4662-BD52-658452D61B82}" destId="{2DCE1DD4-46BB-42B3-81B1-4A7EA993CA26}" srcOrd="1" destOrd="0" presId="urn:microsoft.com/office/officeart/2005/8/layout/hList3"/>
    <dgm:cxn modelId="{F5C0ECDA-D3BA-49B7-9566-4CC286150542}" type="presParOf" srcId="{2DCE1DD4-46BB-42B3-81B1-4A7EA993CA26}" destId="{264A112A-2C33-40B5-BD11-5BBD23EE7366}" srcOrd="0" destOrd="0" presId="urn:microsoft.com/office/officeart/2005/8/layout/hList3"/>
    <dgm:cxn modelId="{9BB7338B-AA2C-450F-BAA1-CE3C4703A7EC}" type="presParOf" srcId="{CBDB438D-5221-4662-BD52-658452D61B82}" destId="{A9220761-6512-4EFC-A05A-FD1246CCE32A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F055328-3151-4EB0-8733-61E5DDF974E2}" type="doc">
      <dgm:prSet loTypeId="urn:microsoft.com/office/officeart/2005/8/layout/h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2483343A-2DB0-490E-B3F6-63411D0162EF}">
      <dgm:prSet phldrT="[Testo]"/>
      <dgm:spPr>
        <a:solidFill>
          <a:srgbClr val="FFFF00"/>
        </a:solidFill>
        <a:ln w="28575">
          <a:solidFill>
            <a:srgbClr val="000000"/>
          </a:solidFill>
        </a:ln>
        <a:scene3d>
          <a:camera prst="orthographicFront"/>
          <a:lightRig rig="threePt" dir="t"/>
        </a:scene3d>
        <a:sp3d>
          <a:bevelT prst="relaxedInset"/>
        </a:sp3d>
      </dgm:spPr>
      <dgm:t>
        <a:bodyPr/>
        <a:lstStyle/>
        <a:p>
          <a:r>
            <a:rPr lang="it-IT" b="1" baseline="0" dirty="0">
              <a:solidFill>
                <a:schemeClr val="tx1"/>
              </a:solidFill>
            </a:rPr>
            <a:t>MODELLO REDDITI SOCIETA’ DI CAPITALI</a:t>
          </a:r>
        </a:p>
      </dgm:t>
    </dgm:pt>
    <dgm:pt modelId="{50167BB5-7121-44F8-B299-202489A120D6}" type="parTrans" cxnId="{D471CEFF-3B05-4E45-80C9-4A2994203938}">
      <dgm:prSet/>
      <dgm:spPr/>
      <dgm:t>
        <a:bodyPr/>
        <a:lstStyle/>
        <a:p>
          <a:endParaRPr lang="it-IT"/>
        </a:p>
      </dgm:t>
    </dgm:pt>
    <dgm:pt modelId="{8E206CE5-4C3D-44A0-B239-6ACCDF85FB75}" type="sibTrans" cxnId="{D471CEFF-3B05-4E45-80C9-4A2994203938}">
      <dgm:prSet/>
      <dgm:spPr/>
      <dgm:t>
        <a:bodyPr/>
        <a:lstStyle/>
        <a:p>
          <a:endParaRPr lang="it-IT"/>
        </a:p>
      </dgm:t>
    </dgm:pt>
    <dgm:pt modelId="{F82E4B46-1EAC-4B67-8EA4-8005102A7E46}">
      <dgm:prSet phldrT="[Testo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algn="just"/>
          <a:r>
            <a:rPr lang="it-IT" sz="2500" dirty="0"/>
            <a:t>E’ utilizzato dalle società di capitali, dagli enti commerciali e dai soggetti ad essi equiparati (società ed enti non residenti) ai fini della determinazione dell’IRES da essi dovuta. </a:t>
          </a:r>
        </a:p>
      </dgm:t>
    </dgm:pt>
    <dgm:pt modelId="{68262943-E219-4CD5-993F-AAC5020A6DD6}" type="parTrans" cxnId="{5152489A-1598-4874-ADC6-50FE35F6215E}">
      <dgm:prSet/>
      <dgm:spPr/>
      <dgm:t>
        <a:bodyPr/>
        <a:lstStyle/>
        <a:p>
          <a:endParaRPr lang="it-IT"/>
        </a:p>
      </dgm:t>
    </dgm:pt>
    <dgm:pt modelId="{72D1A578-7685-476A-AB37-0FB74886CD42}" type="sibTrans" cxnId="{5152489A-1598-4874-ADC6-50FE35F6215E}">
      <dgm:prSet/>
      <dgm:spPr/>
      <dgm:t>
        <a:bodyPr/>
        <a:lstStyle/>
        <a:p>
          <a:endParaRPr lang="it-IT"/>
        </a:p>
      </dgm:t>
    </dgm:pt>
    <dgm:pt modelId="{77919FBF-5CB6-4031-A9EB-60C1F0833F54}" type="pres">
      <dgm:prSet presAssocID="{3F055328-3151-4EB0-8733-61E5DDF974E2}" presName="composite" presStyleCnt="0">
        <dgm:presLayoutVars>
          <dgm:chMax val="1"/>
          <dgm:dir/>
          <dgm:resizeHandles val="exact"/>
        </dgm:presLayoutVars>
      </dgm:prSet>
      <dgm:spPr/>
    </dgm:pt>
    <dgm:pt modelId="{30E95311-2F60-4D7A-AF8D-D994A5D80BC6}" type="pres">
      <dgm:prSet presAssocID="{2483343A-2DB0-490E-B3F6-63411D0162EF}" presName="roof" presStyleLbl="dkBgShp" presStyleIdx="0" presStyleCnt="2" custLinFactNeighborX="19375" custLinFactNeighborY="-8500"/>
      <dgm:spPr/>
    </dgm:pt>
    <dgm:pt modelId="{B6EDB435-EBE7-49E9-AA4F-75EE9801C24E}" type="pres">
      <dgm:prSet presAssocID="{2483343A-2DB0-490E-B3F6-63411D0162EF}" presName="pillars" presStyleCnt="0"/>
      <dgm:spPr/>
    </dgm:pt>
    <dgm:pt modelId="{221B1F87-72C3-46FC-A145-73E44B2B5338}" type="pres">
      <dgm:prSet presAssocID="{2483343A-2DB0-490E-B3F6-63411D0162EF}" presName="pillar1" presStyleLbl="node1" presStyleIdx="0" presStyleCnt="1">
        <dgm:presLayoutVars>
          <dgm:bulletEnabled val="1"/>
        </dgm:presLayoutVars>
      </dgm:prSet>
      <dgm:spPr/>
    </dgm:pt>
    <dgm:pt modelId="{27C18C1B-9679-44ED-9C6C-53472A147B6A}" type="pres">
      <dgm:prSet presAssocID="{2483343A-2DB0-490E-B3F6-63411D0162EF}" presName="base" presStyleLbl="dkBgShp" presStyleIdx="1" presStyleCnt="2"/>
      <dgm:spPr>
        <a:solidFill>
          <a:srgbClr val="1B4171"/>
        </a:solidFill>
      </dgm:spPr>
    </dgm:pt>
  </dgm:ptLst>
  <dgm:cxnLst>
    <dgm:cxn modelId="{5152489A-1598-4874-ADC6-50FE35F6215E}" srcId="{2483343A-2DB0-490E-B3F6-63411D0162EF}" destId="{F82E4B46-1EAC-4B67-8EA4-8005102A7E46}" srcOrd="0" destOrd="0" parTransId="{68262943-E219-4CD5-993F-AAC5020A6DD6}" sibTransId="{72D1A578-7685-476A-AB37-0FB74886CD42}"/>
    <dgm:cxn modelId="{366159CA-3C78-471C-B2D2-A2EFAD469EDE}" type="presOf" srcId="{F82E4B46-1EAC-4B67-8EA4-8005102A7E46}" destId="{221B1F87-72C3-46FC-A145-73E44B2B5338}" srcOrd="0" destOrd="0" presId="urn:microsoft.com/office/officeart/2005/8/layout/hList3"/>
    <dgm:cxn modelId="{BD47FEEC-4148-4479-9D91-2651384F7C35}" type="presOf" srcId="{3F055328-3151-4EB0-8733-61E5DDF974E2}" destId="{77919FBF-5CB6-4031-A9EB-60C1F0833F54}" srcOrd="0" destOrd="0" presId="urn:microsoft.com/office/officeart/2005/8/layout/hList3"/>
    <dgm:cxn modelId="{D3A898FB-D15D-4254-A8C4-B6F34FBD0A82}" type="presOf" srcId="{2483343A-2DB0-490E-B3F6-63411D0162EF}" destId="{30E95311-2F60-4D7A-AF8D-D994A5D80BC6}" srcOrd="0" destOrd="0" presId="urn:microsoft.com/office/officeart/2005/8/layout/hList3"/>
    <dgm:cxn modelId="{D471CEFF-3B05-4E45-80C9-4A2994203938}" srcId="{3F055328-3151-4EB0-8733-61E5DDF974E2}" destId="{2483343A-2DB0-490E-B3F6-63411D0162EF}" srcOrd="0" destOrd="0" parTransId="{50167BB5-7121-44F8-B299-202489A120D6}" sibTransId="{8E206CE5-4C3D-44A0-B239-6ACCDF85FB75}"/>
    <dgm:cxn modelId="{E51B4DC2-9CE2-4B0D-9393-F2723B1B7EE4}" type="presParOf" srcId="{77919FBF-5CB6-4031-A9EB-60C1F0833F54}" destId="{30E95311-2F60-4D7A-AF8D-D994A5D80BC6}" srcOrd="0" destOrd="0" presId="urn:microsoft.com/office/officeart/2005/8/layout/hList3"/>
    <dgm:cxn modelId="{3448982A-0CAB-407E-BB1B-D67A800E3E23}" type="presParOf" srcId="{77919FBF-5CB6-4031-A9EB-60C1F0833F54}" destId="{B6EDB435-EBE7-49E9-AA4F-75EE9801C24E}" srcOrd="1" destOrd="0" presId="urn:microsoft.com/office/officeart/2005/8/layout/hList3"/>
    <dgm:cxn modelId="{E8378076-7526-4D7A-AF02-7EDB6566ABB8}" type="presParOf" srcId="{B6EDB435-EBE7-49E9-AA4F-75EE9801C24E}" destId="{221B1F87-72C3-46FC-A145-73E44B2B5338}" srcOrd="0" destOrd="0" presId="urn:microsoft.com/office/officeart/2005/8/layout/hList3"/>
    <dgm:cxn modelId="{BA142A30-D29C-4794-A7B7-7F885B438FB0}" type="presParOf" srcId="{77919FBF-5CB6-4031-A9EB-60C1F0833F54}" destId="{27C18C1B-9679-44ED-9C6C-53472A147B6A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3C54B17-2BE5-4CC1-8B56-D3D883ECFCBE}" type="doc">
      <dgm:prSet loTypeId="urn:microsoft.com/office/officeart/2005/8/layout/h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CD3F4A0A-88AC-44E3-AD98-7C492CE49A22}">
      <dgm:prSet phldrT="[Testo]" custT="1"/>
      <dgm:spPr>
        <a:solidFill>
          <a:srgbClr val="FFFF00"/>
        </a:solidFill>
        <a:ln w="28575">
          <a:solidFill>
            <a:schemeClr val="tx1"/>
          </a:solidFill>
        </a:ln>
        <a:scene3d>
          <a:camera prst="orthographicFront"/>
          <a:lightRig rig="threePt" dir="t"/>
        </a:scene3d>
        <a:sp3d>
          <a:bevelT prst="relaxedInset"/>
        </a:sp3d>
      </dgm:spPr>
      <dgm:t>
        <a:bodyPr/>
        <a:lstStyle/>
        <a:p>
          <a:r>
            <a:rPr lang="it-IT" sz="3400" b="1" baseline="0" dirty="0">
              <a:solidFill>
                <a:schemeClr val="tx1"/>
              </a:solidFill>
            </a:rPr>
            <a:t>MODELLO REDDITI ENTI NON COMMERCIALI</a:t>
          </a:r>
        </a:p>
      </dgm:t>
    </dgm:pt>
    <dgm:pt modelId="{4461E02B-CCBB-4349-BB31-A60D909FFEB4}" type="parTrans" cxnId="{11A4CCB4-E7CB-43E7-AD79-7D8914599431}">
      <dgm:prSet/>
      <dgm:spPr/>
      <dgm:t>
        <a:bodyPr/>
        <a:lstStyle/>
        <a:p>
          <a:endParaRPr lang="it-IT"/>
        </a:p>
      </dgm:t>
    </dgm:pt>
    <dgm:pt modelId="{0ABE7205-20DB-4912-AA51-ACC4DE3F3726}" type="sibTrans" cxnId="{11A4CCB4-E7CB-43E7-AD79-7D8914599431}">
      <dgm:prSet/>
      <dgm:spPr/>
      <dgm:t>
        <a:bodyPr/>
        <a:lstStyle/>
        <a:p>
          <a:endParaRPr lang="it-IT"/>
        </a:p>
      </dgm:t>
    </dgm:pt>
    <dgm:pt modelId="{9E21B3E1-8B44-4BFF-9FEB-03CA680CF38E}">
      <dgm:prSet phldrT="[Testo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algn="just"/>
          <a:r>
            <a:rPr lang="it-IT" sz="2500" dirty="0"/>
            <a:t>E’ utilizzato dagli enti non commerciali (enti pubblici e privati che non hanno per oggetto esclusivo o principale l’esercizio di attività commerciali) ai fini della determinazione dell’IRES da essi dovuta.</a:t>
          </a:r>
        </a:p>
      </dgm:t>
    </dgm:pt>
    <dgm:pt modelId="{B9B12F3E-CA41-40BA-BBBD-BBA91E5CDC57}" type="parTrans" cxnId="{CFC91E3E-943C-4EE8-B266-DE30390C1E27}">
      <dgm:prSet/>
      <dgm:spPr/>
      <dgm:t>
        <a:bodyPr/>
        <a:lstStyle/>
        <a:p>
          <a:endParaRPr lang="it-IT"/>
        </a:p>
      </dgm:t>
    </dgm:pt>
    <dgm:pt modelId="{202CF3DB-BDE1-4AF9-AEBA-569416645A9B}" type="sibTrans" cxnId="{CFC91E3E-943C-4EE8-B266-DE30390C1E27}">
      <dgm:prSet/>
      <dgm:spPr/>
      <dgm:t>
        <a:bodyPr/>
        <a:lstStyle/>
        <a:p>
          <a:endParaRPr lang="it-IT"/>
        </a:p>
      </dgm:t>
    </dgm:pt>
    <dgm:pt modelId="{66BD860E-74CE-4013-8E7F-0A2D0B57E699}" type="pres">
      <dgm:prSet presAssocID="{F3C54B17-2BE5-4CC1-8B56-D3D883ECFCBE}" presName="composite" presStyleCnt="0">
        <dgm:presLayoutVars>
          <dgm:chMax val="1"/>
          <dgm:dir/>
          <dgm:resizeHandles val="exact"/>
        </dgm:presLayoutVars>
      </dgm:prSet>
      <dgm:spPr/>
    </dgm:pt>
    <dgm:pt modelId="{9FF124BF-335A-436D-AFF9-3EDA0A562589}" type="pres">
      <dgm:prSet presAssocID="{CD3F4A0A-88AC-44E3-AD98-7C492CE49A22}" presName="roof" presStyleLbl="dkBgShp" presStyleIdx="0" presStyleCnt="2"/>
      <dgm:spPr/>
    </dgm:pt>
    <dgm:pt modelId="{7DF3CA9F-DCB1-4FE5-BFEC-54D328438E5C}" type="pres">
      <dgm:prSet presAssocID="{CD3F4A0A-88AC-44E3-AD98-7C492CE49A22}" presName="pillars" presStyleCnt="0"/>
      <dgm:spPr/>
    </dgm:pt>
    <dgm:pt modelId="{F077AE5B-92DC-4841-8C18-ECDBB5A31FA3}" type="pres">
      <dgm:prSet presAssocID="{CD3F4A0A-88AC-44E3-AD98-7C492CE49A22}" presName="pillar1" presStyleLbl="node1" presStyleIdx="0" presStyleCnt="1">
        <dgm:presLayoutVars>
          <dgm:bulletEnabled val="1"/>
        </dgm:presLayoutVars>
      </dgm:prSet>
      <dgm:spPr/>
    </dgm:pt>
    <dgm:pt modelId="{B8F45ABE-CCB6-4F37-95E2-D06A437B5620}" type="pres">
      <dgm:prSet presAssocID="{CD3F4A0A-88AC-44E3-AD98-7C492CE49A22}" presName="base" presStyleLbl="dkBgShp" presStyleIdx="1" presStyleCnt="2"/>
      <dgm:spPr>
        <a:solidFill>
          <a:srgbClr val="1B4171"/>
        </a:solidFill>
      </dgm:spPr>
    </dgm:pt>
  </dgm:ptLst>
  <dgm:cxnLst>
    <dgm:cxn modelId="{6656B916-8C92-4BDD-8BF7-2ADCCB3F2EB2}" type="presOf" srcId="{F3C54B17-2BE5-4CC1-8B56-D3D883ECFCBE}" destId="{66BD860E-74CE-4013-8E7F-0A2D0B57E699}" srcOrd="0" destOrd="0" presId="urn:microsoft.com/office/officeart/2005/8/layout/hList3"/>
    <dgm:cxn modelId="{93FE6320-A2E5-4239-95AE-E668CAA9C127}" type="presOf" srcId="{9E21B3E1-8B44-4BFF-9FEB-03CA680CF38E}" destId="{F077AE5B-92DC-4841-8C18-ECDBB5A31FA3}" srcOrd="0" destOrd="0" presId="urn:microsoft.com/office/officeart/2005/8/layout/hList3"/>
    <dgm:cxn modelId="{CFC91E3E-943C-4EE8-B266-DE30390C1E27}" srcId="{CD3F4A0A-88AC-44E3-AD98-7C492CE49A22}" destId="{9E21B3E1-8B44-4BFF-9FEB-03CA680CF38E}" srcOrd="0" destOrd="0" parTransId="{B9B12F3E-CA41-40BA-BBBD-BBA91E5CDC57}" sibTransId="{202CF3DB-BDE1-4AF9-AEBA-569416645A9B}"/>
    <dgm:cxn modelId="{11A4CCB4-E7CB-43E7-AD79-7D8914599431}" srcId="{F3C54B17-2BE5-4CC1-8B56-D3D883ECFCBE}" destId="{CD3F4A0A-88AC-44E3-AD98-7C492CE49A22}" srcOrd="0" destOrd="0" parTransId="{4461E02B-CCBB-4349-BB31-A60D909FFEB4}" sibTransId="{0ABE7205-20DB-4912-AA51-ACC4DE3F3726}"/>
    <dgm:cxn modelId="{5C71CECA-F14F-46C3-839E-9012C889AE69}" type="presOf" srcId="{CD3F4A0A-88AC-44E3-AD98-7C492CE49A22}" destId="{9FF124BF-335A-436D-AFF9-3EDA0A562589}" srcOrd="0" destOrd="0" presId="urn:microsoft.com/office/officeart/2005/8/layout/hList3"/>
    <dgm:cxn modelId="{AB6139C3-BEEC-4D78-A1BA-70779872B4EA}" type="presParOf" srcId="{66BD860E-74CE-4013-8E7F-0A2D0B57E699}" destId="{9FF124BF-335A-436D-AFF9-3EDA0A562589}" srcOrd="0" destOrd="0" presId="urn:microsoft.com/office/officeart/2005/8/layout/hList3"/>
    <dgm:cxn modelId="{3315EE35-0479-4044-9BE1-8B75836CF1CB}" type="presParOf" srcId="{66BD860E-74CE-4013-8E7F-0A2D0B57E699}" destId="{7DF3CA9F-DCB1-4FE5-BFEC-54D328438E5C}" srcOrd="1" destOrd="0" presId="urn:microsoft.com/office/officeart/2005/8/layout/hList3"/>
    <dgm:cxn modelId="{C858FB2C-881C-4E55-A13B-A87D851E1B41}" type="presParOf" srcId="{7DF3CA9F-DCB1-4FE5-BFEC-54D328438E5C}" destId="{F077AE5B-92DC-4841-8C18-ECDBB5A31FA3}" srcOrd="0" destOrd="0" presId="urn:microsoft.com/office/officeart/2005/8/layout/hList3"/>
    <dgm:cxn modelId="{02960B5B-7EFD-45B4-AAF6-D1AD230560BD}" type="presParOf" srcId="{66BD860E-74CE-4013-8E7F-0A2D0B57E699}" destId="{B8F45ABE-CCB6-4F37-95E2-D06A437B5620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8E4D5B7-1227-452E-B9A2-908B405F6FC0}" type="doc">
      <dgm:prSet loTypeId="urn:microsoft.com/office/officeart/2005/8/layout/h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502F0F30-2A5B-4D7D-97ED-E13705564606}">
      <dgm:prSet phldrT="[Testo]" custT="1"/>
      <dgm:spPr>
        <a:solidFill>
          <a:srgbClr val="FFFF00"/>
        </a:solidFill>
        <a:ln w="28575">
          <a:solidFill>
            <a:schemeClr val="tx1"/>
          </a:solidFill>
        </a:ln>
        <a:scene3d>
          <a:camera prst="orthographicFront"/>
          <a:lightRig rig="threePt" dir="t"/>
        </a:scene3d>
        <a:sp3d>
          <a:bevelT prst="relaxedInset"/>
        </a:sp3d>
      </dgm:spPr>
      <dgm:t>
        <a:bodyPr/>
        <a:lstStyle/>
        <a:p>
          <a:r>
            <a:rPr lang="it-IT" sz="4000" b="1" baseline="0" dirty="0">
              <a:solidFill>
                <a:schemeClr val="tx1"/>
              </a:solidFill>
            </a:rPr>
            <a:t>DICHIARAZIONE IRAP</a:t>
          </a:r>
        </a:p>
      </dgm:t>
    </dgm:pt>
    <dgm:pt modelId="{6481800D-17E4-494A-8094-573B8AC7BF5E}" type="parTrans" cxnId="{F1248560-F69E-4340-848B-D39BAEF51A82}">
      <dgm:prSet/>
      <dgm:spPr/>
      <dgm:t>
        <a:bodyPr/>
        <a:lstStyle/>
        <a:p>
          <a:endParaRPr lang="it-IT"/>
        </a:p>
      </dgm:t>
    </dgm:pt>
    <dgm:pt modelId="{621D0E71-BC9B-45B2-B88A-A247184BCC91}" type="sibTrans" cxnId="{F1248560-F69E-4340-848B-D39BAEF51A82}">
      <dgm:prSet/>
      <dgm:spPr/>
      <dgm:t>
        <a:bodyPr/>
        <a:lstStyle/>
        <a:p>
          <a:endParaRPr lang="it-IT"/>
        </a:p>
      </dgm:t>
    </dgm:pt>
    <dgm:pt modelId="{50881C44-D778-4838-B8E6-C2C288ADF20E}">
      <dgm:prSet phldrT="[Testo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algn="just"/>
          <a:r>
            <a:rPr lang="it-IT" sz="2500" dirty="0"/>
            <a:t>E’ utilizzata dai soggetti passivi dell’Imposta regionale sulle attività produttive che esercitano abitualmente, nel territorio delle regioni, delle attività autonomamente organizzate dirette alla produzione o allo scambio di beni o alla prestazione di servizi.</a:t>
          </a:r>
        </a:p>
        <a:p>
          <a:pPr algn="just"/>
          <a:r>
            <a:rPr lang="it-IT" sz="2500" dirty="0"/>
            <a:t>Essi devono dichiarare i componenti del valore della produzione netta (base imponibile) anche se non ne consegue un debito d’imposta.</a:t>
          </a:r>
        </a:p>
      </dgm:t>
    </dgm:pt>
    <dgm:pt modelId="{59EA7913-ACFC-499B-A17E-F074EB58C9F3}" type="parTrans" cxnId="{4D665F8D-4DD8-42E6-9A69-54E9F52D711E}">
      <dgm:prSet/>
      <dgm:spPr/>
      <dgm:t>
        <a:bodyPr/>
        <a:lstStyle/>
        <a:p>
          <a:endParaRPr lang="it-IT"/>
        </a:p>
      </dgm:t>
    </dgm:pt>
    <dgm:pt modelId="{2831C878-34A0-4D0D-819B-3CDF84CF7826}" type="sibTrans" cxnId="{4D665F8D-4DD8-42E6-9A69-54E9F52D711E}">
      <dgm:prSet/>
      <dgm:spPr/>
      <dgm:t>
        <a:bodyPr/>
        <a:lstStyle/>
        <a:p>
          <a:endParaRPr lang="it-IT"/>
        </a:p>
      </dgm:t>
    </dgm:pt>
    <dgm:pt modelId="{476632A6-B5F2-4C1D-B6D7-BEBD5EF6227B}">
      <dgm:prSet phldrT="[Testo]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it-IT"/>
        </a:p>
      </dgm:t>
    </dgm:pt>
    <dgm:pt modelId="{389A7C95-F71B-483D-9801-471CC00F5B41}" type="parTrans" cxnId="{0A84DAAF-1B80-4BCB-9181-37D607623B4E}">
      <dgm:prSet/>
      <dgm:spPr/>
      <dgm:t>
        <a:bodyPr/>
        <a:lstStyle/>
        <a:p>
          <a:endParaRPr lang="it-IT"/>
        </a:p>
      </dgm:t>
    </dgm:pt>
    <dgm:pt modelId="{4B26B726-8018-43A3-A166-C43BE170ED7B}" type="sibTrans" cxnId="{0A84DAAF-1B80-4BCB-9181-37D607623B4E}">
      <dgm:prSet/>
      <dgm:spPr/>
      <dgm:t>
        <a:bodyPr/>
        <a:lstStyle/>
        <a:p>
          <a:endParaRPr lang="it-IT"/>
        </a:p>
      </dgm:t>
    </dgm:pt>
    <dgm:pt modelId="{6C663136-4878-4EEA-A1F2-F61DBF60E1A4}" type="pres">
      <dgm:prSet presAssocID="{58E4D5B7-1227-452E-B9A2-908B405F6FC0}" presName="composite" presStyleCnt="0">
        <dgm:presLayoutVars>
          <dgm:chMax val="1"/>
          <dgm:dir/>
          <dgm:resizeHandles val="exact"/>
        </dgm:presLayoutVars>
      </dgm:prSet>
      <dgm:spPr/>
    </dgm:pt>
    <dgm:pt modelId="{AD07CF9A-BFC9-48BD-8945-7FC3DBD4B719}" type="pres">
      <dgm:prSet presAssocID="{502F0F30-2A5B-4D7D-97ED-E13705564606}" presName="roof" presStyleLbl="dkBgShp" presStyleIdx="0" presStyleCnt="2"/>
      <dgm:spPr/>
    </dgm:pt>
    <dgm:pt modelId="{F3D9B190-9FC4-4E19-8858-16BE17C95541}" type="pres">
      <dgm:prSet presAssocID="{502F0F30-2A5B-4D7D-97ED-E13705564606}" presName="pillars" presStyleCnt="0"/>
      <dgm:spPr/>
    </dgm:pt>
    <dgm:pt modelId="{9EDB0E90-2ABE-4D0F-8BBE-F2E00036012C}" type="pres">
      <dgm:prSet presAssocID="{502F0F30-2A5B-4D7D-97ED-E13705564606}" presName="pillar1" presStyleLbl="node1" presStyleIdx="0" presStyleCnt="1">
        <dgm:presLayoutVars>
          <dgm:bulletEnabled val="1"/>
        </dgm:presLayoutVars>
      </dgm:prSet>
      <dgm:spPr/>
    </dgm:pt>
    <dgm:pt modelId="{83F1DAA5-DA05-4EE9-B473-F2F3091CEC16}" type="pres">
      <dgm:prSet presAssocID="{502F0F30-2A5B-4D7D-97ED-E13705564606}" presName="base" presStyleLbl="dkBgShp" presStyleIdx="1" presStyleCnt="2"/>
      <dgm:spPr>
        <a:solidFill>
          <a:srgbClr val="1B4171"/>
        </a:solidFill>
      </dgm:spPr>
    </dgm:pt>
  </dgm:ptLst>
  <dgm:cxnLst>
    <dgm:cxn modelId="{F1248560-F69E-4340-848B-D39BAEF51A82}" srcId="{58E4D5B7-1227-452E-B9A2-908B405F6FC0}" destId="{502F0F30-2A5B-4D7D-97ED-E13705564606}" srcOrd="0" destOrd="0" parTransId="{6481800D-17E4-494A-8094-573B8AC7BF5E}" sibTransId="{621D0E71-BC9B-45B2-B88A-A247184BCC91}"/>
    <dgm:cxn modelId="{93A1976A-7F00-444C-A868-AC179FA6A4A9}" type="presOf" srcId="{502F0F30-2A5B-4D7D-97ED-E13705564606}" destId="{AD07CF9A-BFC9-48BD-8945-7FC3DBD4B719}" srcOrd="0" destOrd="0" presId="urn:microsoft.com/office/officeart/2005/8/layout/hList3"/>
    <dgm:cxn modelId="{4D665F8D-4DD8-42E6-9A69-54E9F52D711E}" srcId="{502F0F30-2A5B-4D7D-97ED-E13705564606}" destId="{50881C44-D778-4838-B8E6-C2C288ADF20E}" srcOrd="0" destOrd="0" parTransId="{59EA7913-ACFC-499B-A17E-F074EB58C9F3}" sibTransId="{2831C878-34A0-4D0D-819B-3CDF84CF7826}"/>
    <dgm:cxn modelId="{0A84DAAF-1B80-4BCB-9181-37D607623B4E}" srcId="{58E4D5B7-1227-452E-B9A2-908B405F6FC0}" destId="{476632A6-B5F2-4C1D-B6D7-BEBD5EF6227B}" srcOrd="1" destOrd="0" parTransId="{389A7C95-F71B-483D-9801-471CC00F5B41}" sibTransId="{4B26B726-8018-43A3-A166-C43BE170ED7B}"/>
    <dgm:cxn modelId="{A7B807C1-23C4-40E5-869C-5FF3FEA6A9D3}" type="presOf" srcId="{50881C44-D778-4838-B8E6-C2C288ADF20E}" destId="{9EDB0E90-2ABE-4D0F-8BBE-F2E00036012C}" srcOrd="0" destOrd="0" presId="urn:microsoft.com/office/officeart/2005/8/layout/hList3"/>
    <dgm:cxn modelId="{0228F6E7-C923-46E1-8D4E-5E3EBCF698F7}" type="presOf" srcId="{58E4D5B7-1227-452E-B9A2-908B405F6FC0}" destId="{6C663136-4878-4EEA-A1F2-F61DBF60E1A4}" srcOrd="0" destOrd="0" presId="urn:microsoft.com/office/officeart/2005/8/layout/hList3"/>
    <dgm:cxn modelId="{ED439A73-F81C-4DE0-A311-1B88CD98FCF3}" type="presParOf" srcId="{6C663136-4878-4EEA-A1F2-F61DBF60E1A4}" destId="{AD07CF9A-BFC9-48BD-8945-7FC3DBD4B719}" srcOrd="0" destOrd="0" presId="urn:microsoft.com/office/officeart/2005/8/layout/hList3"/>
    <dgm:cxn modelId="{51BF8F15-003B-4E0E-998B-660345E8E6E6}" type="presParOf" srcId="{6C663136-4878-4EEA-A1F2-F61DBF60E1A4}" destId="{F3D9B190-9FC4-4E19-8858-16BE17C95541}" srcOrd="1" destOrd="0" presId="urn:microsoft.com/office/officeart/2005/8/layout/hList3"/>
    <dgm:cxn modelId="{E9F0ECC8-37BA-4270-B9E4-8E093CB8134E}" type="presParOf" srcId="{F3D9B190-9FC4-4E19-8858-16BE17C95541}" destId="{9EDB0E90-2ABE-4D0F-8BBE-F2E00036012C}" srcOrd="0" destOrd="0" presId="urn:microsoft.com/office/officeart/2005/8/layout/hList3"/>
    <dgm:cxn modelId="{87A7A8F9-0958-4E97-ACE2-F13A014ABE02}" type="presParOf" srcId="{6C663136-4878-4EEA-A1F2-F61DBF60E1A4}" destId="{83F1DAA5-DA05-4EE9-B473-F2F3091CEC16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B996212-06F6-4959-956F-6F1B358631CF}" type="doc">
      <dgm:prSet loTypeId="urn:microsoft.com/office/officeart/2005/8/layout/h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08D6F246-EC59-45EC-B05D-8AAC3D8BB6D5}">
      <dgm:prSet phldrT="[Testo]" custT="1"/>
      <dgm:spPr>
        <a:solidFill>
          <a:srgbClr val="FFFF00"/>
        </a:solidFill>
        <a:ln w="28575"/>
        <a:scene3d>
          <a:camera prst="orthographicFront"/>
          <a:lightRig rig="threePt" dir="t"/>
        </a:scene3d>
        <a:sp3d>
          <a:bevelT prst="relaxedInset"/>
        </a:sp3d>
      </dgm:spPr>
      <dgm:t>
        <a:bodyPr/>
        <a:lstStyle/>
        <a:p>
          <a:r>
            <a:rPr lang="it-IT" sz="4000" b="1" baseline="0" dirty="0">
              <a:solidFill>
                <a:schemeClr val="tx1"/>
              </a:solidFill>
            </a:rPr>
            <a:t>DICHIARAZIONE  IVA</a:t>
          </a:r>
        </a:p>
      </dgm:t>
    </dgm:pt>
    <dgm:pt modelId="{076C4C65-556B-4136-BBFA-66A70935B88D}" type="parTrans" cxnId="{E61861C5-CCE8-49CE-8F80-988BD5BFB6D0}">
      <dgm:prSet/>
      <dgm:spPr/>
      <dgm:t>
        <a:bodyPr/>
        <a:lstStyle/>
        <a:p>
          <a:endParaRPr lang="it-IT"/>
        </a:p>
      </dgm:t>
    </dgm:pt>
    <dgm:pt modelId="{AB01B62C-790B-4DF6-8975-8554B7CAE16B}" type="sibTrans" cxnId="{E61861C5-CCE8-49CE-8F80-988BD5BFB6D0}">
      <dgm:prSet/>
      <dgm:spPr/>
      <dgm:t>
        <a:bodyPr/>
        <a:lstStyle/>
        <a:p>
          <a:endParaRPr lang="it-IT"/>
        </a:p>
      </dgm:t>
    </dgm:pt>
    <dgm:pt modelId="{47DAF78E-5C2F-45FF-BE0D-FEF60A4788BB}">
      <dgm:prSet phldrT="[Testo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algn="just"/>
          <a:r>
            <a:rPr lang="it-IT" sz="2500" dirty="0"/>
            <a:t>Con la dichiarazione annuale il soggetto passivo IVA procede all’autodeterminazione definitiva dell’imposta dovuta mediante un riepilogo dettagliato delle operazioni attive e passive effettuate nell’anno precedente ed alla liquidazione del debito o del credito IVA.</a:t>
          </a:r>
        </a:p>
      </dgm:t>
    </dgm:pt>
    <dgm:pt modelId="{B07157AC-638C-424A-AA6B-1209A3C01B69}" type="parTrans" cxnId="{930A8945-1926-45FA-842A-78EA1BC69C8E}">
      <dgm:prSet/>
      <dgm:spPr/>
      <dgm:t>
        <a:bodyPr/>
        <a:lstStyle/>
        <a:p>
          <a:endParaRPr lang="it-IT"/>
        </a:p>
      </dgm:t>
    </dgm:pt>
    <dgm:pt modelId="{778C1A2E-8FEF-45EE-8645-A247DFA616E5}" type="sibTrans" cxnId="{930A8945-1926-45FA-842A-78EA1BC69C8E}">
      <dgm:prSet/>
      <dgm:spPr/>
      <dgm:t>
        <a:bodyPr/>
        <a:lstStyle/>
        <a:p>
          <a:endParaRPr lang="it-IT"/>
        </a:p>
      </dgm:t>
    </dgm:pt>
    <dgm:pt modelId="{2B8B6EF2-08B2-40E1-9907-0967C642242A}" type="pres">
      <dgm:prSet presAssocID="{7B996212-06F6-4959-956F-6F1B358631CF}" presName="composite" presStyleCnt="0">
        <dgm:presLayoutVars>
          <dgm:chMax val="1"/>
          <dgm:dir/>
          <dgm:resizeHandles val="exact"/>
        </dgm:presLayoutVars>
      </dgm:prSet>
      <dgm:spPr/>
    </dgm:pt>
    <dgm:pt modelId="{2779300A-95BB-4D52-A3F8-A5D0D5D3DD43}" type="pres">
      <dgm:prSet presAssocID="{08D6F246-EC59-45EC-B05D-8AAC3D8BB6D5}" presName="roof" presStyleLbl="dkBgShp" presStyleIdx="0" presStyleCnt="2"/>
      <dgm:spPr/>
    </dgm:pt>
    <dgm:pt modelId="{A5F94964-236C-4586-A30A-8693CDDAEBEF}" type="pres">
      <dgm:prSet presAssocID="{08D6F246-EC59-45EC-B05D-8AAC3D8BB6D5}" presName="pillars" presStyleCnt="0"/>
      <dgm:spPr/>
    </dgm:pt>
    <dgm:pt modelId="{B23B7430-8734-4D3F-A355-144495DBBA24}" type="pres">
      <dgm:prSet presAssocID="{08D6F246-EC59-45EC-B05D-8AAC3D8BB6D5}" presName="pillar1" presStyleLbl="node1" presStyleIdx="0" presStyleCnt="1">
        <dgm:presLayoutVars>
          <dgm:bulletEnabled val="1"/>
        </dgm:presLayoutVars>
      </dgm:prSet>
      <dgm:spPr/>
    </dgm:pt>
    <dgm:pt modelId="{2A8F56D8-20B3-4FCA-8DB8-CF48EA899578}" type="pres">
      <dgm:prSet presAssocID="{08D6F246-EC59-45EC-B05D-8AAC3D8BB6D5}" presName="base" presStyleLbl="dkBgShp" presStyleIdx="1" presStyleCnt="2"/>
      <dgm:spPr>
        <a:solidFill>
          <a:srgbClr val="1B4171"/>
        </a:solidFill>
      </dgm:spPr>
    </dgm:pt>
  </dgm:ptLst>
  <dgm:cxnLst>
    <dgm:cxn modelId="{930A8945-1926-45FA-842A-78EA1BC69C8E}" srcId="{08D6F246-EC59-45EC-B05D-8AAC3D8BB6D5}" destId="{47DAF78E-5C2F-45FF-BE0D-FEF60A4788BB}" srcOrd="0" destOrd="0" parTransId="{B07157AC-638C-424A-AA6B-1209A3C01B69}" sibTransId="{778C1A2E-8FEF-45EE-8645-A247DFA616E5}"/>
    <dgm:cxn modelId="{B58C1D57-A3EE-41AD-85C9-574C5DBD90C0}" type="presOf" srcId="{47DAF78E-5C2F-45FF-BE0D-FEF60A4788BB}" destId="{B23B7430-8734-4D3F-A355-144495DBBA24}" srcOrd="0" destOrd="0" presId="urn:microsoft.com/office/officeart/2005/8/layout/hList3"/>
    <dgm:cxn modelId="{E61861C5-CCE8-49CE-8F80-988BD5BFB6D0}" srcId="{7B996212-06F6-4959-956F-6F1B358631CF}" destId="{08D6F246-EC59-45EC-B05D-8AAC3D8BB6D5}" srcOrd="0" destOrd="0" parTransId="{076C4C65-556B-4136-BBFA-66A70935B88D}" sibTransId="{AB01B62C-790B-4DF6-8975-8554B7CAE16B}"/>
    <dgm:cxn modelId="{892D45D8-B825-4080-BF72-ED82A9B20568}" type="presOf" srcId="{08D6F246-EC59-45EC-B05D-8AAC3D8BB6D5}" destId="{2779300A-95BB-4D52-A3F8-A5D0D5D3DD43}" srcOrd="0" destOrd="0" presId="urn:microsoft.com/office/officeart/2005/8/layout/hList3"/>
    <dgm:cxn modelId="{14635BDE-FAE0-4E0B-AB7D-6FC41A95B80B}" type="presOf" srcId="{7B996212-06F6-4959-956F-6F1B358631CF}" destId="{2B8B6EF2-08B2-40E1-9907-0967C642242A}" srcOrd="0" destOrd="0" presId="urn:microsoft.com/office/officeart/2005/8/layout/hList3"/>
    <dgm:cxn modelId="{B9894581-D613-428B-8472-145549DD163A}" type="presParOf" srcId="{2B8B6EF2-08B2-40E1-9907-0967C642242A}" destId="{2779300A-95BB-4D52-A3F8-A5D0D5D3DD43}" srcOrd="0" destOrd="0" presId="urn:microsoft.com/office/officeart/2005/8/layout/hList3"/>
    <dgm:cxn modelId="{BD607B20-B78C-47EF-89C0-E5AEDA313C17}" type="presParOf" srcId="{2B8B6EF2-08B2-40E1-9907-0967C642242A}" destId="{A5F94964-236C-4586-A30A-8693CDDAEBEF}" srcOrd="1" destOrd="0" presId="urn:microsoft.com/office/officeart/2005/8/layout/hList3"/>
    <dgm:cxn modelId="{CDA5F75A-903C-4742-B066-6642B2F2110E}" type="presParOf" srcId="{A5F94964-236C-4586-A30A-8693CDDAEBEF}" destId="{B23B7430-8734-4D3F-A355-144495DBBA24}" srcOrd="0" destOrd="0" presId="urn:microsoft.com/office/officeart/2005/8/layout/hList3"/>
    <dgm:cxn modelId="{3098B36F-D1C5-4938-A6F0-A7CA12879A0A}" type="presParOf" srcId="{2B8B6EF2-08B2-40E1-9907-0967C642242A}" destId="{2A8F56D8-20B3-4FCA-8DB8-CF48EA899578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05C499-CF15-4240-817E-58D0D3DD188C}">
      <dsp:nvSpPr>
        <dsp:cNvPr id="0" name=""/>
        <dsp:cNvSpPr/>
      </dsp:nvSpPr>
      <dsp:spPr>
        <a:xfrm>
          <a:off x="0" y="2209"/>
          <a:ext cx="8229600" cy="1130385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5"/>
          </a:solidFill>
          <a:prstDash val="solid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400" b="1" kern="1200" baseline="0" dirty="0">
              <a:solidFill>
                <a:schemeClr val="tx1"/>
              </a:solidFill>
            </a:rPr>
            <a:t>Presupposto di fatto genera l’obbligo di denuncia</a:t>
          </a:r>
        </a:p>
      </dsp:txBody>
      <dsp:txXfrm>
        <a:off x="33108" y="35317"/>
        <a:ext cx="8163384" cy="1064169"/>
      </dsp:txXfrm>
    </dsp:sp>
    <dsp:sp modelId="{467BC1F0-5BA4-47AB-A88C-B148BD9FC983}">
      <dsp:nvSpPr>
        <dsp:cNvPr id="0" name=""/>
        <dsp:cNvSpPr/>
      </dsp:nvSpPr>
      <dsp:spPr>
        <a:xfrm rot="5400000">
          <a:off x="3902852" y="1160855"/>
          <a:ext cx="423894" cy="508673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2100" kern="1200"/>
        </a:p>
      </dsp:txBody>
      <dsp:txXfrm rot="-5400000">
        <a:off x="3962198" y="1203244"/>
        <a:ext cx="305203" cy="296726"/>
      </dsp:txXfrm>
    </dsp:sp>
    <dsp:sp modelId="{19D18A70-623E-4300-A1D5-7BA0D20C6C2F}">
      <dsp:nvSpPr>
        <dsp:cNvPr id="0" name=""/>
        <dsp:cNvSpPr/>
      </dsp:nvSpPr>
      <dsp:spPr>
        <a:xfrm>
          <a:off x="0" y="1697788"/>
          <a:ext cx="8229600" cy="1130385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4"/>
          </a:solidFill>
          <a:prstDash val="solid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400" b="1" kern="1200" dirty="0"/>
            <a:t>Adempimento dell’obbligo di denuncia genera l’obbligazione tributaria</a:t>
          </a:r>
        </a:p>
      </dsp:txBody>
      <dsp:txXfrm>
        <a:off x="33108" y="1730896"/>
        <a:ext cx="8163384" cy="1064169"/>
      </dsp:txXfrm>
    </dsp:sp>
    <dsp:sp modelId="{45F0769A-0C1C-4BB9-86AA-008D7081D152}">
      <dsp:nvSpPr>
        <dsp:cNvPr id="0" name=""/>
        <dsp:cNvSpPr/>
      </dsp:nvSpPr>
      <dsp:spPr>
        <a:xfrm rot="5400000">
          <a:off x="3902852" y="2856434"/>
          <a:ext cx="423894" cy="508673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2100" kern="1200"/>
        </a:p>
      </dsp:txBody>
      <dsp:txXfrm rot="-5400000">
        <a:off x="3962198" y="2898823"/>
        <a:ext cx="305203" cy="296726"/>
      </dsp:txXfrm>
    </dsp:sp>
    <dsp:sp modelId="{9DA4051D-3D83-4D20-A099-44E9923768EC}">
      <dsp:nvSpPr>
        <dsp:cNvPr id="0" name=""/>
        <dsp:cNvSpPr/>
      </dsp:nvSpPr>
      <dsp:spPr>
        <a:xfrm>
          <a:off x="0" y="3393367"/>
          <a:ext cx="8229600" cy="1130385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300" b="1" kern="1200" dirty="0"/>
            <a:t>La denuncia è l’atto che impedisce il sorgere del potere di imposizione officioso e l’instaurarsi della relativa sequenza di atti</a:t>
          </a:r>
        </a:p>
      </dsp:txBody>
      <dsp:txXfrm>
        <a:off x="33108" y="3426475"/>
        <a:ext cx="8163384" cy="106416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71F9FA-9BB1-4D3D-A554-9CE18D56958E}">
      <dsp:nvSpPr>
        <dsp:cNvPr id="0" name=""/>
        <dsp:cNvSpPr/>
      </dsp:nvSpPr>
      <dsp:spPr>
        <a:xfrm>
          <a:off x="0" y="0"/>
          <a:ext cx="8229600" cy="1336186"/>
        </a:xfrm>
        <a:prstGeom prst="rect">
          <a:avLst/>
        </a:prstGeom>
        <a:solidFill>
          <a:srgbClr val="FFFF00"/>
        </a:solidFill>
        <a:ln w="25400" cap="flat" cmpd="sng" algn="ctr">
          <a:solidFill>
            <a:srgbClr val="002060"/>
          </a:solidFill>
          <a:prstDash val="solid"/>
        </a:ln>
        <a:effectLst/>
        <a:scene3d>
          <a:camera prst="orthographicFront"/>
          <a:lightRig rig="threePt" dir="t"/>
        </a:scene3d>
        <a:sp3d>
          <a:bevelT prst="relaxedInset"/>
        </a:sp3d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232410" tIns="232410" rIns="232410" bIns="232410" numCol="1" spcCol="1270" anchor="ctr" anchorCtr="0">
          <a:noAutofit/>
        </a:bodyPr>
        <a:lstStyle/>
        <a:p>
          <a:pPr marL="0" lvl="0" indent="0" algn="ctr" defTabSz="2711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6100" b="1" kern="1200" baseline="0" dirty="0">
              <a:solidFill>
                <a:schemeClr val="tx1"/>
              </a:solidFill>
            </a:rPr>
            <a:t>MODELLO REDDITI</a:t>
          </a:r>
        </a:p>
      </dsp:txBody>
      <dsp:txXfrm>
        <a:off x="0" y="0"/>
        <a:ext cx="8229600" cy="1336186"/>
      </dsp:txXfrm>
    </dsp:sp>
    <dsp:sp modelId="{2EFEDF60-4418-4D93-BADE-7B04A210D767}">
      <dsp:nvSpPr>
        <dsp:cNvPr id="0" name=""/>
        <dsp:cNvSpPr/>
      </dsp:nvSpPr>
      <dsp:spPr>
        <a:xfrm>
          <a:off x="4018" y="1364330"/>
          <a:ext cx="2740521" cy="308962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2000" b="1" kern="1200" dirty="0"/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500" b="1" u="sng" kern="1200" baseline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1° Fascicolo</a:t>
          </a:r>
          <a:r>
            <a:rPr lang="it-IT" sz="2400" b="1" kern="1200" dirty="0"/>
            <a:t>: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b="1" u="sng" kern="1200" dirty="0"/>
            <a:t>Obbligatorio per tutti i contribuenti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b="1" kern="1200" dirty="0"/>
            <a:t>-  </a:t>
          </a:r>
          <a:r>
            <a:rPr lang="it-IT" sz="1800" b="1" kern="1200" dirty="0"/>
            <a:t>Redditi di lavoro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b="1" kern="1200" dirty="0"/>
            <a:t>-  Redditi fondiari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b="1" kern="1200" dirty="0"/>
            <a:t>-  Oneri e spese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b="1" kern="1200" dirty="0"/>
            <a:t>-  </a:t>
          </a:r>
          <a:r>
            <a:rPr lang="it-IT" sz="1750" b="1" kern="1200" dirty="0"/>
            <a:t>Liquidazione dell’imposta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2600" b="1" kern="1200" dirty="0"/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2300" b="1" kern="1200" dirty="0"/>
        </a:p>
      </dsp:txBody>
      <dsp:txXfrm>
        <a:off x="4018" y="1364330"/>
        <a:ext cx="2740521" cy="3089621"/>
      </dsp:txXfrm>
    </dsp:sp>
    <dsp:sp modelId="{9D0983E2-3CB3-4CF4-BCEC-B61B05EEABD2}">
      <dsp:nvSpPr>
        <dsp:cNvPr id="0" name=""/>
        <dsp:cNvSpPr/>
      </dsp:nvSpPr>
      <dsp:spPr>
        <a:xfrm>
          <a:off x="2744539" y="1336186"/>
          <a:ext cx="2740521" cy="280599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500" b="1" u="sng" kern="1200" baseline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2° Fascicolo</a:t>
          </a:r>
          <a:r>
            <a:rPr lang="it-IT" sz="2400" b="1" kern="1200" dirty="0"/>
            <a:t>:</a:t>
          </a:r>
        </a:p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b="1" kern="1200" dirty="0"/>
            <a:t>Altri redditi dei contribuenti non obbligati alle scritture contabili:</a:t>
          </a:r>
        </a:p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b="1" kern="1200" dirty="0"/>
            <a:t>- Redditi diversi</a:t>
          </a:r>
        </a:p>
      </dsp:txBody>
      <dsp:txXfrm>
        <a:off x="2744539" y="1336186"/>
        <a:ext cx="2740521" cy="2805991"/>
      </dsp:txXfrm>
    </dsp:sp>
    <dsp:sp modelId="{487F8244-33FB-4D3D-9115-74007BA46F32}">
      <dsp:nvSpPr>
        <dsp:cNvPr id="0" name=""/>
        <dsp:cNvSpPr/>
      </dsp:nvSpPr>
      <dsp:spPr>
        <a:xfrm>
          <a:off x="5485060" y="1336186"/>
          <a:ext cx="2740521" cy="280599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500" b="1" u="sng" kern="1200" baseline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3° Fascicolo</a:t>
          </a:r>
          <a:r>
            <a:rPr lang="it-IT" sz="2400" b="1" kern="1200" dirty="0"/>
            <a:t>:</a:t>
          </a:r>
        </a:p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b="1" kern="1200" dirty="0"/>
            <a:t>Soggetti obbligati alla tenuta delle scritture contabili:</a:t>
          </a:r>
        </a:p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b="1" kern="1200" dirty="0"/>
            <a:t>- Redditi d’impresa</a:t>
          </a:r>
        </a:p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b="1" kern="1200" dirty="0"/>
            <a:t>- Redditi di lavoro autonomo</a:t>
          </a:r>
        </a:p>
      </dsp:txBody>
      <dsp:txXfrm>
        <a:off x="5485060" y="1336186"/>
        <a:ext cx="2740521" cy="2805991"/>
      </dsp:txXfrm>
    </dsp:sp>
    <dsp:sp modelId="{F5BB484A-C79A-40E0-ABAC-491F2892F44B}">
      <dsp:nvSpPr>
        <dsp:cNvPr id="0" name=""/>
        <dsp:cNvSpPr/>
      </dsp:nvSpPr>
      <dsp:spPr>
        <a:xfrm>
          <a:off x="0" y="4142178"/>
          <a:ext cx="8229600" cy="311776"/>
        </a:xfrm>
        <a:prstGeom prst="rect">
          <a:avLst/>
        </a:prstGeom>
        <a:solidFill>
          <a:srgbClr val="1B417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E18E3E-EE8E-42BB-991C-E60601512FC7}">
      <dsp:nvSpPr>
        <dsp:cNvPr id="0" name=""/>
        <dsp:cNvSpPr/>
      </dsp:nvSpPr>
      <dsp:spPr>
        <a:xfrm>
          <a:off x="0" y="0"/>
          <a:ext cx="8229600" cy="1357788"/>
        </a:xfrm>
        <a:prstGeom prst="rect">
          <a:avLst/>
        </a:prstGeom>
        <a:solidFill>
          <a:srgbClr val="FFFF00"/>
        </a:solidFill>
        <a:ln w="28575">
          <a:solidFill>
            <a:schemeClr val="tx1"/>
          </a:solidFill>
        </a:ln>
        <a:effectLst/>
        <a:scene3d>
          <a:camera prst="orthographicFront"/>
          <a:lightRig rig="threePt" dir="t"/>
        </a:scene3d>
        <a:sp3d>
          <a:bevelT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800" b="1" kern="1200" baseline="0" dirty="0">
              <a:solidFill>
                <a:schemeClr val="tx1"/>
              </a:solidFill>
            </a:rPr>
            <a:t>MODELLO REDDITI SOCIETA’ DI PERSONE</a:t>
          </a:r>
        </a:p>
      </dsp:txBody>
      <dsp:txXfrm>
        <a:off x="0" y="0"/>
        <a:ext cx="8229600" cy="1357788"/>
      </dsp:txXfrm>
    </dsp:sp>
    <dsp:sp modelId="{264A112A-2C33-40B5-BD11-5BBD23EE7366}">
      <dsp:nvSpPr>
        <dsp:cNvPr id="0" name=""/>
        <dsp:cNvSpPr/>
      </dsp:nvSpPr>
      <dsp:spPr>
        <a:xfrm>
          <a:off x="0" y="1357788"/>
          <a:ext cx="8229600" cy="2851356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just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500" kern="1200" dirty="0"/>
            <a:t>- E’ utilizzato dalle società di persone e dai soggetti ad essi equiparati (società semplici, società in nome collettivo, società in accomandita semplice)</a:t>
          </a:r>
        </a:p>
        <a:p>
          <a:pPr marL="0" lvl="0" indent="0" algn="just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500" kern="1200" dirty="0"/>
            <a:t>- In attuazione del principio di trasparenza fiscale, in tale dichiarazione non viene liquidata l’imposta ma ci si limita a determinare il reddito prodotto in forma associata che deve essere riportato, pro quota, nelle dichiarazioni dei soggetti partecipanti</a:t>
          </a:r>
        </a:p>
      </dsp:txBody>
      <dsp:txXfrm>
        <a:off x="0" y="1357788"/>
        <a:ext cx="8229600" cy="2851356"/>
      </dsp:txXfrm>
    </dsp:sp>
    <dsp:sp modelId="{A9220761-6512-4EFC-A05A-FD1246CCE32A}">
      <dsp:nvSpPr>
        <dsp:cNvPr id="0" name=""/>
        <dsp:cNvSpPr/>
      </dsp:nvSpPr>
      <dsp:spPr>
        <a:xfrm>
          <a:off x="0" y="4209145"/>
          <a:ext cx="8229600" cy="316817"/>
        </a:xfrm>
        <a:prstGeom prst="rect">
          <a:avLst/>
        </a:prstGeom>
        <a:solidFill>
          <a:srgbClr val="1B417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E95311-2F60-4D7A-AF8D-D994A5D80BC6}">
      <dsp:nvSpPr>
        <dsp:cNvPr id="0" name=""/>
        <dsp:cNvSpPr/>
      </dsp:nvSpPr>
      <dsp:spPr>
        <a:xfrm>
          <a:off x="0" y="0"/>
          <a:ext cx="8229600" cy="1357788"/>
        </a:xfrm>
        <a:prstGeom prst="rect">
          <a:avLst/>
        </a:prstGeom>
        <a:solidFill>
          <a:srgbClr val="FFFF00"/>
        </a:solidFill>
        <a:ln w="28575">
          <a:solidFill>
            <a:srgbClr val="000000"/>
          </a:solidFill>
        </a:ln>
        <a:effectLst/>
        <a:scene3d>
          <a:camera prst="orthographicFront"/>
          <a:lightRig rig="threePt" dir="t"/>
        </a:scene3d>
        <a:sp3d>
          <a:bevelT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800" b="1" kern="1200" baseline="0" dirty="0">
              <a:solidFill>
                <a:schemeClr val="tx1"/>
              </a:solidFill>
            </a:rPr>
            <a:t>MODELLO REDDITI SOCIETA’ DI CAPITALI</a:t>
          </a:r>
        </a:p>
      </dsp:txBody>
      <dsp:txXfrm>
        <a:off x="0" y="0"/>
        <a:ext cx="8229600" cy="1357788"/>
      </dsp:txXfrm>
    </dsp:sp>
    <dsp:sp modelId="{221B1F87-72C3-46FC-A145-73E44B2B5338}">
      <dsp:nvSpPr>
        <dsp:cNvPr id="0" name=""/>
        <dsp:cNvSpPr/>
      </dsp:nvSpPr>
      <dsp:spPr>
        <a:xfrm>
          <a:off x="0" y="1357788"/>
          <a:ext cx="8229600" cy="2851356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just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500" kern="1200" dirty="0"/>
            <a:t>E’ utilizzato dalle società di capitali, dagli enti commerciali e dai soggetti ad essi equiparati (società ed enti non residenti) ai fini della determinazione dell’IRES da essi dovuta. </a:t>
          </a:r>
        </a:p>
      </dsp:txBody>
      <dsp:txXfrm>
        <a:off x="0" y="1357788"/>
        <a:ext cx="8229600" cy="2851356"/>
      </dsp:txXfrm>
    </dsp:sp>
    <dsp:sp modelId="{27C18C1B-9679-44ED-9C6C-53472A147B6A}">
      <dsp:nvSpPr>
        <dsp:cNvPr id="0" name=""/>
        <dsp:cNvSpPr/>
      </dsp:nvSpPr>
      <dsp:spPr>
        <a:xfrm>
          <a:off x="0" y="4209145"/>
          <a:ext cx="8229600" cy="316817"/>
        </a:xfrm>
        <a:prstGeom prst="rect">
          <a:avLst/>
        </a:prstGeom>
        <a:solidFill>
          <a:srgbClr val="1B417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F124BF-335A-436D-AFF9-3EDA0A562589}">
      <dsp:nvSpPr>
        <dsp:cNvPr id="0" name=""/>
        <dsp:cNvSpPr/>
      </dsp:nvSpPr>
      <dsp:spPr>
        <a:xfrm>
          <a:off x="0" y="0"/>
          <a:ext cx="8229600" cy="1357788"/>
        </a:xfrm>
        <a:prstGeom prst="rect">
          <a:avLst/>
        </a:prstGeom>
        <a:solidFill>
          <a:srgbClr val="FFFF00"/>
        </a:solidFill>
        <a:ln w="28575">
          <a:solidFill>
            <a:schemeClr val="tx1"/>
          </a:solidFill>
        </a:ln>
        <a:effectLst/>
        <a:scene3d>
          <a:camera prst="orthographicFront"/>
          <a:lightRig rig="threePt" dir="t"/>
        </a:scene3d>
        <a:sp3d>
          <a:bevelT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400" b="1" kern="1200" baseline="0" dirty="0">
              <a:solidFill>
                <a:schemeClr val="tx1"/>
              </a:solidFill>
            </a:rPr>
            <a:t>MODELLO REDDITI ENTI NON COMMERCIALI</a:t>
          </a:r>
        </a:p>
      </dsp:txBody>
      <dsp:txXfrm>
        <a:off x="0" y="0"/>
        <a:ext cx="8229600" cy="1357788"/>
      </dsp:txXfrm>
    </dsp:sp>
    <dsp:sp modelId="{F077AE5B-92DC-4841-8C18-ECDBB5A31FA3}">
      <dsp:nvSpPr>
        <dsp:cNvPr id="0" name=""/>
        <dsp:cNvSpPr/>
      </dsp:nvSpPr>
      <dsp:spPr>
        <a:xfrm>
          <a:off x="0" y="1357788"/>
          <a:ext cx="8229600" cy="2851356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just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500" kern="1200" dirty="0"/>
            <a:t>E’ utilizzato dagli enti non commerciali (enti pubblici e privati che non hanno per oggetto esclusivo o principale l’esercizio di attività commerciali) ai fini della determinazione dell’IRES da essi dovuta.</a:t>
          </a:r>
        </a:p>
      </dsp:txBody>
      <dsp:txXfrm>
        <a:off x="0" y="1357788"/>
        <a:ext cx="8229600" cy="2851356"/>
      </dsp:txXfrm>
    </dsp:sp>
    <dsp:sp modelId="{B8F45ABE-CCB6-4F37-95E2-D06A437B5620}">
      <dsp:nvSpPr>
        <dsp:cNvPr id="0" name=""/>
        <dsp:cNvSpPr/>
      </dsp:nvSpPr>
      <dsp:spPr>
        <a:xfrm>
          <a:off x="0" y="4209145"/>
          <a:ext cx="8229600" cy="316817"/>
        </a:xfrm>
        <a:prstGeom prst="rect">
          <a:avLst/>
        </a:prstGeom>
        <a:solidFill>
          <a:srgbClr val="1B417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07CF9A-BFC9-48BD-8945-7FC3DBD4B719}">
      <dsp:nvSpPr>
        <dsp:cNvPr id="0" name=""/>
        <dsp:cNvSpPr/>
      </dsp:nvSpPr>
      <dsp:spPr>
        <a:xfrm>
          <a:off x="0" y="0"/>
          <a:ext cx="8229600" cy="1357788"/>
        </a:xfrm>
        <a:prstGeom prst="rect">
          <a:avLst/>
        </a:prstGeom>
        <a:solidFill>
          <a:srgbClr val="FFFF00"/>
        </a:solidFill>
        <a:ln w="28575">
          <a:solidFill>
            <a:schemeClr val="tx1"/>
          </a:solidFill>
        </a:ln>
        <a:effectLst/>
        <a:scene3d>
          <a:camera prst="orthographicFront"/>
          <a:lightRig rig="threePt" dir="t"/>
        </a:scene3d>
        <a:sp3d>
          <a:bevelT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4000" b="1" kern="1200" baseline="0" dirty="0">
              <a:solidFill>
                <a:schemeClr val="tx1"/>
              </a:solidFill>
            </a:rPr>
            <a:t>DICHIARAZIONE IRAP</a:t>
          </a:r>
        </a:p>
      </dsp:txBody>
      <dsp:txXfrm>
        <a:off x="0" y="0"/>
        <a:ext cx="8229600" cy="1357788"/>
      </dsp:txXfrm>
    </dsp:sp>
    <dsp:sp modelId="{9EDB0E90-2ABE-4D0F-8BBE-F2E00036012C}">
      <dsp:nvSpPr>
        <dsp:cNvPr id="0" name=""/>
        <dsp:cNvSpPr/>
      </dsp:nvSpPr>
      <dsp:spPr>
        <a:xfrm>
          <a:off x="0" y="1357788"/>
          <a:ext cx="8229600" cy="2851356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just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500" kern="1200" dirty="0"/>
            <a:t>E’ utilizzata dai soggetti passivi dell’Imposta regionale sulle attività produttive che esercitano abitualmente, nel territorio delle regioni, delle attività autonomamente organizzate dirette alla produzione o allo scambio di beni o alla prestazione di servizi.</a:t>
          </a:r>
        </a:p>
        <a:p>
          <a:pPr marL="0" lvl="0" indent="0" algn="just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500" kern="1200" dirty="0"/>
            <a:t>Essi devono dichiarare i componenti del valore della produzione netta (base imponibile) anche se non ne consegue un debito d’imposta.</a:t>
          </a:r>
        </a:p>
      </dsp:txBody>
      <dsp:txXfrm>
        <a:off x="0" y="1357788"/>
        <a:ext cx="8229600" cy="2851356"/>
      </dsp:txXfrm>
    </dsp:sp>
    <dsp:sp modelId="{83F1DAA5-DA05-4EE9-B473-F2F3091CEC16}">
      <dsp:nvSpPr>
        <dsp:cNvPr id="0" name=""/>
        <dsp:cNvSpPr/>
      </dsp:nvSpPr>
      <dsp:spPr>
        <a:xfrm>
          <a:off x="0" y="4209145"/>
          <a:ext cx="8229600" cy="316817"/>
        </a:xfrm>
        <a:prstGeom prst="rect">
          <a:avLst/>
        </a:prstGeom>
        <a:solidFill>
          <a:srgbClr val="1B417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79300A-95BB-4D52-A3F8-A5D0D5D3DD43}">
      <dsp:nvSpPr>
        <dsp:cNvPr id="0" name=""/>
        <dsp:cNvSpPr/>
      </dsp:nvSpPr>
      <dsp:spPr>
        <a:xfrm>
          <a:off x="0" y="0"/>
          <a:ext cx="8229600" cy="1357788"/>
        </a:xfrm>
        <a:prstGeom prst="rect">
          <a:avLst/>
        </a:prstGeom>
        <a:solidFill>
          <a:srgbClr val="FFFF00"/>
        </a:solidFill>
        <a:ln w="28575">
          <a:noFill/>
        </a:ln>
        <a:effectLst/>
        <a:scene3d>
          <a:camera prst="orthographicFront"/>
          <a:lightRig rig="threePt" dir="t"/>
        </a:scene3d>
        <a:sp3d>
          <a:bevelT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4000" b="1" kern="1200" baseline="0" dirty="0">
              <a:solidFill>
                <a:schemeClr val="tx1"/>
              </a:solidFill>
            </a:rPr>
            <a:t>DICHIARAZIONE  IVA</a:t>
          </a:r>
        </a:p>
      </dsp:txBody>
      <dsp:txXfrm>
        <a:off x="0" y="0"/>
        <a:ext cx="8229600" cy="1357788"/>
      </dsp:txXfrm>
    </dsp:sp>
    <dsp:sp modelId="{B23B7430-8734-4D3F-A355-144495DBBA24}">
      <dsp:nvSpPr>
        <dsp:cNvPr id="0" name=""/>
        <dsp:cNvSpPr/>
      </dsp:nvSpPr>
      <dsp:spPr>
        <a:xfrm>
          <a:off x="0" y="1357788"/>
          <a:ext cx="8229600" cy="2851356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just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500" kern="1200" dirty="0"/>
            <a:t>Con la dichiarazione annuale il soggetto passivo IVA procede all’autodeterminazione definitiva dell’imposta dovuta mediante un riepilogo dettagliato delle operazioni attive e passive effettuate nell’anno precedente ed alla liquidazione del debito o del credito IVA.</a:t>
          </a:r>
        </a:p>
      </dsp:txBody>
      <dsp:txXfrm>
        <a:off x="0" y="1357788"/>
        <a:ext cx="8229600" cy="2851356"/>
      </dsp:txXfrm>
    </dsp:sp>
    <dsp:sp modelId="{2A8F56D8-20B3-4FCA-8DB8-CF48EA899578}">
      <dsp:nvSpPr>
        <dsp:cNvPr id="0" name=""/>
        <dsp:cNvSpPr/>
      </dsp:nvSpPr>
      <dsp:spPr>
        <a:xfrm>
          <a:off x="0" y="4209145"/>
          <a:ext cx="8229600" cy="316817"/>
        </a:xfrm>
        <a:prstGeom prst="rect">
          <a:avLst/>
        </a:prstGeom>
        <a:solidFill>
          <a:srgbClr val="1B417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2T18:03:37.987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1 1 24575,'35'2'0,"1"1"0,61 15 0,-63-10 0,1-2 0,68 3 0,352-10 0,-430 0 0,52-10 0,-50 7 0,48-4 0,1451 7 0,-715 3 0,-643 10 0,9 0 0,-62-14 0,190 4 0,-201 9 0,38 1 0,-83-11-682,95 15-1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2T18:06:02.018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0 115 24575,'53'-18'0,"156"-9"0,-180 25 0,100-20 0,-96 14 0,2 2 0,67-3 0,96 11 0,282-4 0,-324-8 0,120-2 0,2214 13 0,-2157 10 0,27 1 0,-340-12 0,1 2 0,30 7 0,24 2 0,-30-7-222,88 21-1,-104-18-697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2T18:06:06.960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1 0 24575,'1225'0'0,"-931"12"0,-6 0 0,2740-13-1365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2T18:06:12.835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0 0 24575,'851'0'0,"-672"12"0,-12 0 0,276-11 0,339 11 0,279-1 0,-647-13 0,572 2 0,-738 15 0,-179-9 0,13 5-1365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2T18:04:34.137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1 1 24575,'56'0'0,"-1"3"0,1 2 0,107 24 0,-130-23 0,0-2 0,1-1 0,-1-2 0,56-4 0,-4 0 0,3753 3-1365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2T18:05:14.356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1 1 24575,'95'0'0,"132"18"0,-153-12 0,147-5 0,-97-4 0,1675 3 0,-1634-11 0,-5-1 0,1351 13-1365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2T18:07:53.989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1 2 24575,'63'0'0,"-8"-2"0,0 3 0,92 14 0,-88-7 0,-1-3 0,1-3 0,62-5 0,-8 0 0,-3 2 0,117 3 0,-123 17-1365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2T18:05:20.708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0 2 24575,'146'-2'0,"156"5"0,-221 8 0,-51-6 0,49 2 0,-12-4 0,85 16 0,-83-8 0,80 1 0,1307-10 0,-684-5 0,621 3-1365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2T18:05:27.719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1 1 24575,'771'0'0,"-655"5"0,163 30 0,-190-22 0,-7-1 0,-17-1 0,0-3 0,67 0 0,238-33 0,-50 25 0,340-13 0,128 2 0,-480 13 0,-20 16 0,-263-16-1365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2T18:05:37.866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0 1 24575,'19'1'0,"0"1"0,0 1 0,0 1 0,29 10 0,11 2 0,-47-13 0,22 5 0,0-1 0,0-2 0,56 2 0,185 8 0,-273-14 0,457 6 0,-264-9 0,3050 2 0,-3229 1 43,1 0-1,29 8 1,7 1-1536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2T18:08:07.387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0 47 24575,'54'3'0,"-1"2"0,104 25 0,13 2 0,-123-26 0,5 2 0,75 0 0,118 3 0,-29 0 0,320-25 0,-457 7 0,457-55 0,-420 41 0,1 5 0,144-1 0,142 19 0,215-4 0,-468-10 0,30 1 0,311 35 132,-134-2-1629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2T18:05:50.111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1 92 24575,'682'0'0,"-529"-13"0,-62 3 0,68-11 0,-98 11 0,119-5 0,-52 18 0,216-5 0,-233-8 0,118-4 0,1905 15 0,-2110 0 0,-1 2 0,29 5 0,-28-3 0,49 2 0,-21-7-80,-17-1-348,0 2-1,50 7 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641DF4-3501-4DA3-B6DD-D9E94968C0F1}" type="datetimeFigureOut">
              <a:rPr lang="it-IT" smtClean="0"/>
              <a:t>31/03/2023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90C599-EDE1-408E-BD9E-B488928A6D9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332915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DDAC6-ABD8-424A-9538-8961B210542C}" type="datetime1">
              <a:rPr lang="it-IT" smtClean="0"/>
              <a:t>31/03/2023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A7606-9841-48D4-AF1C-629DB0740AD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026863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AAA2B-CB2F-4242-904D-BD6C2C53DB71}" type="datetime1">
              <a:rPr lang="it-IT" smtClean="0"/>
              <a:t>31/03/2023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A7606-9841-48D4-AF1C-629DB0740AD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576456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49B91-B768-4CB7-80C4-B89724EAD981}" type="datetime1">
              <a:rPr lang="it-IT" smtClean="0"/>
              <a:t>31/03/2023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A7606-9841-48D4-AF1C-629DB0740AD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711707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B0634-414A-4B0C-8FE5-47B6AB40A3B8}" type="datetime1">
              <a:rPr lang="it-IT" smtClean="0"/>
              <a:t>31/03/2023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A7606-9841-48D4-AF1C-629DB0740AD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163730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CF7E4-E501-4206-B9FC-9F944D5183C0}" type="datetime1">
              <a:rPr lang="it-IT" smtClean="0"/>
              <a:t>31/03/2023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A7606-9841-48D4-AF1C-629DB0740AD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72167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618EC-42FF-43E8-B32F-66F29B94A433}" type="datetime1">
              <a:rPr lang="it-IT" smtClean="0"/>
              <a:t>31/03/2023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A7606-9841-48D4-AF1C-629DB0740AD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549389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0E317-B9BB-4CA5-BD7E-E38D3AC57275}" type="datetime1">
              <a:rPr lang="it-IT" smtClean="0"/>
              <a:t>31/03/2023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A7606-9841-48D4-AF1C-629DB0740AD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028284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577F7-B49C-46AF-9996-B0DF8174E4D4}" type="datetime1">
              <a:rPr lang="it-IT" smtClean="0"/>
              <a:t>31/03/2023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A7606-9841-48D4-AF1C-629DB0740AD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657706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503F2-87C6-4643-83A0-0A5FED1298BA}" type="datetime1">
              <a:rPr lang="it-IT" smtClean="0"/>
              <a:t>31/03/2023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A7606-9841-48D4-AF1C-629DB0740AD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666803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5024D-A48F-464C-AB3F-F49AEBB717B0}" type="datetime1">
              <a:rPr lang="it-IT" smtClean="0"/>
              <a:t>31/03/2023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A7606-9841-48D4-AF1C-629DB0740AD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740725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7B02D-EEC0-48D6-83B0-DFEAEDED516F}" type="datetime1">
              <a:rPr lang="it-IT" smtClean="0"/>
              <a:t>31/03/2023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A7606-9841-48D4-AF1C-629DB0740AD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863572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659DBC-A282-455F-AA2B-371C75EEC18C}" type="datetime1">
              <a:rPr lang="it-IT" smtClean="0"/>
              <a:t>31/03/2023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6A7606-9841-48D4-AF1C-629DB0740AD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84479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customXml" Target="../ink/ink4.xml"/><Relationship Id="rId4" Type="http://schemas.openxmlformats.org/officeDocument/2006/relationships/image" Target="../media/image11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ustomXml" Target="../ink/ink5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ustomXml" Target="../ink/ink6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customXml" Target="../ink/ink7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customXml" Target="../ink/ink8.xm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customXml" Target="../ink/ink9.xm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package" Target="../embeddings/Microsoft_Excel_Worksheet.xlsx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customXml" Target="../ink/ink10.xm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customXml" Target="../ink/ink11.xml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customXml" Target="../ink/ink12.xml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solidFill>
            <a:srgbClr val="00B050"/>
          </a:solidFill>
        </p:spPr>
        <p:txBody>
          <a:bodyPr/>
          <a:lstStyle/>
          <a:p>
            <a:r>
              <a:rPr lang="it-IT" dirty="0"/>
              <a:t>LA DICHIARAZIONE FISCALE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3275856" y="4941168"/>
            <a:ext cx="5112568" cy="69763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it-IT" b="1" dirty="0">
                <a:solidFill>
                  <a:schemeClr val="tx1"/>
                </a:solidFill>
              </a:rPr>
              <a:t>Roma – 31 marzo 2023</a:t>
            </a:r>
          </a:p>
          <a:p>
            <a:endParaRPr lang="it-IT" b="1" dirty="0">
              <a:solidFill>
                <a:schemeClr val="tx1"/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A7606-9841-48D4-AF1C-629DB0740AD5}" type="slidenum">
              <a:rPr lang="it-IT" smtClean="0"/>
              <a:t>1</a:t>
            </a:fld>
            <a:endParaRPr lang="it-IT"/>
          </a:p>
        </p:txBody>
      </p:sp>
      <p:sp>
        <p:nvSpPr>
          <p:cNvPr id="6" name="AutoShape 4" descr="Risultati immagini per università di cassin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7" name="AutoShape 6" descr="Risultati immagini per università di cassino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" name="CasellaDiTesto 3"/>
          <p:cNvSpPr txBox="1"/>
          <p:nvPr/>
        </p:nvSpPr>
        <p:spPr>
          <a:xfrm>
            <a:off x="1115616" y="3933056"/>
            <a:ext cx="6768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DOTT. NAPPO BENIAMINO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552103"/>
            <a:ext cx="200025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25893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solidFill>
            <a:srgbClr val="00B050"/>
          </a:solidFill>
          <a:ln w="190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/>
          <a:lstStyle/>
          <a:p>
            <a:r>
              <a:rPr lang="it-IT" dirty="0"/>
              <a:t>TIPI DI DICHIARAZIONI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2000"/>
              </a:spcBef>
            </a:pPr>
            <a:r>
              <a:rPr lang="it-IT" b="1" u="sng" dirty="0"/>
              <a:t>DICHIARAZIONE DEI REDDITI</a:t>
            </a:r>
            <a:r>
              <a:rPr lang="it-IT" b="1" dirty="0"/>
              <a:t>                (</a:t>
            </a:r>
            <a:r>
              <a:rPr lang="it-IT" sz="2600" b="1" dirty="0"/>
              <a:t>MODELLO 730, MODELLO 730 PRECOMPILATO, MODELLO REDDITI</a:t>
            </a:r>
            <a:r>
              <a:rPr lang="it-IT" b="1" dirty="0"/>
              <a:t>)</a:t>
            </a:r>
          </a:p>
          <a:p>
            <a:pPr>
              <a:spcBef>
                <a:spcPts val="2000"/>
              </a:spcBef>
            </a:pPr>
            <a:r>
              <a:rPr lang="it-IT" b="1" u="sng" dirty="0"/>
              <a:t>DICHIARAZIONE IRAP</a:t>
            </a:r>
          </a:p>
          <a:p>
            <a:pPr>
              <a:spcBef>
                <a:spcPts val="2000"/>
              </a:spcBef>
            </a:pPr>
            <a:r>
              <a:rPr lang="it-IT" b="1" u="sng" dirty="0"/>
              <a:t>DICHIARAZIONE IVA</a:t>
            </a:r>
          </a:p>
          <a:p>
            <a:pPr>
              <a:spcBef>
                <a:spcPts val="2000"/>
              </a:spcBef>
            </a:pPr>
            <a:r>
              <a:rPr lang="it-IT" b="1" u="sng" dirty="0"/>
              <a:t>DICHIARAZIONE DEI SOSTITUTI D’IMPOSTA </a:t>
            </a:r>
            <a:r>
              <a:rPr lang="it-IT" sz="2600" b="1" dirty="0"/>
              <a:t>(770 SEMPLIFICATO E 770 ORDINARIO)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A7606-9841-48D4-AF1C-629DB0740AD5}" type="slidenum">
              <a:rPr lang="it-IT" smtClean="0"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013264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solidFill>
            <a:srgbClr val="00B050"/>
          </a:solidFill>
          <a:ln w="190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/>
          <a:lstStyle/>
          <a:p>
            <a:r>
              <a:rPr lang="it-IT" dirty="0"/>
              <a:t>TIPI DI DICHIARAZIONI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A7606-9841-48D4-AF1C-629DB0740AD5}" type="slidenum">
              <a:rPr lang="it-IT" smtClean="0"/>
              <a:t>11</a:t>
            </a:fld>
            <a:endParaRPr lang="it-IT"/>
          </a:p>
        </p:txBody>
      </p:sp>
      <p:sp>
        <p:nvSpPr>
          <p:cNvPr id="5" name="Rettangolo 4"/>
          <p:cNvSpPr/>
          <p:nvPr/>
        </p:nvSpPr>
        <p:spPr>
          <a:xfrm>
            <a:off x="611560" y="2348880"/>
            <a:ext cx="2592288" cy="120758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CasellaDiTesto 5"/>
          <p:cNvSpPr txBox="1"/>
          <p:nvPr/>
        </p:nvSpPr>
        <p:spPr>
          <a:xfrm>
            <a:off x="755576" y="2420888"/>
            <a:ext cx="22322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TITOLARI DI </a:t>
            </a:r>
          </a:p>
          <a:p>
            <a:r>
              <a:rPr lang="it-IT" sz="1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REDDITO DA LAVORO DIPENDENTE E DI </a:t>
            </a:r>
          </a:p>
          <a:p>
            <a:r>
              <a:rPr lang="it-IT" sz="1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REDDITI FONDIARI</a:t>
            </a:r>
          </a:p>
        </p:txBody>
      </p:sp>
      <p:cxnSp>
        <p:nvCxnSpPr>
          <p:cNvPr id="8" name="Connettore 2 7"/>
          <p:cNvCxnSpPr/>
          <p:nvPr/>
        </p:nvCxnSpPr>
        <p:spPr>
          <a:xfrm flipV="1">
            <a:off x="3347864" y="2348880"/>
            <a:ext cx="2016224" cy="7200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2 9"/>
          <p:cNvCxnSpPr/>
          <p:nvPr/>
        </p:nvCxnSpPr>
        <p:spPr>
          <a:xfrm>
            <a:off x="3347864" y="3212976"/>
            <a:ext cx="2016224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e 10"/>
          <p:cNvSpPr/>
          <p:nvPr/>
        </p:nvSpPr>
        <p:spPr>
          <a:xfrm>
            <a:off x="5868144" y="1988840"/>
            <a:ext cx="2160240" cy="648072"/>
          </a:xfrm>
          <a:prstGeom prst="ellipse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Ovale 11"/>
          <p:cNvSpPr/>
          <p:nvPr/>
        </p:nvSpPr>
        <p:spPr>
          <a:xfrm>
            <a:off x="5868144" y="2952673"/>
            <a:ext cx="2160240" cy="692351"/>
          </a:xfrm>
          <a:prstGeom prst="ellipse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CasellaDiTesto 12"/>
          <p:cNvSpPr txBox="1"/>
          <p:nvPr/>
        </p:nvSpPr>
        <p:spPr>
          <a:xfrm>
            <a:off x="6156176" y="2123564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MODELLO  730</a:t>
            </a:r>
          </a:p>
        </p:txBody>
      </p:sp>
      <p:sp>
        <p:nvSpPr>
          <p:cNvPr id="14" name="CasellaDiTesto 13"/>
          <p:cNvSpPr txBox="1"/>
          <p:nvPr/>
        </p:nvSpPr>
        <p:spPr>
          <a:xfrm>
            <a:off x="6084168" y="3140968"/>
            <a:ext cx="1944216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MODELLO  REDDITI</a:t>
            </a:r>
          </a:p>
        </p:txBody>
      </p:sp>
      <p:sp>
        <p:nvSpPr>
          <p:cNvPr id="15" name="Rettangolo 14"/>
          <p:cNvSpPr/>
          <p:nvPr/>
        </p:nvSpPr>
        <p:spPr>
          <a:xfrm>
            <a:off x="611560" y="4581128"/>
            <a:ext cx="2592288" cy="1224136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CasellaDiTesto 15"/>
          <p:cNvSpPr txBox="1"/>
          <p:nvPr/>
        </p:nvSpPr>
        <p:spPr>
          <a:xfrm>
            <a:off x="755576" y="4725144"/>
            <a:ext cx="223224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TITOLARI DI</a:t>
            </a:r>
          </a:p>
          <a:p>
            <a:r>
              <a:rPr lang="it-IT" sz="1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REDDITO D’IMPRESA E DI LAVORO AUTONOMO</a:t>
            </a:r>
          </a:p>
        </p:txBody>
      </p:sp>
      <p:cxnSp>
        <p:nvCxnSpPr>
          <p:cNvPr id="18" name="Connettore 2 17"/>
          <p:cNvCxnSpPr/>
          <p:nvPr/>
        </p:nvCxnSpPr>
        <p:spPr>
          <a:xfrm flipV="1">
            <a:off x="3275856" y="4597315"/>
            <a:ext cx="2160240" cy="12782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ttore 2 19"/>
          <p:cNvCxnSpPr/>
          <p:nvPr/>
        </p:nvCxnSpPr>
        <p:spPr>
          <a:xfrm>
            <a:off x="3275856" y="5509974"/>
            <a:ext cx="216024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e 20"/>
          <p:cNvSpPr/>
          <p:nvPr/>
        </p:nvSpPr>
        <p:spPr>
          <a:xfrm>
            <a:off x="6012160" y="4221088"/>
            <a:ext cx="2304256" cy="752455"/>
          </a:xfrm>
          <a:prstGeom prst="ellipse">
            <a:avLst/>
          </a:prstGeom>
          <a:ln w="38100">
            <a:solidFill>
              <a:schemeClr val="accent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2" name="Ovale 21"/>
          <p:cNvSpPr/>
          <p:nvPr/>
        </p:nvSpPr>
        <p:spPr>
          <a:xfrm>
            <a:off x="5940152" y="5157192"/>
            <a:ext cx="2376264" cy="720080"/>
          </a:xfrm>
          <a:prstGeom prst="ellipse">
            <a:avLst/>
          </a:prstGeom>
          <a:ln w="38100">
            <a:solidFill>
              <a:schemeClr val="accent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3" name="CasellaDiTesto 22"/>
          <p:cNvSpPr txBox="1"/>
          <p:nvPr/>
        </p:nvSpPr>
        <p:spPr>
          <a:xfrm>
            <a:off x="6300192" y="4412649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MODELLO REDDITI</a:t>
            </a:r>
            <a:r>
              <a:rPr lang="it-IT" dirty="0"/>
              <a:t> </a:t>
            </a:r>
          </a:p>
        </p:txBody>
      </p:sp>
      <p:sp>
        <p:nvSpPr>
          <p:cNvPr id="25" name="CasellaDiTesto 24"/>
          <p:cNvSpPr txBox="1"/>
          <p:nvPr/>
        </p:nvSpPr>
        <p:spPr>
          <a:xfrm>
            <a:off x="6156176" y="5229200"/>
            <a:ext cx="20162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DICHIARAZIONE IVA E IRAP</a:t>
            </a:r>
          </a:p>
        </p:txBody>
      </p:sp>
    </p:spTree>
    <p:extLst>
      <p:ext uri="{BB962C8B-B14F-4D97-AF65-F5344CB8AC3E}">
        <p14:creationId xmlns:p14="http://schemas.microsoft.com/office/powerpoint/2010/main" val="17985639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solidFill>
            <a:srgbClr val="00B050"/>
          </a:solidFill>
          <a:ln w="190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/>
          <a:lstStyle/>
          <a:p>
            <a:r>
              <a:rPr lang="it-IT" dirty="0"/>
              <a:t>TIPI DI DICHIARAZIONI</a:t>
            </a:r>
          </a:p>
        </p:txBody>
      </p:sp>
      <p:graphicFrame>
        <p:nvGraphicFramePr>
          <p:cNvPr id="5" name="Segnaposto contenut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65434584"/>
              </p:ext>
            </p:extLst>
          </p:nvPr>
        </p:nvGraphicFramePr>
        <p:xfrm>
          <a:off x="457200" y="1567333"/>
          <a:ext cx="8229600" cy="44539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A7606-9841-48D4-AF1C-629DB0740AD5}" type="slidenum">
              <a:rPr lang="it-IT" smtClean="0"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18459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A7606-9841-48D4-AF1C-629DB0740AD5}" type="slidenum">
              <a:rPr lang="it-IT" smtClean="0"/>
              <a:t>13</a:t>
            </a:fld>
            <a:endParaRPr lang="it-IT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0"/>
            <a:ext cx="8305800" cy="6741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25903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A7606-9841-48D4-AF1C-629DB0740AD5}" type="slidenum">
              <a:rPr lang="it-IT" smtClean="0"/>
              <a:t>14</a:t>
            </a:fld>
            <a:endParaRPr lang="it-IT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86" y="188640"/>
            <a:ext cx="8277225" cy="6669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22999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solidFill>
            <a:srgbClr val="00B050"/>
          </a:solidFill>
          <a:ln w="190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/>
          <a:lstStyle/>
          <a:p>
            <a:r>
              <a:rPr lang="it-IT" dirty="0"/>
              <a:t>TIPI DI DICHIARAZIONI</a:t>
            </a:r>
          </a:p>
        </p:txBody>
      </p:sp>
      <p:grpSp>
        <p:nvGrpSpPr>
          <p:cNvPr id="6" name="Gruppo 5"/>
          <p:cNvGrpSpPr/>
          <p:nvPr/>
        </p:nvGrpSpPr>
        <p:grpSpPr>
          <a:xfrm>
            <a:off x="457200" y="1600200"/>
            <a:ext cx="8229600" cy="4525962"/>
            <a:chOff x="457200" y="1600200"/>
            <a:chExt cx="8229600" cy="4525962"/>
          </a:xfrm>
        </p:grpSpPr>
        <p:sp>
          <p:nvSpPr>
            <p:cNvPr id="7" name="Figura a mano libera 6"/>
            <p:cNvSpPr/>
            <p:nvPr/>
          </p:nvSpPr>
          <p:spPr>
            <a:xfrm>
              <a:off x="457200" y="1600200"/>
              <a:ext cx="8229600" cy="1357788"/>
            </a:xfrm>
            <a:custGeom>
              <a:avLst/>
              <a:gdLst>
                <a:gd name="connsiteX0" fmla="*/ 0 w 8229600"/>
                <a:gd name="connsiteY0" fmla="*/ 0 h 1357788"/>
                <a:gd name="connsiteX1" fmla="*/ 8229600 w 8229600"/>
                <a:gd name="connsiteY1" fmla="*/ 0 h 1357788"/>
                <a:gd name="connsiteX2" fmla="*/ 8229600 w 8229600"/>
                <a:gd name="connsiteY2" fmla="*/ 1357788 h 1357788"/>
                <a:gd name="connsiteX3" fmla="*/ 0 w 8229600"/>
                <a:gd name="connsiteY3" fmla="*/ 1357788 h 1357788"/>
                <a:gd name="connsiteX4" fmla="*/ 0 w 8229600"/>
                <a:gd name="connsiteY4" fmla="*/ 0 h 1357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29600" h="1357788">
                  <a:moveTo>
                    <a:pt x="0" y="0"/>
                  </a:moveTo>
                  <a:lnTo>
                    <a:pt x="8229600" y="0"/>
                  </a:lnTo>
                  <a:lnTo>
                    <a:pt x="8229600" y="1357788"/>
                  </a:lnTo>
                  <a:lnTo>
                    <a:pt x="0" y="13577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00"/>
            </a:solidFill>
            <a:ln w="28575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0">
              <a:scrgbClr r="0" g="0" b="0"/>
            </a:lnRef>
            <a:fillRef idx="1">
              <a:scrgbClr r="0" g="0" b="0"/>
            </a:fillRef>
            <a:effectRef idx="0">
              <a:schemeClr val="accent1">
                <a:shade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36220" tIns="236220" rIns="236220" bIns="236220" numCol="1" spcCol="1270" anchor="ctr" anchorCtr="0">
              <a:noAutofit/>
            </a:bodyPr>
            <a:lstStyle/>
            <a:p>
              <a:pPr lvl="0" algn="ctr" defTabSz="2755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t-IT" sz="6200" b="1" kern="1200" baseline="0" dirty="0">
                  <a:solidFill>
                    <a:schemeClr val="tx1"/>
                  </a:solidFill>
                </a:rPr>
                <a:t>MODELLO 730</a:t>
              </a:r>
            </a:p>
          </p:txBody>
        </p:sp>
        <p:sp>
          <p:nvSpPr>
            <p:cNvPr id="8" name="Rettangolo 7"/>
            <p:cNvSpPr/>
            <p:nvPr/>
          </p:nvSpPr>
          <p:spPr>
            <a:xfrm>
              <a:off x="461218" y="2957988"/>
              <a:ext cx="2740521" cy="2851356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0" vert="horz" wrap="square" lIns="243840" tIns="243840" rIns="243840" bIns="243840" numCol="1" spcCol="1270" anchor="ctr" anchorCtr="0">
              <a:noAutofit/>
            </a:bodyPr>
            <a:lstStyle/>
            <a:p>
              <a:pPr lvl="0" algn="ctr" defTabSz="2844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it-IT" sz="6400" kern="1200" dirty="0"/>
            </a:p>
          </p:txBody>
        </p:sp>
        <p:sp>
          <p:nvSpPr>
            <p:cNvPr id="9" name="Figura a mano libera 8"/>
            <p:cNvSpPr/>
            <p:nvPr/>
          </p:nvSpPr>
          <p:spPr>
            <a:xfrm>
              <a:off x="3201739" y="2957988"/>
              <a:ext cx="2740521" cy="2851356"/>
            </a:xfrm>
            <a:custGeom>
              <a:avLst/>
              <a:gdLst>
                <a:gd name="connsiteX0" fmla="*/ 0 w 2740521"/>
                <a:gd name="connsiteY0" fmla="*/ 0 h 2851356"/>
                <a:gd name="connsiteX1" fmla="*/ 2740521 w 2740521"/>
                <a:gd name="connsiteY1" fmla="*/ 0 h 2851356"/>
                <a:gd name="connsiteX2" fmla="*/ 2740521 w 2740521"/>
                <a:gd name="connsiteY2" fmla="*/ 2851356 h 2851356"/>
                <a:gd name="connsiteX3" fmla="*/ 0 w 2740521"/>
                <a:gd name="connsiteY3" fmla="*/ 2851356 h 2851356"/>
                <a:gd name="connsiteX4" fmla="*/ 0 w 2740521"/>
                <a:gd name="connsiteY4" fmla="*/ 0 h 2851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40521" h="2851356">
                  <a:moveTo>
                    <a:pt x="0" y="0"/>
                  </a:moveTo>
                  <a:lnTo>
                    <a:pt x="2740521" y="0"/>
                  </a:lnTo>
                  <a:lnTo>
                    <a:pt x="2740521" y="2851356"/>
                  </a:lnTo>
                  <a:lnTo>
                    <a:pt x="0" y="2851356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0" vert="horz" wrap="square" lIns="243840" tIns="243840" rIns="243840" bIns="243840" numCol="1" spcCol="1270" anchor="ctr" anchorCtr="0">
              <a:noAutofit/>
            </a:bodyPr>
            <a:lstStyle/>
            <a:p>
              <a:pPr lvl="0" algn="ctr" defTabSz="2844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it-IT" sz="6400" kern="1200" dirty="0"/>
            </a:p>
          </p:txBody>
        </p:sp>
        <p:sp>
          <p:nvSpPr>
            <p:cNvPr id="10" name="Figura a mano libera 9"/>
            <p:cNvSpPr/>
            <p:nvPr/>
          </p:nvSpPr>
          <p:spPr>
            <a:xfrm>
              <a:off x="5942260" y="2957988"/>
              <a:ext cx="2740521" cy="2851356"/>
            </a:xfrm>
            <a:custGeom>
              <a:avLst/>
              <a:gdLst>
                <a:gd name="connsiteX0" fmla="*/ 0 w 2740521"/>
                <a:gd name="connsiteY0" fmla="*/ 0 h 2851356"/>
                <a:gd name="connsiteX1" fmla="*/ 2740521 w 2740521"/>
                <a:gd name="connsiteY1" fmla="*/ 0 h 2851356"/>
                <a:gd name="connsiteX2" fmla="*/ 2740521 w 2740521"/>
                <a:gd name="connsiteY2" fmla="*/ 2851356 h 2851356"/>
                <a:gd name="connsiteX3" fmla="*/ 0 w 2740521"/>
                <a:gd name="connsiteY3" fmla="*/ 2851356 h 2851356"/>
                <a:gd name="connsiteX4" fmla="*/ 0 w 2740521"/>
                <a:gd name="connsiteY4" fmla="*/ 0 h 2851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40521" h="2851356">
                  <a:moveTo>
                    <a:pt x="0" y="0"/>
                  </a:moveTo>
                  <a:lnTo>
                    <a:pt x="2740521" y="0"/>
                  </a:lnTo>
                  <a:lnTo>
                    <a:pt x="2740521" y="2851356"/>
                  </a:lnTo>
                  <a:lnTo>
                    <a:pt x="0" y="2851356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0" vert="horz" wrap="square" lIns="243840" tIns="243840" rIns="243840" bIns="243840" numCol="1" spcCol="1270" anchor="ctr" anchorCtr="0">
              <a:noAutofit/>
            </a:bodyPr>
            <a:lstStyle/>
            <a:p>
              <a:pPr lvl="0" algn="ctr" defTabSz="2844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it-IT" sz="6400" kern="1200" dirty="0"/>
            </a:p>
          </p:txBody>
        </p:sp>
        <p:sp>
          <p:nvSpPr>
            <p:cNvPr id="11" name="Rettangolo 10"/>
            <p:cNvSpPr/>
            <p:nvPr/>
          </p:nvSpPr>
          <p:spPr>
            <a:xfrm>
              <a:off x="457200" y="5809345"/>
              <a:ext cx="8229600" cy="316817"/>
            </a:xfrm>
            <a:prstGeom prst="rect">
              <a:avLst/>
            </a:prstGeom>
            <a:solidFill>
              <a:srgbClr val="1B4171"/>
            </a:solidFill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shade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A7606-9841-48D4-AF1C-629DB0740AD5}" type="slidenum">
              <a:rPr lang="it-IT" smtClean="0"/>
              <a:t>15</a:t>
            </a:fld>
            <a:endParaRPr lang="it-IT"/>
          </a:p>
        </p:txBody>
      </p:sp>
      <p:sp>
        <p:nvSpPr>
          <p:cNvPr id="12" name="CasellaDiTesto 11"/>
          <p:cNvSpPr txBox="1"/>
          <p:nvPr/>
        </p:nvSpPr>
        <p:spPr>
          <a:xfrm>
            <a:off x="461218" y="2957988"/>
            <a:ext cx="2740521" cy="2759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/>
              <a:t>Chi può utilizzarlo  ?</a:t>
            </a: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it-IT" sz="1700" dirty="0"/>
              <a:t>Solo possessori di:</a:t>
            </a:r>
          </a:p>
          <a:p>
            <a:pPr marL="285750" indent="-285750">
              <a:spcBef>
                <a:spcPts val="200"/>
              </a:spcBef>
              <a:spcAft>
                <a:spcPts val="200"/>
              </a:spcAft>
              <a:buFontTx/>
              <a:buChar char="-"/>
            </a:pPr>
            <a:r>
              <a:rPr lang="it-IT" sz="1700" b="1" dirty="0"/>
              <a:t>Reddito di lavoro dipendente</a:t>
            </a:r>
          </a:p>
          <a:p>
            <a:pPr marL="285750" indent="-285750">
              <a:spcBef>
                <a:spcPts val="200"/>
              </a:spcBef>
              <a:spcAft>
                <a:spcPts val="200"/>
              </a:spcAft>
              <a:buFontTx/>
              <a:buChar char="-"/>
            </a:pPr>
            <a:r>
              <a:rPr lang="it-IT" sz="1700" b="1" dirty="0"/>
              <a:t>Pensionati</a:t>
            </a:r>
          </a:p>
          <a:p>
            <a:pPr marL="285750" indent="-285750">
              <a:spcBef>
                <a:spcPts val="200"/>
              </a:spcBef>
              <a:spcAft>
                <a:spcPts val="200"/>
              </a:spcAft>
              <a:buFontTx/>
              <a:buChar char="-"/>
            </a:pPr>
            <a:r>
              <a:rPr lang="it-IT" sz="1700" b="1" dirty="0"/>
              <a:t>Redditi diversi</a:t>
            </a:r>
            <a:r>
              <a:rPr lang="it-IT" sz="1700" dirty="0"/>
              <a:t>.</a:t>
            </a:r>
          </a:p>
          <a:p>
            <a:r>
              <a:rPr lang="it-IT" sz="1700" dirty="0"/>
              <a:t>Non può utilizzarlo chi presenta: Dichiarazione IVA, IRAP o Modello 770</a:t>
            </a:r>
          </a:p>
        </p:txBody>
      </p:sp>
      <p:sp>
        <p:nvSpPr>
          <p:cNvPr id="13" name="CasellaDiTesto 12"/>
          <p:cNvSpPr txBox="1"/>
          <p:nvPr/>
        </p:nvSpPr>
        <p:spPr>
          <a:xfrm>
            <a:off x="3201739" y="2957988"/>
            <a:ext cx="2740521" cy="3103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200"/>
              </a:spcBef>
              <a:spcAft>
                <a:spcPts val="200"/>
              </a:spcAft>
            </a:pPr>
            <a:r>
              <a:rPr lang="it-IT" sz="2400" b="1" dirty="0"/>
              <a:t>Vantaggi</a:t>
            </a:r>
          </a:p>
          <a:p>
            <a:pPr marL="285750" indent="-285750">
              <a:spcBef>
                <a:spcPts val="200"/>
              </a:spcBef>
              <a:spcAft>
                <a:spcPts val="200"/>
              </a:spcAft>
              <a:buFontTx/>
              <a:buChar char="-"/>
            </a:pPr>
            <a:r>
              <a:rPr lang="it-IT" sz="1700" dirty="0"/>
              <a:t>Il contribuente non deve eseguire calcoli</a:t>
            </a:r>
          </a:p>
          <a:p>
            <a:pPr marL="285750" indent="-285750">
              <a:spcBef>
                <a:spcPts val="200"/>
              </a:spcBef>
              <a:spcAft>
                <a:spcPts val="200"/>
              </a:spcAft>
              <a:buFontTx/>
              <a:buChar char="-"/>
            </a:pPr>
            <a:r>
              <a:rPr lang="it-IT" sz="1700" dirty="0"/>
              <a:t>Potrà ottenere il rimborso direttamente in b. paga</a:t>
            </a:r>
          </a:p>
          <a:p>
            <a:pPr marL="285750" indent="-285750">
              <a:spcBef>
                <a:spcPts val="200"/>
              </a:spcBef>
              <a:spcAft>
                <a:spcPts val="200"/>
              </a:spcAft>
              <a:buFontTx/>
              <a:buChar char="-"/>
            </a:pPr>
            <a:r>
              <a:rPr lang="it-IT" sz="1700" dirty="0"/>
              <a:t>Se deve versare delle somme, queste vengono trattenute direttamente in b. paga</a:t>
            </a:r>
          </a:p>
          <a:p>
            <a:endParaRPr lang="it-IT" sz="2400" b="1" dirty="0"/>
          </a:p>
        </p:txBody>
      </p:sp>
      <p:sp>
        <p:nvSpPr>
          <p:cNvPr id="14" name="CasellaDiTesto 13"/>
          <p:cNvSpPr txBox="1"/>
          <p:nvPr/>
        </p:nvSpPr>
        <p:spPr>
          <a:xfrm>
            <a:off x="5942260" y="2957988"/>
            <a:ext cx="2740521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/>
              <a:t>Modello 730 Precompilato</a:t>
            </a:r>
          </a:p>
          <a:p>
            <a:pPr marL="285750" indent="-285750">
              <a:buFontTx/>
              <a:buChar char="-"/>
            </a:pPr>
            <a:r>
              <a:rPr lang="it-IT" sz="1700" dirty="0"/>
              <a:t>Modello telematico con alcuni dati già inseriti e presenti in A.T.</a:t>
            </a:r>
          </a:p>
          <a:p>
            <a:pPr marL="285750" indent="-285750">
              <a:buFontTx/>
              <a:buChar char="-"/>
            </a:pPr>
            <a:r>
              <a:rPr lang="it-IT" sz="1700" dirty="0"/>
              <a:t>Introdotto dal 2015 (per i redditi del 2014)</a:t>
            </a:r>
          </a:p>
          <a:p>
            <a:pPr marL="285750" indent="-285750">
              <a:buFontTx/>
              <a:buChar char="-"/>
            </a:pPr>
            <a:r>
              <a:rPr lang="it-IT" sz="1700" dirty="0"/>
              <a:t>Dal 2016 saranno presenti anche le spese sanitarie </a:t>
            </a:r>
          </a:p>
        </p:txBody>
      </p:sp>
    </p:spTree>
    <p:extLst>
      <p:ext uri="{BB962C8B-B14F-4D97-AF65-F5344CB8AC3E}">
        <p14:creationId xmlns:p14="http://schemas.microsoft.com/office/powerpoint/2010/main" val="37597394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solidFill>
            <a:srgbClr val="00B050"/>
          </a:solidFill>
          <a:ln w="190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/>
          <a:lstStyle/>
          <a:p>
            <a:r>
              <a:rPr lang="it-IT" dirty="0"/>
              <a:t>TIPI DI DICHIARAZIONI</a:t>
            </a:r>
          </a:p>
        </p:txBody>
      </p:sp>
      <p:graphicFrame>
        <p:nvGraphicFramePr>
          <p:cNvPr id="5" name="Segnaposto contenut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66032967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A7606-9841-48D4-AF1C-629DB0740AD5}" type="slidenum">
              <a:rPr lang="it-IT" smtClean="0"/>
              <a:t>16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368975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solidFill>
            <a:srgbClr val="00B050"/>
          </a:solidFill>
          <a:ln w="190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/>
          <a:lstStyle/>
          <a:p>
            <a:r>
              <a:rPr lang="it-IT" dirty="0"/>
              <a:t>TIPI DI DICHIARAZIONI</a:t>
            </a:r>
          </a:p>
        </p:txBody>
      </p:sp>
      <p:graphicFrame>
        <p:nvGraphicFramePr>
          <p:cNvPr id="5" name="Segnaposto contenut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56952128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A7606-9841-48D4-AF1C-629DB0740AD5}" type="slidenum">
              <a:rPr lang="it-IT" smtClean="0"/>
              <a:t>17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324259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solidFill>
            <a:srgbClr val="00B050"/>
          </a:solidFill>
          <a:ln w="190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/>
          <a:lstStyle/>
          <a:p>
            <a:r>
              <a:rPr lang="it-IT" dirty="0"/>
              <a:t>TIPI DI DICHIARAZIONI</a:t>
            </a:r>
          </a:p>
        </p:txBody>
      </p:sp>
      <p:graphicFrame>
        <p:nvGraphicFramePr>
          <p:cNvPr id="5" name="Segnaposto contenut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95503116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A7606-9841-48D4-AF1C-629DB0740AD5}" type="slidenum">
              <a:rPr lang="it-IT" smtClean="0"/>
              <a:t>18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498813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solidFill>
            <a:srgbClr val="00B050"/>
          </a:solidFill>
          <a:ln w="190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/>
          <a:lstStyle/>
          <a:p>
            <a:r>
              <a:rPr lang="it-IT" dirty="0"/>
              <a:t>TIPI DI DICHIARAZIONI</a:t>
            </a:r>
          </a:p>
        </p:txBody>
      </p:sp>
      <p:graphicFrame>
        <p:nvGraphicFramePr>
          <p:cNvPr id="5" name="Segnaposto contenut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15477834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A7606-9841-48D4-AF1C-629DB0740AD5}" type="slidenum">
              <a:rPr lang="it-IT" smtClean="0"/>
              <a:t>19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913956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solidFill>
            <a:srgbClr val="00B050"/>
          </a:solidFill>
          <a:ln w="19050">
            <a:solidFill>
              <a:schemeClr val="tx1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/>
          <a:lstStyle/>
          <a:p>
            <a:r>
              <a:rPr lang="it-IT" dirty="0"/>
              <a:t>ARGOMENTI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467544" y="2276872"/>
            <a:ext cx="8208912" cy="2585323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it-IT" dirty="0"/>
              <a:t>FASI DEL PROCESSO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it-IT" dirty="0"/>
              <a:t>EVOLUZIONE DEI CONTROLLI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it-IT" dirty="0"/>
              <a:t>MODULO ATTUATIVO DEL PRELIEVO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it-IT" dirty="0"/>
              <a:t>NATURA GIURIDICA DELLA DICHIARAZIONE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it-IT" dirty="0"/>
              <a:t>DATI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it-IT" dirty="0"/>
              <a:t>TIPI DI DICHIARAZIONE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it-IT" dirty="0"/>
              <a:t>MODALITA’ E TERMINI DI TRASMISSIONE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it-IT" dirty="0"/>
              <a:t>RIFERIMENTI NORMATIVI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it-IT" dirty="0"/>
              <a:t>ESEMPIO DI COMPILAZIONE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A7606-9841-48D4-AF1C-629DB0740AD5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002127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solidFill>
            <a:srgbClr val="00B050"/>
          </a:solidFill>
          <a:ln w="190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/>
          <a:lstStyle/>
          <a:p>
            <a:r>
              <a:rPr lang="it-IT" dirty="0"/>
              <a:t>TIPI DI DICHIARAZIONI</a:t>
            </a:r>
          </a:p>
        </p:txBody>
      </p:sp>
      <p:graphicFrame>
        <p:nvGraphicFramePr>
          <p:cNvPr id="5" name="Segnaposto contenut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61854141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A7606-9841-48D4-AF1C-629DB0740AD5}" type="slidenum">
              <a:rPr lang="it-IT" smtClean="0"/>
              <a:t>20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798773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A7606-9841-48D4-AF1C-629DB0740AD5}" type="slidenum">
              <a:rPr lang="it-IT" smtClean="0"/>
              <a:t>21</a:t>
            </a:fld>
            <a:endParaRPr lang="it-IT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13" y="1"/>
            <a:ext cx="8181975" cy="6597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107709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solidFill>
            <a:srgbClr val="00B050"/>
          </a:solidFill>
          <a:ln w="190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/>
          <a:lstStyle/>
          <a:p>
            <a:r>
              <a:rPr lang="it-IT" dirty="0"/>
              <a:t>ESEMPIO 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it-IT" sz="2400" dirty="0"/>
          </a:p>
          <a:p>
            <a:pPr marL="0" indent="0">
              <a:buNone/>
            </a:pPr>
            <a:r>
              <a:rPr lang="it-IT" sz="2400" dirty="0"/>
              <a:t>Contribuente: MARIO ROSSI (non possessore di P. IVA)</a:t>
            </a:r>
          </a:p>
          <a:p>
            <a:pPr marL="0" indent="0">
              <a:buNone/>
            </a:pPr>
            <a:r>
              <a:rPr lang="it-IT" sz="2400" dirty="0"/>
              <a:t>Reddito di Lavoro Dipendente (Certificazione UNICA)</a:t>
            </a:r>
          </a:p>
          <a:p>
            <a:pPr marL="0" indent="0">
              <a:buNone/>
            </a:pPr>
            <a:r>
              <a:rPr lang="it-IT" sz="2400" dirty="0"/>
              <a:t>Reddito di Fabbricati: Abitazione Principale</a:t>
            </a:r>
          </a:p>
          <a:p>
            <a:pPr marL="0" indent="0">
              <a:buNone/>
            </a:pPr>
            <a:r>
              <a:rPr lang="it-IT" sz="2400" dirty="0"/>
              <a:t>Reddito Diverso: Prestazione di Lavoro Occasionale</a:t>
            </a:r>
          </a:p>
          <a:p>
            <a:pPr marL="0" indent="0">
              <a:buNone/>
            </a:pPr>
            <a:endParaRPr lang="it-IT" sz="2400" dirty="0"/>
          </a:p>
          <a:p>
            <a:pPr marL="0" indent="0">
              <a:buNone/>
            </a:pPr>
            <a:r>
              <a:rPr lang="it-IT" sz="2400" dirty="0"/>
              <a:t>Modello Presentato: REDDITI Persone Fisiche</a:t>
            </a:r>
          </a:p>
          <a:p>
            <a:pPr marL="0" indent="0">
              <a:buNone/>
            </a:pPr>
            <a:r>
              <a:rPr lang="it-IT" sz="2400" dirty="0"/>
              <a:t>Termine presentazione: 30 novembre anno successivo alla percezione dei redditi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A7606-9841-48D4-AF1C-629DB0740AD5}" type="slidenum">
              <a:rPr lang="it-IT" smtClean="0"/>
              <a:t>22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835973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solidFill>
            <a:srgbClr val="00B050"/>
          </a:solidFill>
          <a:ln w="190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/>
          <a:lstStyle/>
          <a:p>
            <a:r>
              <a:rPr lang="it-IT" dirty="0"/>
              <a:t>MODALITA’ DI TRASMISSIONE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it-IT" dirty="0"/>
          </a:p>
          <a:p>
            <a:pPr marL="0" indent="0" algn="just">
              <a:lnSpc>
                <a:spcPct val="220000"/>
              </a:lnSpc>
              <a:buNone/>
            </a:pPr>
            <a:r>
              <a:rPr lang="it-IT" sz="2500" dirty="0"/>
              <a:t>Le dichiarazioni devono essere trasmesse telematicamente all’Agenzia delle Entrate direttamente dal contribuente o avvalendosi di un intermediario abilitato. </a:t>
            </a:r>
          </a:p>
          <a:p>
            <a:pPr marL="0" indent="0" algn="just">
              <a:lnSpc>
                <a:spcPct val="220000"/>
              </a:lnSpc>
              <a:buNone/>
            </a:pPr>
            <a:r>
              <a:rPr lang="it-IT" sz="2500" dirty="0"/>
              <a:t>Nel caso di dichiarazione presentata per conto di contribuenti deceduti è consentito presentare la dichiarazione in formato cartaceo presso un ufficio delle Poste Italiane S.p.A.</a:t>
            </a:r>
          </a:p>
          <a:p>
            <a:pPr marL="0" indent="0" algn="just">
              <a:lnSpc>
                <a:spcPct val="220000"/>
              </a:lnSpc>
              <a:buNone/>
            </a:pPr>
            <a:r>
              <a:rPr lang="it-IT" sz="2500" dirty="0"/>
              <a:t>La trasmissione telematica delle dichiarazioni avviene attraverso i servizi </a:t>
            </a:r>
            <a:r>
              <a:rPr lang="it-IT" sz="2500" dirty="0" err="1"/>
              <a:t>Entratel</a:t>
            </a:r>
            <a:r>
              <a:rPr lang="it-IT" sz="2500" dirty="0"/>
              <a:t> e </a:t>
            </a:r>
            <a:r>
              <a:rPr lang="it-IT" sz="2500" dirty="0" err="1"/>
              <a:t>Fisconline</a:t>
            </a:r>
            <a:r>
              <a:rPr lang="it-IT" sz="2500" dirty="0"/>
              <a:t>, gestiti dall’Agenzia delle Entrate.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A7606-9841-48D4-AF1C-629DB0740AD5}" type="slidenum">
              <a:rPr lang="it-IT" smtClean="0"/>
              <a:t>23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9547686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solidFill>
            <a:srgbClr val="00B050"/>
          </a:solidFill>
          <a:ln w="190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/>
          <a:lstStyle/>
          <a:p>
            <a:r>
              <a:rPr lang="it-IT" dirty="0"/>
              <a:t>TERMINI DI TRASMISSIONE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A7606-9841-48D4-AF1C-629DB0740AD5}" type="slidenum">
              <a:rPr lang="it-IT" smtClean="0"/>
              <a:t>24</a:t>
            </a:fld>
            <a:endParaRPr lang="it-IT"/>
          </a:p>
        </p:txBody>
      </p:sp>
      <p:sp>
        <p:nvSpPr>
          <p:cNvPr id="5" name="Rettangolo 4"/>
          <p:cNvSpPr/>
          <p:nvPr/>
        </p:nvSpPr>
        <p:spPr>
          <a:xfrm>
            <a:off x="611560" y="1988840"/>
            <a:ext cx="3096344" cy="57606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Rettangolo 5"/>
          <p:cNvSpPr/>
          <p:nvPr/>
        </p:nvSpPr>
        <p:spPr>
          <a:xfrm>
            <a:off x="611560" y="3140968"/>
            <a:ext cx="3096344" cy="57606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Rettangolo 6"/>
          <p:cNvSpPr/>
          <p:nvPr/>
        </p:nvSpPr>
        <p:spPr>
          <a:xfrm>
            <a:off x="611560" y="4509120"/>
            <a:ext cx="3096344" cy="57606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CasellaDiTesto 7"/>
          <p:cNvSpPr txBox="1"/>
          <p:nvPr/>
        </p:nvSpPr>
        <p:spPr>
          <a:xfrm>
            <a:off x="683568" y="1988840"/>
            <a:ext cx="3024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MODELLO 730 ORDINARIO E PRECOMPILATO</a:t>
            </a:r>
          </a:p>
        </p:txBody>
      </p:sp>
      <p:sp>
        <p:nvSpPr>
          <p:cNvPr id="9" name="CasellaDiTesto 8"/>
          <p:cNvSpPr txBox="1"/>
          <p:nvPr/>
        </p:nvSpPr>
        <p:spPr>
          <a:xfrm>
            <a:off x="611560" y="3142709"/>
            <a:ext cx="3096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REDDITI PERSONE FISICHE E SOCIETA’ DI PERSONE</a:t>
            </a:r>
          </a:p>
        </p:txBody>
      </p:sp>
      <p:sp>
        <p:nvSpPr>
          <p:cNvPr id="10" name="CasellaDiTesto 9"/>
          <p:cNvSpPr txBox="1"/>
          <p:nvPr/>
        </p:nvSpPr>
        <p:spPr>
          <a:xfrm>
            <a:off x="611560" y="4469631"/>
            <a:ext cx="309634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SOGGETTI IRES E AMMINISTRAZIONI PUBBLICHE</a:t>
            </a:r>
          </a:p>
        </p:txBody>
      </p:sp>
      <p:cxnSp>
        <p:nvCxnSpPr>
          <p:cNvPr id="12" name="Connettore 2 11"/>
          <p:cNvCxnSpPr>
            <a:stCxn id="5" idx="3"/>
          </p:cNvCxnSpPr>
          <p:nvPr/>
        </p:nvCxnSpPr>
        <p:spPr>
          <a:xfrm>
            <a:off x="3707904" y="2276872"/>
            <a:ext cx="1872208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2 13"/>
          <p:cNvCxnSpPr>
            <a:stCxn id="6" idx="3"/>
          </p:cNvCxnSpPr>
          <p:nvPr/>
        </p:nvCxnSpPr>
        <p:spPr>
          <a:xfrm>
            <a:off x="3707904" y="3429000"/>
            <a:ext cx="1872208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ttore 2 15"/>
          <p:cNvCxnSpPr>
            <a:stCxn id="10" idx="3"/>
          </p:cNvCxnSpPr>
          <p:nvPr/>
        </p:nvCxnSpPr>
        <p:spPr>
          <a:xfrm flipV="1">
            <a:off x="3707904" y="4777407"/>
            <a:ext cx="1872208" cy="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asellaDiTesto 16"/>
          <p:cNvSpPr txBox="1"/>
          <p:nvPr/>
        </p:nvSpPr>
        <p:spPr>
          <a:xfrm>
            <a:off x="5796136" y="1700808"/>
            <a:ext cx="2880320" cy="10926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300" b="1" dirty="0"/>
              <a:t>30 SETTEMBRE (AI SOSTITUTI D’IMPOSTA E AL CAF – PROFESSIONISTA O AG. ENTRATE) DELL’ANNO SUCCESSIVO A QUELLO DI RIFERIMENTO DEI REDDITI</a:t>
            </a:r>
          </a:p>
        </p:txBody>
      </p:sp>
      <p:sp>
        <p:nvSpPr>
          <p:cNvPr id="18" name="CasellaDiTesto 17"/>
          <p:cNvSpPr txBox="1"/>
          <p:nvPr/>
        </p:nvSpPr>
        <p:spPr>
          <a:xfrm>
            <a:off x="5796136" y="2924944"/>
            <a:ext cx="2880320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500" b="1" dirty="0"/>
              <a:t>30 NOVEMBRE DELL’ANNO SUCCESSIVO A QUELLO DI CHIUSURA DEL PERIODO D’IMPOSTA</a:t>
            </a:r>
          </a:p>
        </p:txBody>
      </p:sp>
      <p:sp>
        <p:nvSpPr>
          <p:cNvPr id="19" name="CasellaDiTesto 18"/>
          <p:cNvSpPr txBox="1"/>
          <p:nvPr/>
        </p:nvSpPr>
        <p:spPr>
          <a:xfrm>
            <a:off x="5796136" y="4221088"/>
            <a:ext cx="2880320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500" b="1" dirty="0"/>
              <a:t>ULTIMO GIORNO DEL 11° MESE SUCCESSIVO A QUELLO DI CHIUSURA DEL PERIODO D’IMPOSTA</a:t>
            </a:r>
          </a:p>
        </p:txBody>
      </p:sp>
    </p:spTree>
    <p:extLst>
      <p:ext uri="{BB962C8B-B14F-4D97-AF65-F5344CB8AC3E}">
        <p14:creationId xmlns:p14="http://schemas.microsoft.com/office/powerpoint/2010/main" val="18408844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solidFill>
            <a:srgbClr val="00B050"/>
          </a:solidFill>
          <a:ln w="190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/>
          <a:lstStyle/>
          <a:p>
            <a:r>
              <a:rPr lang="it-IT" dirty="0"/>
              <a:t>RIFERIMENTI   NORMATIVI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it-IT" dirty="0"/>
          </a:p>
          <a:p>
            <a:pPr algn="just">
              <a:lnSpc>
                <a:spcPct val="150000"/>
              </a:lnSpc>
              <a:buFont typeface="Courier New" pitchFamily="49" charset="0"/>
              <a:buChar char="o"/>
            </a:pPr>
            <a:r>
              <a:rPr lang="it-IT" sz="2200" b="1" dirty="0"/>
              <a:t>D.P.R. 29/09/1973 n. 600 - </a:t>
            </a:r>
            <a:r>
              <a:rPr lang="it-IT" sz="2200" dirty="0"/>
              <a:t>«</a:t>
            </a:r>
            <a:r>
              <a:rPr lang="it-IT" sz="2200" i="1" dirty="0"/>
              <a:t>Disposizioni comuni in materia di accertamento delle imposte sui redditi</a:t>
            </a:r>
            <a:r>
              <a:rPr lang="it-IT" sz="2200" dirty="0"/>
              <a:t>»</a:t>
            </a:r>
          </a:p>
          <a:p>
            <a:pPr algn="just">
              <a:lnSpc>
                <a:spcPct val="210000"/>
              </a:lnSpc>
              <a:buFont typeface="Courier New" pitchFamily="49" charset="0"/>
              <a:buChar char="o"/>
            </a:pPr>
            <a:r>
              <a:rPr lang="it-IT" sz="2200" b="1" dirty="0"/>
              <a:t>D.P.R. 29/09/1973 n. 602 - </a:t>
            </a:r>
            <a:r>
              <a:rPr lang="it-IT" sz="2200" dirty="0"/>
              <a:t>«</a:t>
            </a:r>
            <a:r>
              <a:rPr lang="it-IT" sz="2200" i="1" dirty="0"/>
              <a:t>Disposizioni sulla riscossione delle imposte sul reddito</a:t>
            </a:r>
            <a:r>
              <a:rPr lang="it-IT" sz="2200" dirty="0"/>
              <a:t>»</a:t>
            </a:r>
          </a:p>
          <a:p>
            <a:pPr algn="just">
              <a:lnSpc>
                <a:spcPct val="150000"/>
              </a:lnSpc>
              <a:buFont typeface="Courier New" pitchFamily="49" charset="0"/>
              <a:buChar char="o"/>
            </a:pPr>
            <a:r>
              <a:rPr lang="it-IT" sz="2200" b="1" dirty="0"/>
              <a:t>D.P.R. 22/07/1998 n. 322 - </a:t>
            </a:r>
            <a:r>
              <a:rPr lang="it-IT" sz="2200" dirty="0"/>
              <a:t>«</a:t>
            </a:r>
            <a:r>
              <a:rPr lang="it-IT" sz="2200" i="1" dirty="0"/>
              <a:t>Regolamento recante modalità per la presentazione delle dichiarazioni relative alle imposte sui redditi, all’imposta regionale sulle attività produttive e all’imposta sul valore aggiunto</a:t>
            </a:r>
            <a:r>
              <a:rPr lang="it-IT" sz="2200" dirty="0"/>
              <a:t>»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A7606-9841-48D4-AF1C-629DB0740AD5}" type="slidenum">
              <a:rPr lang="it-IT" smtClean="0"/>
              <a:t>25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822919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solidFill>
            <a:srgbClr val="00B050"/>
          </a:solidFill>
          <a:ln w="190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/>
          <a:lstStyle/>
          <a:p>
            <a:r>
              <a:rPr lang="it-IT" dirty="0"/>
              <a:t>ESEMPIO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  <a:p>
            <a:pPr marL="0" indent="0">
              <a:buNone/>
            </a:pPr>
            <a:r>
              <a:rPr lang="it-IT" sz="2400" dirty="0"/>
              <a:t>Contribuente: MARIO ROSSI (no P. IVA)</a:t>
            </a:r>
          </a:p>
          <a:p>
            <a:pPr marL="0" indent="0">
              <a:buNone/>
            </a:pPr>
            <a:r>
              <a:rPr lang="it-IT" sz="2400" dirty="0"/>
              <a:t>Titolare di Reddito di Lavoro Dipendente (Certificazione UNICA)</a:t>
            </a:r>
          </a:p>
          <a:p>
            <a:pPr marL="0" indent="0">
              <a:buNone/>
            </a:pPr>
            <a:r>
              <a:rPr lang="it-IT" sz="2400" dirty="0"/>
              <a:t>Titolare di Reddito di Fabbricati: Abitazione Principale</a:t>
            </a:r>
          </a:p>
          <a:p>
            <a:pPr marL="0" indent="0">
              <a:buNone/>
            </a:pPr>
            <a:r>
              <a:rPr lang="it-IT" sz="2400" dirty="0"/>
              <a:t>Titolare di Reddito Diverso: Prestazione di Lavoro Occasionale</a:t>
            </a:r>
          </a:p>
          <a:p>
            <a:pPr marL="0" indent="0">
              <a:buNone/>
            </a:pPr>
            <a:endParaRPr lang="it-IT" sz="2400" dirty="0"/>
          </a:p>
          <a:p>
            <a:pPr marL="0" indent="0">
              <a:buNone/>
            </a:pPr>
            <a:r>
              <a:rPr lang="it-IT" sz="2400" dirty="0"/>
              <a:t>Modello presentato: REDDITI Persone Fisiche</a:t>
            </a:r>
          </a:p>
          <a:p>
            <a:pPr marL="0" indent="0">
              <a:buNone/>
            </a:pPr>
            <a:r>
              <a:rPr lang="it-IT" sz="2400" dirty="0"/>
              <a:t>Termine presentazione dichiarazione: 30 novembre anno successivo</a:t>
            </a:r>
          </a:p>
          <a:p>
            <a:pPr marL="0" indent="0">
              <a:buNone/>
            </a:pPr>
            <a:endParaRPr lang="it-IT" sz="240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A7606-9841-48D4-AF1C-629DB0740AD5}" type="slidenum">
              <a:rPr lang="it-IT" smtClean="0"/>
              <a:t>26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641959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solidFill>
            <a:srgbClr val="00B050"/>
          </a:solidFill>
          <a:ln w="190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/>
          <a:lstStyle/>
          <a:p>
            <a:r>
              <a:rPr lang="it-IT" dirty="0"/>
              <a:t>DATI DICHIARAZIONE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dirty="0"/>
              <a:t>Rendita abitazione principale: 618 euro</a:t>
            </a:r>
          </a:p>
          <a:p>
            <a:pPr marL="0" indent="0">
              <a:buNone/>
            </a:pPr>
            <a:r>
              <a:rPr lang="it-IT" dirty="0"/>
              <a:t>Reddito lordo annuo da lavoro dip.: 27.077,00 €</a:t>
            </a:r>
          </a:p>
          <a:p>
            <a:pPr marL="0" indent="0">
              <a:buNone/>
            </a:pPr>
            <a:r>
              <a:rPr lang="it-IT" dirty="0"/>
              <a:t>Spese mediche annue detraibili: 752 euro</a:t>
            </a:r>
          </a:p>
          <a:p>
            <a:pPr marL="0" indent="0">
              <a:buNone/>
            </a:pPr>
            <a:r>
              <a:rPr lang="it-IT" dirty="0"/>
              <a:t>Spese istruzione (dottorato): 260 euro</a:t>
            </a:r>
          </a:p>
          <a:p>
            <a:pPr marL="0" indent="0">
              <a:buNone/>
            </a:pPr>
            <a:r>
              <a:rPr lang="it-IT" dirty="0"/>
              <a:t>Reddito diverso (occasionale): 2.000 euro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A7606-9841-48D4-AF1C-629DB0740AD5}" type="slidenum">
              <a:rPr lang="it-IT" smtClean="0"/>
              <a:t>27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9978467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solidFill>
            <a:srgbClr val="00B050"/>
          </a:solidFill>
          <a:ln w="190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/>
          <a:lstStyle/>
          <a:p>
            <a:r>
              <a:rPr lang="it-IT" dirty="0"/>
              <a:t>ESEMPIO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A7606-9841-48D4-AF1C-629DB0740AD5}" type="slidenum">
              <a:rPr lang="it-IT" smtClean="0"/>
              <a:t>28</a:t>
            </a:fld>
            <a:endParaRPr lang="it-IT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63" y="0"/>
            <a:ext cx="8601075" cy="6669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" name="Input penna 6">
                <a:extLst>
                  <a:ext uri="{FF2B5EF4-FFF2-40B4-BE49-F238E27FC236}">
                    <a16:creationId xmlns:a16="http://schemas.microsoft.com/office/drawing/2014/main" id="{90AB1D84-E02F-4A89-B850-A5BBDD631B55}"/>
                  </a:ext>
                </a:extLst>
              </p14:cNvPr>
              <p14:cNvContentPartPr/>
              <p14:nvPr/>
            </p14:nvContentPartPr>
            <p14:xfrm>
              <a:off x="5706656" y="1501959"/>
              <a:ext cx="1641960" cy="31320"/>
            </p14:xfrm>
          </p:contentPart>
        </mc:Choice>
        <mc:Fallback xmlns="">
          <p:pic>
            <p:nvPicPr>
              <p:cNvPr id="7" name="Input penna 6">
                <a:extLst>
                  <a:ext uri="{FF2B5EF4-FFF2-40B4-BE49-F238E27FC236}">
                    <a16:creationId xmlns:a16="http://schemas.microsoft.com/office/drawing/2014/main" id="{90AB1D84-E02F-4A89-B850-A5BBDD631B5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644016" y="1439319"/>
                <a:ext cx="1767600" cy="156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8461310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A7606-9841-48D4-AF1C-629DB0740AD5}" type="slidenum">
              <a:rPr lang="it-IT" smtClean="0"/>
              <a:t>29</a:t>
            </a:fld>
            <a:endParaRPr lang="it-IT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13" y="1"/>
            <a:ext cx="8410575" cy="66693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Input penna 5">
                <a:extLst>
                  <a:ext uri="{FF2B5EF4-FFF2-40B4-BE49-F238E27FC236}">
                    <a16:creationId xmlns:a16="http://schemas.microsoft.com/office/drawing/2014/main" id="{2F9760CB-E46F-46FE-89AA-505544DA6B22}"/>
                  </a:ext>
                </a:extLst>
              </p14:cNvPr>
              <p14:cNvContentPartPr/>
              <p14:nvPr/>
            </p14:nvContentPartPr>
            <p14:xfrm>
              <a:off x="3183776" y="195519"/>
              <a:ext cx="1611360" cy="18720"/>
            </p14:xfrm>
          </p:contentPart>
        </mc:Choice>
        <mc:Fallback xmlns="">
          <p:pic>
            <p:nvPicPr>
              <p:cNvPr id="6" name="Input penna 5">
                <a:extLst>
                  <a:ext uri="{FF2B5EF4-FFF2-40B4-BE49-F238E27FC236}">
                    <a16:creationId xmlns:a16="http://schemas.microsoft.com/office/drawing/2014/main" id="{2F9760CB-E46F-46FE-89AA-505544DA6B2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121136" y="132879"/>
                <a:ext cx="1737000" cy="144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412695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solidFill>
            <a:srgbClr val="00B050"/>
          </a:solidFill>
        </p:spPr>
        <p:txBody>
          <a:bodyPr/>
          <a:lstStyle/>
          <a:p>
            <a:r>
              <a:rPr lang="it-IT" dirty="0"/>
              <a:t>FASI DEL PROCESSO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/>
        <p:txBody>
          <a:bodyPr anchor="ctr">
            <a:noAutofit/>
          </a:bodyPr>
          <a:lstStyle/>
          <a:p>
            <a:pPr algn="ctr"/>
            <a:r>
              <a:rPr lang="it-IT" sz="1700" dirty="0"/>
              <a:t>PRIMA DELLA RIFORMA DEGLI ANNI 72-73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solidFill>
            <a:srgbClr val="FFC000"/>
          </a:solidFill>
          <a:ln w="381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>
            <a:normAutofit lnSpcReduction="10000"/>
          </a:bodyPr>
          <a:lstStyle/>
          <a:p>
            <a:r>
              <a:rPr lang="it-IT" dirty="0"/>
              <a:t>COMPILAZIONE E PRESENTAZIONE DELLA DICHIARAZIONE</a:t>
            </a:r>
          </a:p>
          <a:p>
            <a:pPr marL="0" indent="0">
              <a:buNone/>
            </a:pPr>
            <a:endParaRPr lang="it-IT" dirty="0"/>
          </a:p>
          <a:p>
            <a:r>
              <a:rPr lang="it-IT" dirty="0"/>
              <a:t>LIQUIDAZIONE DELL’IMPOSTA DA PARTE DELL’UFFICIO</a:t>
            </a:r>
          </a:p>
          <a:p>
            <a:pPr marL="0" indent="0">
              <a:buNone/>
            </a:pPr>
            <a:endParaRPr lang="it-IT" dirty="0"/>
          </a:p>
          <a:p>
            <a:r>
              <a:rPr lang="it-IT" dirty="0"/>
              <a:t>VERSAMENTO DELL’IMPOSTA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/>
        <p:txBody>
          <a:bodyPr anchor="ctr">
            <a:noAutofit/>
          </a:bodyPr>
          <a:lstStyle/>
          <a:p>
            <a:pPr algn="ctr"/>
            <a:r>
              <a:rPr lang="it-IT" sz="1700" dirty="0"/>
              <a:t>DOPO LA RIFORMA DEGLI ANNI 72-73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solidFill>
            <a:srgbClr val="FFC000"/>
          </a:solidFill>
          <a:ln w="381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>
            <a:normAutofit lnSpcReduction="10000"/>
          </a:bodyPr>
          <a:lstStyle/>
          <a:p>
            <a:r>
              <a:rPr lang="it-IT" dirty="0"/>
              <a:t>COMPILAZIONE DELLA DICHIARAZIONE CON AUTOLIQUIDAZIONE DELL’IMPOSTA</a:t>
            </a:r>
          </a:p>
          <a:p>
            <a:pPr marL="0" indent="0">
              <a:buNone/>
            </a:pPr>
            <a:endParaRPr lang="it-IT" dirty="0"/>
          </a:p>
          <a:p>
            <a:r>
              <a:rPr lang="it-IT" dirty="0"/>
              <a:t>VERSAMENTO DELL’IMPOSTA</a:t>
            </a:r>
          </a:p>
          <a:p>
            <a:pPr marL="0" indent="0">
              <a:buNone/>
            </a:pPr>
            <a:endParaRPr lang="it-IT" dirty="0"/>
          </a:p>
          <a:p>
            <a:r>
              <a:rPr lang="it-IT" dirty="0"/>
              <a:t>PRESENTAZIONE DELLA DICHIARAZIONE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A7606-9841-48D4-AF1C-629DB0740AD5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3900196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A7606-9841-48D4-AF1C-629DB0740AD5}" type="slidenum">
              <a:rPr lang="it-IT" smtClean="0"/>
              <a:t>30</a:t>
            </a:fld>
            <a:endParaRPr lang="it-IT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" y="0"/>
            <a:ext cx="8343900" cy="6669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379301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A7606-9841-48D4-AF1C-629DB0740AD5}" type="slidenum">
              <a:rPr lang="it-IT" smtClean="0"/>
              <a:t>31</a:t>
            </a:fld>
            <a:endParaRPr lang="it-IT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88640"/>
            <a:ext cx="8353425" cy="6408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put penna 4">
                <a:extLst>
                  <a:ext uri="{FF2B5EF4-FFF2-40B4-BE49-F238E27FC236}">
                    <a16:creationId xmlns:a16="http://schemas.microsoft.com/office/drawing/2014/main" id="{E67075F5-B64E-4848-8C62-6250B744C127}"/>
                  </a:ext>
                </a:extLst>
              </p14:cNvPr>
              <p14:cNvContentPartPr/>
              <p14:nvPr/>
            </p14:nvContentPartPr>
            <p14:xfrm>
              <a:off x="5820776" y="1183461"/>
              <a:ext cx="1575720" cy="9720"/>
            </p14:xfrm>
          </p:contentPart>
        </mc:Choice>
        <mc:Fallback xmlns="">
          <p:pic>
            <p:nvPicPr>
              <p:cNvPr id="5" name="Input penna 4">
                <a:extLst>
                  <a:ext uri="{FF2B5EF4-FFF2-40B4-BE49-F238E27FC236}">
                    <a16:creationId xmlns:a16="http://schemas.microsoft.com/office/drawing/2014/main" id="{E67075F5-B64E-4848-8C62-6250B744C12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758136" y="1120461"/>
                <a:ext cx="1701360" cy="13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0" name="Input penna 9">
                <a:extLst>
                  <a:ext uri="{FF2B5EF4-FFF2-40B4-BE49-F238E27FC236}">
                    <a16:creationId xmlns:a16="http://schemas.microsoft.com/office/drawing/2014/main" id="{97314199-19D7-4C44-B64A-72F5AEDCC2ED}"/>
                  </a:ext>
                </a:extLst>
              </p14:cNvPr>
              <p14:cNvContentPartPr/>
              <p14:nvPr/>
            </p14:nvContentPartPr>
            <p14:xfrm>
              <a:off x="4147136" y="2546319"/>
              <a:ext cx="421920" cy="16560"/>
            </p14:xfrm>
          </p:contentPart>
        </mc:Choice>
        <mc:Fallback xmlns="">
          <p:pic>
            <p:nvPicPr>
              <p:cNvPr id="10" name="Input penna 9">
                <a:extLst>
                  <a:ext uri="{FF2B5EF4-FFF2-40B4-BE49-F238E27FC236}">
                    <a16:creationId xmlns:a16="http://schemas.microsoft.com/office/drawing/2014/main" id="{97314199-19D7-4C44-B64A-72F5AEDCC2ED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084496" y="2483319"/>
                <a:ext cx="547560" cy="142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2984237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solidFill>
            <a:srgbClr val="00B050"/>
          </a:solidFill>
          <a:ln w="190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/>
          <a:lstStyle/>
          <a:p>
            <a:r>
              <a:rPr lang="it-IT" dirty="0"/>
              <a:t>FAMILIARI A CARICO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A7606-9841-48D4-AF1C-629DB0740AD5}" type="slidenum">
              <a:rPr lang="it-IT" smtClean="0"/>
              <a:t>32</a:t>
            </a:fld>
            <a:endParaRPr lang="it-IT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628800"/>
            <a:ext cx="7992888" cy="4968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26117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A7606-9841-48D4-AF1C-629DB0740AD5}" type="slidenum">
              <a:rPr lang="it-IT" smtClean="0"/>
              <a:t>33</a:t>
            </a:fld>
            <a:endParaRPr lang="it-IT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0"/>
            <a:ext cx="8784976" cy="67413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put penna 4">
                <a:extLst>
                  <a:ext uri="{FF2B5EF4-FFF2-40B4-BE49-F238E27FC236}">
                    <a16:creationId xmlns:a16="http://schemas.microsoft.com/office/drawing/2014/main" id="{257D161D-899B-4EBE-85A0-D4E14F600ADA}"/>
                  </a:ext>
                </a:extLst>
              </p14:cNvPr>
              <p14:cNvContentPartPr/>
              <p14:nvPr/>
            </p14:nvContentPartPr>
            <p14:xfrm>
              <a:off x="5910776" y="668661"/>
              <a:ext cx="1690560" cy="26280"/>
            </p14:xfrm>
          </p:contentPart>
        </mc:Choice>
        <mc:Fallback xmlns="">
          <p:pic>
            <p:nvPicPr>
              <p:cNvPr id="5" name="Input penna 4">
                <a:extLst>
                  <a:ext uri="{FF2B5EF4-FFF2-40B4-BE49-F238E27FC236}">
                    <a16:creationId xmlns:a16="http://schemas.microsoft.com/office/drawing/2014/main" id="{257D161D-899B-4EBE-85A0-D4E14F600AD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847776" y="605661"/>
                <a:ext cx="1816200" cy="151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2204487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solidFill>
            <a:srgbClr val="00B050"/>
          </a:solidFill>
          <a:ln w="190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/>
          <a:lstStyle/>
          <a:p>
            <a:r>
              <a:rPr lang="it-IT" dirty="0"/>
              <a:t>REDDITI DEI FABBRICATI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A7606-9841-48D4-AF1C-629DB0740AD5}" type="slidenum">
              <a:rPr lang="it-IT" smtClean="0"/>
              <a:t>34</a:t>
            </a:fld>
            <a:endParaRPr lang="it-IT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772816"/>
            <a:ext cx="779145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766" y="2159521"/>
            <a:ext cx="7867650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Tabel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3223021"/>
              </p:ext>
            </p:extLst>
          </p:nvPr>
        </p:nvGraphicFramePr>
        <p:xfrm>
          <a:off x="1331640" y="2759328"/>
          <a:ext cx="6096000" cy="377444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21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76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it-IT" dirty="0"/>
                        <a:t>Codice Utilizzo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Descrizione Immobile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Abitazione Principale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Immobile tenuto a disposizione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Immobile locato in regime di libero mercato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Immobile locato in regime di equo canone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Pertinenza dell’abitazione principale (box, cantina)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Immobile situato in un comune ad alta densità abitativa e locato in regime di canone concordato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Se l’immobile non rientra in nessuno dei casi precedenti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9637041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A7606-9841-48D4-AF1C-629DB0740AD5}" type="slidenum">
              <a:rPr lang="it-IT" smtClean="0"/>
              <a:t>35</a:t>
            </a:fld>
            <a:endParaRPr lang="it-IT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188640"/>
            <a:ext cx="8784976" cy="64087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put penna 4">
                <a:extLst>
                  <a:ext uri="{FF2B5EF4-FFF2-40B4-BE49-F238E27FC236}">
                    <a16:creationId xmlns:a16="http://schemas.microsoft.com/office/drawing/2014/main" id="{B121E786-C9AC-4415-A4AC-BE96000947FF}"/>
                  </a:ext>
                </a:extLst>
              </p14:cNvPr>
              <p14:cNvContentPartPr/>
              <p14:nvPr/>
            </p14:nvContentPartPr>
            <p14:xfrm>
              <a:off x="5771816" y="1134501"/>
              <a:ext cx="1569240" cy="33480"/>
            </p14:xfrm>
          </p:contentPart>
        </mc:Choice>
        <mc:Fallback xmlns="">
          <p:pic>
            <p:nvPicPr>
              <p:cNvPr id="5" name="Input penna 4">
                <a:extLst>
                  <a:ext uri="{FF2B5EF4-FFF2-40B4-BE49-F238E27FC236}">
                    <a16:creationId xmlns:a16="http://schemas.microsoft.com/office/drawing/2014/main" id="{B121E786-C9AC-4415-A4AC-BE96000947F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709176" y="1071861"/>
                <a:ext cx="1694880" cy="159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0112560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A7606-9841-48D4-AF1C-629DB0740AD5}" type="slidenum">
              <a:rPr lang="it-IT" smtClean="0"/>
              <a:t>36</a:t>
            </a:fld>
            <a:endParaRPr lang="it-IT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32656"/>
            <a:ext cx="8496944" cy="6327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298897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A7606-9841-48D4-AF1C-629DB0740AD5}" type="slidenum">
              <a:rPr lang="it-IT" smtClean="0"/>
              <a:t>37</a:t>
            </a:fld>
            <a:endParaRPr lang="it-IT"/>
          </a:p>
        </p:txBody>
      </p:sp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92829"/>
            <a:ext cx="8280920" cy="6404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247835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A7606-9841-48D4-AF1C-629DB0740AD5}" type="slidenum">
              <a:rPr lang="it-IT" smtClean="0"/>
              <a:t>38</a:t>
            </a:fld>
            <a:endParaRPr lang="it-IT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0"/>
            <a:ext cx="8712967" cy="6741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put penna 4">
                <a:extLst>
                  <a:ext uri="{FF2B5EF4-FFF2-40B4-BE49-F238E27FC236}">
                    <a16:creationId xmlns:a16="http://schemas.microsoft.com/office/drawing/2014/main" id="{C1A9B24C-52D8-4B0E-9454-55476BED171E}"/>
                  </a:ext>
                </a:extLst>
              </p14:cNvPr>
              <p14:cNvContentPartPr/>
              <p14:nvPr/>
            </p14:nvContentPartPr>
            <p14:xfrm>
              <a:off x="5837336" y="497661"/>
              <a:ext cx="1690560" cy="40680"/>
            </p14:xfrm>
          </p:contentPart>
        </mc:Choice>
        <mc:Fallback xmlns="">
          <p:pic>
            <p:nvPicPr>
              <p:cNvPr id="5" name="Input penna 4">
                <a:extLst>
                  <a:ext uri="{FF2B5EF4-FFF2-40B4-BE49-F238E27FC236}">
                    <a16:creationId xmlns:a16="http://schemas.microsoft.com/office/drawing/2014/main" id="{C1A9B24C-52D8-4B0E-9454-55476BED171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774336" y="435021"/>
                <a:ext cx="1816200" cy="166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32505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solidFill>
            <a:srgbClr val="00B050"/>
          </a:solidFill>
          <a:ln w="190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/>
          <a:lstStyle/>
          <a:p>
            <a:r>
              <a:rPr lang="it-IT" dirty="0"/>
              <a:t>SPESE DETRAIBILI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it-IT" dirty="0"/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A7606-9841-48D4-AF1C-629DB0740AD5}" type="slidenum">
              <a:rPr lang="it-IT" smtClean="0"/>
              <a:t>39</a:t>
            </a:fld>
            <a:endParaRPr lang="it-IT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28800"/>
            <a:ext cx="8568952" cy="461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98384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solidFill>
            <a:srgbClr val="00B050"/>
          </a:solidFill>
          <a:ln w="19050">
            <a:solidFill>
              <a:schemeClr val="tx1"/>
            </a:solidFill>
          </a:ln>
        </p:spPr>
        <p:txBody>
          <a:bodyPr/>
          <a:lstStyle/>
          <a:p>
            <a:r>
              <a:rPr lang="it-IT" dirty="0"/>
              <a:t>EVOLUZIONE DEI CONTROLLI</a:t>
            </a: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A7606-9841-48D4-AF1C-629DB0740AD5}" type="slidenum">
              <a:rPr lang="it-IT" smtClean="0"/>
              <a:t>4</a:t>
            </a:fld>
            <a:endParaRPr lang="it-IT"/>
          </a:p>
        </p:txBody>
      </p:sp>
      <p:sp>
        <p:nvSpPr>
          <p:cNvPr id="4" name="Ovale 3"/>
          <p:cNvSpPr/>
          <p:nvPr/>
        </p:nvSpPr>
        <p:spPr>
          <a:xfrm>
            <a:off x="2627784" y="1844824"/>
            <a:ext cx="4032448" cy="115212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CasellaDiTesto 5"/>
          <p:cNvSpPr txBox="1"/>
          <p:nvPr/>
        </p:nvSpPr>
        <p:spPr>
          <a:xfrm>
            <a:off x="2915816" y="2276872"/>
            <a:ext cx="3600400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2000" dirty="0"/>
              <a:t>CONTROLLO  DICHIARAZIONE</a:t>
            </a:r>
          </a:p>
        </p:txBody>
      </p:sp>
      <p:cxnSp>
        <p:nvCxnSpPr>
          <p:cNvPr id="8" name="Connettore 2 7"/>
          <p:cNvCxnSpPr/>
          <p:nvPr/>
        </p:nvCxnSpPr>
        <p:spPr>
          <a:xfrm flipH="1">
            <a:off x="1619672" y="2996952"/>
            <a:ext cx="2088232" cy="648072"/>
          </a:xfrm>
          <a:prstGeom prst="straightConnector1">
            <a:avLst/>
          </a:prstGeom>
          <a:ln cap="sq" cmpd="sng">
            <a:solidFill>
              <a:schemeClr val="tx1"/>
            </a:solidFill>
            <a:tailEnd type="arrow"/>
          </a:ln>
          <a:scene3d>
            <a:camera prst="orthographicFront"/>
            <a:lightRig rig="threePt" dir="t"/>
          </a:scene3d>
          <a:sp3d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sellaDiTesto 8"/>
          <p:cNvSpPr txBox="1"/>
          <p:nvPr/>
        </p:nvSpPr>
        <p:spPr>
          <a:xfrm>
            <a:off x="251520" y="3645024"/>
            <a:ext cx="2520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/>
              <a:t>Controllo manuale da parte degli uffici</a:t>
            </a:r>
          </a:p>
        </p:txBody>
      </p:sp>
      <p:cxnSp>
        <p:nvCxnSpPr>
          <p:cNvPr id="17" name="Connettore 2 16"/>
          <p:cNvCxnSpPr>
            <a:cxnSpLocks/>
          </p:cNvCxnSpPr>
          <p:nvPr/>
        </p:nvCxnSpPr>
        <p:spPr>
          <a:xfrm>
            <a:off x="5524914" y="2996951"/>
            <a:ext cx="2088000" cy="86409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CasellaDiTesto 25"/>
          <p:cNvSpPr txBox="1"/>
          <p:nvPr/>
        </p:nvSpPr>
        <p:spPr>
          <a:xfrm>
            <a:off x="6228184" y="3861048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/>
              <a:t>Controllo automatizzato</a:t>
            </a:r>
          </a:p>
        </p:txBody>
      </p:sp>
      <p:sp>
        <p:nvSpPr>
          <p:cNvPr id="30" name="Freccia angolare in su 29"/>
          <p:cNvSpPr/>
          <p:nvPr/>
        </p:nvSpPr>
        <p:spPr>
          <a:xfrm rot="5400000">
            <a:off x="919329" y="4168821"/>
            <a:ext cx="1400685" cy="1584176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1" name="Ovale 30"/>
          <p:cNvSpPr/>
          <p:nvPr/>
        </p:nvSpPr>
        <p:spPr>
          <a:xfrm>
            <a:off x="2483768" y="4653137"/>
            <a:ext cx="4104456" cy="1368152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2" name="CasellaDiTesto 31"/>
          <p:cNvSpPr txBox="1"/>
          <p:nvPr/>
        </p:nvSpPr>
        <p:spPr>
          <a:xfrm>
            <a:off x="2987824" y="5147900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/>
              <a:t>ARTT. 13 e 14 D.Lgs. 241/1997</a:t>
            </a:r>
          </a:p>
        </p:txBody>
      </p:sp>
      <p:sp>
        <p:nvSpPr>
          <p:cNvPr id="33" name="Freccia angolare in su 32"/>
          <p:cNvSpPr/>
          <p:nvPr/>
        </p:nvSpPr>
        <p:spPr>
          <a:xfrm>
            <a:off x="6712930" y="4149080"/>
            <a:ext cx="1747502" cy="1400683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0857928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solidFill>
            <a:srgbClr val="00B050"/>
          </a:solidFill>
          <a:ln w="190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/>
          <a:lstStyle/>
          <a:p>
            <a:r>
              <a:rPr lang="it-IT" dirty="0"/>
              <a:t>SPESE DETRAIBILI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A7606-9841-48D4-AF1C-629DB0740AD5}" type="slidenum">
              <a:rPr lang="it-IT" smtClean="0"/>
              <a:t>40</a:t>
            </a:fld>
            <a:endParaRPr lang="it-IT"/>
          </a:p>
        </p:txBody>
      </p:sp>
      <p:pic>
        <p:nvPicPr>
          <p:cNvPr id="266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1700808"/>
            <a:ext cx="8219826" cy="4464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70639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solidFill>
            <a:srgbClr val="00B050"/>
          </a:solidFill>
          <a:ln w="190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/>
          <a:lstStyle/>
          <a:p>
            <a:r>
              <a:rPr lang="it-IT" dirty="0"/>
              <a:t>ONERI DEDUCIBILI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A7606-9841-48D4-AF1C-629DB0740AD5}" type="slidenum">
              <a:rPr lang="it-IT" smtClean="0"/>
              <a:t>41</a:t>
            </a:fld>
            <a:endParaRPr lang="it-IT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28800"/>
            <a:ext cx="8640960" cy="4536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198159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A7606-9841-48D4-AF1C-629DB0740AD5}" type="slidenum">
              <a:rPr lang="it-IT" smtClean="0"/>
              <a:t>42</a:t>
            </a:fld>
            <a:endParaRPr lang="it-IT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04664"/>
            <a:ext cx="8568952" cy="6120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019676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A7606-9841-48D4-AF1C-629DB0740AD5}" type="slidenum">
              <a:rPr lang="it-IT" smtClean="0"/>
              <a:t>43</a:t>
            </a:fld>
            <a:endParaRPr lang="it-IT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663" y="519113"/>
            <a:ext cx="8448675" cy="5819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put penna 2">
                <a:extLst>
                  <a:ext uri="{FF2B5EF4-FFF2-40B4-BE49-F238E27FC236}">
                    <a16:creationId xmlns:a16="http://schemas.microsoft.com/office/drawing/2014/main" id="{602B9FBC-A49F-43B4-82D9-538730F3CE97}"/>
                  </a:ext>
                </a:extLst>
              </p14:cNvPr>
              <p14:cNvContentPartPr/>
              <p14:nvPr/>
            </p14:nvContentPartPr>
            <p14:xfrm>
              <a:off x="3200336" y="815799"/>
              <a:ext cx="1787760" cy="58320"/>
            </p14:xfrm>
          </p:contentPart>
        </mc:Choice>
        <mc:Fallback xmlns="">
          <p:pic>
            <p:nvPicPr>
              <p:cNvPr id="3" name="Input penna 2">
                <a:extLst>
                  <a:ext uri="{FF2B5EF4-FFF2-40B4-BE49-F238E27FC236}">
                    <a16:creationId xmlns:a16="http://schemas.microsoft.com/office/drawing/2014/main" id="{602B9FBC-A49F-43B4-82D9-538730F3CE9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137336" y="753159"/>
                <a:ext cx="1913400" cy="183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3907028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A7606-9841-48D4-AF1C-629DB0740AD5}" type="slidenum">
              <a:rPr lang="it-IT" smtClean="0"/>
              <a:t>44</a:t>
            </a:fld>
            <a:endParaRPr lang="it-IT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"/>
            <a:ext cx="8964488" cy="6741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put penna 2">
                <a:extLst>
                  <a:ext uri="{FF2B5EF4-FFF2-40B4-BE49-F238E27FC236}">
                    <a16:creationId xmlns:a16="http://schemas.microsoft.com/office/drawing/2014/main" id="{591D00AE-A129-45EA-B906-2E143661FF57}"/>
                  </a:ext>
                </a:extLst>
              </p14:cNvPr>
              <p14:cNvContentPartPr/>
              <p14:nvPr/>
            </p14:nvContentPartPr>
            <p14:xfrm>
              <a:off x="6041456" y="473079"/>
              <a:ext cx="1683720" cy="33480"/>
            </p14:xfrm>
          </p:contentPart>
        </mc:Choice>
        <mc:Fallback xmlns="">
          <p:pic>
            <p:nvPicPr>
              <p:cNvPr id="3" name="Input penna 2">
                <a:extLst>
                  <a:ext uri="{FF2B5EF4-FFF2-40B4-BE49-F238E27FC236}">
                    <a16:creationId xmlns:a16="http://schemas.microsoft.com/office/drawing/2014/main" id="{591D00AE-A129-45EA-B906-2E143661FF5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978816" y="410079"/>
                <a:ext cx="1809360" cy="159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55756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A7606-9841-48D4-AF1C-629DB0740AD5}" type="slidenum">
              <a:rPr lang="it-IT" smtClean="0"/>
              <a:t>45</a:t>
            </a:fld>
            <a:endParaRPr lang="it-IT"/>
          </a:p>
        </p:txBody>
      </p:sp>
      <p:graphicFrame>
        <p:nvGraphicFramePr>
          <p:cNvPr id="21504" name="Oggetto 2150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9640499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Foglio di lavoro" r:id="rId2" imgW="15116192" imgH="10649085" progId="Excel.Sheet.12">
                  <p:embed/>
                </p:oleObj>
              </mc:Choice>
              <mc:Fallback>
                <p:oleObj name="Foglio di lavoro" r:id="rId2" imgW="15116192" imgH="10649085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9144000" cy="685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307431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A7606-9841-48D4-AF1C-629DB0740AD5}" type="slidenum">
              <a:rPr lang="it-IT" smtClean="0"/>
              <a:t>46</a:t>
            </a:fld>
            <a:endParaRPr lang="it-IT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864096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209006"/>
            <a:ext cx="7992888" cy="352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923764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A7606-9841-48D4-AF1C-629DB0740AD5}" type="slidenum">
              <a:rPr lang="it-IT" smtClean="0"/>
              <a:t>47</a:t>
            </a:fld>
            <a:endParaRPr lang="it-IT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put penna 2">
                <a:extLst>
                  <a:ext uri="{FF2B5EF4-FFF2-40B4-BE49-F238E27FC236}">
                    <a16:creationId xmlns:a16="http://schemas.microsoft.com/office/drawing/2014/main" id="{156C7B15-AF9C-4401-BB31-3A89107D4149}"/>
                  </a:ext>
                </a:extLst>
              </p14:cNvPr>
              <p14:cNvContentPartPr/>
              <p14:nvPr/>
            </p14:nvContentPartPr>
            <p14:xfrm>
              <a:off x="5845616" y="489279"/>
              <a:ext cx="1892880" cy="41400"/>
            </p14:xfrm>
          </p:contentPart>
        </mc:Choice>
        <mc:Fallback xmlns="">
          <p:pic>
            <p:nvPicPr>
              <p:cNvPr id="3" name="Input penna 2">
                <a:extLst>
                  <a:ext uri="{FF2B5EF4-FFF2-40B4-BE49-F238E27FC236}">
                    <a16:creationId xmlns:a16="http://schemas.microsoft.com/office/drawing/2014/main" id="{156C7B15-AF9C-4401-BB31-3A89107D414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782616" y="426639"/>
                <a:ext cx="2018520" cy="167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8484208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A7606-9841-48D4-AF1C-629DB0740AD5}" type="slidenum">
              <a:rPr lang="it-IT" smtClean="0"/>
              <a:t>48</a:t>
            </a:fld>
            <a:endParaRPr lang="it-IT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"/>
            <a:ext cx="9036496" cy="6741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put penna 2">
                <a:extLst>
                  <a:ext uri="{FF2B5EF4-FFF2-40B4-BE49-F238E27FC236}">
                    <a16:creationId xmlns:a16="http://schemas.microsoft.com/office/drawing/2014/main" id="{DDECF338-8776-4FEF-B0F9-A1AD23996077}"/>
                  </a:ext>
                </a:extLst>
              </p14:cNvPr>
              <p14:cNvContentPartPr/>
              <p14:nvPr/>
            </p14:nvContentPartPr>
            <p14:xfrm>
              <a:off x="3110336" y="293799"/>
              <a:ext cx="1740960" cy="8640"/>
            </p14:xfrm>
          </p:contentPart>
        </mc:Choice>
        <mc:Fallback xmlns="">
          <p:pic>
            <p:nvPicPr>
              <p:cNvPr id="3" name="Input penna 2">
                <a:extLst>
                  <a:ext uri="{FF2B5EF4-FFF2-40B4-BE49-F238E27FC236}">
                    <a16:creationId xmlns:a16="http://schemas.microsoft.com/office/drawing/2014/main" id="{DDECF338-8776-4FEF-B0F9-A1AD2399607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047696" y="230799"/>
                <a:ext cx="1866600" cy="134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6019445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A7606-9841-48D4-AF1C-629DB0740AD5}" type="slidenum">
              <a:rPr lang="it-IT" smtClean="0"/>
              <a:t>49</a:t>
            </a:fld>
            <a:endParaRPr lang="it-IT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741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put penna 2">
                <a:extLst>
                  <a:ext uri="{FF2B5EF4-FFF2-40B4-BE49-F238E27FC236}">
                    <a16:creationId xmlns:a16="http://schemas.microsoft.com/office/drawing/2014/main" id="{BD5EFBCA-3000-441D-BFF0-A1BD6094B513}"/>
                  </a:ext>
                </a:extLst>
              </p14:cNvPr>
              <p14:cNvContentPartPr/>
              <p14:nvPr/>
            </p14:nvContentPartPr>
            <p14:xfrm>
              <a:off x="5878016" y="620319"/>
              <a:ext cx="1901520" cy="28440"/>
            </p14:xfrm>
          </p:contentPart>
        </mc:Choice>
        <mc:Fallback xmlns="">
          <p:pic>
            <p:nvPicPr>
              <p:cNvPr id="3" name="Input penna 2">
                <a:extLst>
                  <a:ext uri="{FF2B5EF4-FFF2-40B4-BE49-F238E27FC236}">
                    <a16:creationId xmlns:a16="http://schemas.microsoft.com/office/drawing/2014/main" id="{BD5EFBCA-3000-441D-BFF0-A1BD6094B51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815016" y="557319"/>
                <a:ext cx="2027160" cy="154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844780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solidFill>
            <a:srgbClr val="00B050"/>
          </a:solidFill>
          <a:ln w="190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/>
          <a:lstStyle/>
          <a:p>
            <a:r>
              <a:rPr lang="it-IT" dirty="0"/>
              <a:t>EVOLUZIONE DEI CONTROLLI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it-IT" sz="2700" b="1" u="sng" dirty="0"/>
              <a:t>Art. 36-bis D.P.R. 600/1973 (Controllo automatizzato)</a:t>
            </a:r>
          </a:p>
          <a:p>
            <a:pPr marL="0" indent="0">
              <a:buNone/>
            </a:pPr>
            <a:endParaRPr lang="it-IT" sz="2700" b="1" u="sng" dirty="0"/>
          </a:p>
          <a:p>
            <a:pPr>
              <a:spcBef>
                <a:spcPts val="1200"/>
              </a:spcBef>
            </a:pPr>
            <a:r>
              <a:rPr lang="it-IT" sz="2000" dirty="0"/>
              <a:t>Correzione degli errori materiali e di calcolo commessi dai contribuenti nella determinazione degli imponibili e delle imposte</a:t>
            </a:r>
          </a:p>
          <a:p>
            <a:pPr>
              <a:spcBef>
                <a:spcPts val="1200"/>
              </a:spcBef>
            </a:pPr>
            <a:r>
              <a:rPr lang="it-IT" sz="2000" dirty="0"/>
              <a:t>Correzione degli errori materiali commessi dai contribuenti nel riporto delle eccedenze delle imposte risultanti dalle precedenti dichiarazioni</a:t>
            </a:r>
          </a:p>
          <a:p>
            <a:pPr>
              <a:spcBef>
                <a:spcPts val="1200"/>
              </a:spcBef>
            </a:pPr>
            <a:r>
              <a:rPr lang="it-IT" sz="2000" dirty="0"/>
              <a:t>Riduzione delle deduzioni, detrazioni e dei crediti d’imposta esposti in misura superiore a quella prevista dalla legge ovvero non spettanti</a:t>
            </a:r>
          </a:p>
          <a:p>
            <a:pPr>
              <a:spcBef>
                <a:spcPts val="1200"/>
              </a:spcBef>
            </a:pPr>
            <a:r>
              <a:rPr lang="it-IT" sz="2000" dirty="0"/>
              <a:t>Verifica della tempestività e congruità dei versamenti delle imposte dovute a titolo di acconto e di saldo e delle ritenute operate</a:t>
            </a:r>
          </a:p>
          <a:p>
            <a:endParaRPr lang="it-IT" b="1" u="sng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A7606-9841-48D4-AF1C-629DB0740AD5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6613647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solidFill>
            <a:srgbClr val="00B050"/>
          </a:solidFill>
          <a:ln w="190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/>
          <a:lstStyle/>
          <a:p>
            <a:r>
              <a:rPr lang="it-IT" dirty="0"/>
              <a:t>IMPOSTE DA VERSARE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it-IT" dirty="0"/>
              <a:t>Saldo IRPEF (Rigo RN45)-------------</a:t>
            </a:r>
            <a:r>
              <a:rPr lang="it-IT" dirty="0">
                <a:sym typeface="Wingdings" pitchFamily="2" charset="2"/>
              </a:rPr>
              <a:t> &gt;  € 1.540,00</a:t>
            </a:r>
          </a:p>
          <a:p>
            <a:pPr marL="0" indent="0">
              <a:buNone/>
            </a:pPr>
            <a:r>
              <a:rPr lang="it-IT" dirty="0" err="1">
                <a:sym typeface="Wingdings" pitchFamily="2" charset="2"/>
              </a:rPr>
              <a:t>Addizion</a:t>
            </a:r>
            <a:r>
              <a:rPr lang="it-IT" dirty="0">
                <a:sym typeface="Wingdings" pitchFamily="2" charset="2"/>
              </a:rPr>
              <a:t>. Regionale (Rigo RV7) --- &gt;   €      37,00</a:t>
            </a:r>
          </a:p>
          <a:p>
            <a:pPr marL="0" indent="0">
              <a:buNone/>
            </a:pPr>
            <a:r>
              <a:rPr lang="it-IT" dirty="0" err="1">
                <a:sym typeface="Wingdings" pitchFamily="2" charset="2"/>
              </a:rPr>
              <a:t>Addizion</a:t>
            </a:r>
            <a:r>
              <a:rPr lang="it-IT" dirty="0">
                <a:sym typeface="Wingdings" pitchFamily="2" charset="2"/>
              </a:rPr>
              <a:t>. Comunale (Rigo RV15) - &gt;   €      99,00</a:t>
            </a:r>
          </a:p>
          <a:p>
            <a:pPr marL="0" indent="0">
              <a:buNone/>
            </a:pPr>
            <a:r>
              <a:rPr lang="it-IT" dirty="0">
                <a:sym typeface="Wingdings" pitchFamily="2" charset="2"/>
              </a:rPr>
              <a:t>Acconto </a:t>
            </a:r>
            <a:r>
              <a:rPr lang="it-IT" dirty="0" err="1">
                <a:sym typeface="Wingdings" pitchFamily="2" charset="2"/>
              </a:rPr>
              <a:t>Add</a:t>
            </a:r>
            <a:r>
              <a:rPr lang="it-IT" dirty="0">
                <a:sym typeface="Wingdings" pitchFamily="2" charset="2"/>
              </a:rPr>
              <a:t>. Comun. (Rigo RV17)- &gt; €      30,00</a:t>
            </a:r>
          </a:p>
          <a:p>
            <a:pPr marL="0" indent="0">
              <a:buNone/>
            </a:pPr>
            <a:r>
              <a:rPr lang="it-IT" dirty="0">
                <a:sym typeface="Wingdings" pitchFamily="2" charset="2"/>
              </a:rPr>
              <a:t>I° Acconto IRPEF ------------------------ &gt;</a:t>
            </a:r>
            <a:r>
              <a:rPr lang="it-IT" sz="2800" dirty="0">
                <a:sym typeface="Wingdings" pitchFamily="2" charset="2"/>
              </a:rPr>
              <a:t> </a:t>
            </a:r>
            <a:r>
              <a:rPr lang="it-IT" dirty="0">
                <a:sym typeface="Wingdings" pitchFamily="2" charset="2"/>
              </a:rPr>
              <a:t>€    616,00</a:t>
            </a:r>
          </a:p>
          <a:p>
            <a:pPr marL="0" indent="0">
              <a:buNone/>
            </a:pPr>
            <a:r>
              <a:rPr lang="it-IT" dirty="0">
                <a:sym typeface="Wingdings" pitchFamily="2" charset="2"/>
              </a:rPr>
              <a:t>II° Acconto IRPEF ----------------------- &gt; €    </a:t>
            </a:r>
            <a:r>
              <a:rPr lang="it-IT" u="sng" dirty="0">
                <a:sym typeface="Wingdings" pitchFamily="2" charset="2"/>
              </a:rPr>
              <a:t>924,00</a:t>
            </a:r>
            <a:endParaRPr lang="it-IT" u="sng" dirty="0"/>
          </a:p>
          <a:p>
            <a:pPr marL="0" indent="0">
              <a:buNone/>
            </a:pPr>
            <a:r>
              <a:rPr lang="it-IT" dirty="0"/>
              <a:t>Totale	           		               €   3.246,00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A7606-9841-48D4-AF1C-629DB0740AD5}" type="slidenum">
              <a:rPr lang="it-IT" smtClean="0"/>
              <a:t>50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6394251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solidFill>
            <a:srgbClr val="00B050"/>
          </a:solidFill>
          <a:ln w="190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/>
          <a:lstStyle/>
          <a:p>
            <a:r>
              <a:rPr lang="it-IT" dirty="0"/>
              <a:t>TERMINI DI VERSAMENTO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  <a:p>
            <a:pPr marL="0" indent="0">
              <a:buNone/>
            </a:pP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A7606-9841-48D4-AF1C-629DB0740AD5}" type="slidenum">
              <a:rPr lang="it-IT" smtClean="0"/>
              <a:t>51</a:t>
            </a:fld>
            <a:endParaRPr lang="it-IT"/>
          </a:p>
        </p:txBody>
      </p:sp>
      <p:sp>
        <p:nvSpPr>
          <p:cNvPr id="5" name="CasellaDiTesto 4"/>
          <p:cNvSpPr txBox="1"/>
          <p:nvPr/>
        </p:nvSpPr>
        <p:spPr>
          <a:xfrm>
            <a:off x="179512" y="1844824"/>
            <a:ext cx="864096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u="sng" dirty="0"/>
              <a:t>IN UNICA SOLUZIONE    (30 GIUGNO) </a:t>
            </a:r>
          </a:p>
          <a:p>
            <a:pPr algn="ctr"/>
            <a:endParaRPr lang="it-IT" b="1" u="sng" dirty="0"/>
          </a:p>
          <a:p>
            <a:pPr algn="ctr"/>
            <a:r>
              <a:rPr lang="it-IT" dirty="0"/>
              <a:t>Saldo IRPEF (Rigo RN45)-------------</a:t>
            </a:r>
            <a:r>
              <a:rPr lang="it-IT" dirty="0">
                <a:sym typeface="Wingdings" pitchFamily="2" charset="2"/>
              </a:rPr>
              <a:t> &gt;  € 1.540,00</a:t>
            </a:r>
          </a:p>
          <a:p>
            <a:pPr algn="ctr"/>
            <a:r>
              <a:rPr lang="it-IT" dirty="0" err="1">
                <a:sym typeface="Wingdings" pitchFamily="2" charset="2"/>
              </a:rPr>
              <a:t>Addizion</a:t>
            </a:r>
            <a:r>
              <a:rPr lang="it-IT" dirty="0">
                <a:sym typeface="Wingdings" pitchFamily="2" charset="2"/>
              </a:rPr>
              <a:t>. Regionale (Rigo RV7) --- &gt;   €      37,00</a:t>
            </a:r>
          </a:p>
          <a:p>
            <a:pPr algn="ctr"/>
            <a:r>
              <a:rPr lang="it-IT" dirty="0" err="1">
                <a:sym typeface="Wingdings" pitchFamily="2" charset="2"/>
              </a:rPr>
              <a:t>Addizion</a:t>
            </a:r>
            <a:r>
              <a:rPr lang="it-IT" dirty="0">
                <a:sym typeface="Wingdings" pitchFamily="2" charset="2"/>
              </a:rPr>
              <a:t>. Comunale (Rigo RV15) - &gt;   €      99,00</a:t>
            </a:r>
          </a:p>
          <a:p>
            <a:pPr algn="ctr"/>
            <a:r>
              <a:rPr lang="it-IT" dirty="0">
                <a:sym typeface="Wingdings" pitchFamily="2" charset="2"/>
              </a:rPr>
              <a:t>Acconto </a:t>
            </a:r>
            <a:r>
              <a:rPr lang="it-IT" dirty="0" err="1">
                <a:sym typeface="Wingdings" pitchFamily="2" charset="2"/>
              </a:rPr>
              <a:t>Add</a:t>
            </a:r>
            <a:r>
              <a:rPr lang="it-IT" dirty="0">
                <a:sym typeface="Wingdings" pitchFamily="2" charset="2"/>
              </a:rPr>
              <a:t>. Comun. (Rigo RV17)- &gt; €      30,00</a:t>
            </a:r>
          </a:p>
          <a:p>
            <a:pPr algn="ctr"/>
            <a:r>
              <a:rPr lang="it-IT" dirty="0">
                <a:sym typeface="Wingdings" pitchFamily="2" charset="2"/>
              </a:rPr>
              <a:t>I° Acconto IRPEF ------------------------ &gt;</a:t>
            </a:r>
            <a:r>
              <a:rPr lang="it-IT" sz="1600" dirty="0">
                <a:sym typeface="Wingdings" pitchFamily="2" charset="2"/>
              </a:rPr>
              <a:t> </a:t>
            </a:r>
            <a:r>
              <a:rPr lang="it-IT" dirty="0">
                <a:sym typeface="Wingdings" pitchFamily="2" charset="2"/>
              </a:rPr>
              <a:t>€    </a:t>
            </a:r>
            <a:r>
              <a:rPr lang="it-IT" u="sng" dirty="0">
                <a:sym typeface="Wingdings" pitchFamily="2" charset="2"/>
              </a:rPr>
              <a:t>616,00</a:t>
            </a:r>
          </a:p>
          <a:p>
            <a:pPr algn="ctr"/>
            <a:r>
              <a:rPr lang="it-IT" dirty="0">
                <a:sym typeface="Wingdings" pitchFamily="2" charset="2"/>
              </a:rPr>
              <a:t>                                                                  € 2.322,00</a:t>
            </a:r>
          </a:p>
          <a:p>
            <a:pPr algn="ctr"/>
            <a:r>
              <a:rPr lang="it-IT" b="1" u="sng" dirty="0">
                <a:sym typeface="Wingdings" pitchFamily="2" charset="2"/>
              </a:rPr>
              <a:t>(30 NOVEMBRE)</a:t>
            </a:r>
          </a:p>
          <a:p>
            <a:pPr algn="ctr"/>
            <a:endParaRPr lang="it-IT" b="1" u="sng" dirty="0">
              <a:sym typeface="Wingdings" pitchFamily="2" charset="2"/>
            </a:endParaRPr>
          </a:p>
          <a:p>
            <a:pPr algn="ctr"/>
            <a:r>
              <a:rPr lang="it-IT" dirty="0">
                <a:sym typeface="Wingdings" pitchFamily="2" charset="2"/>
              </a:rPr>
              <a:t>II° Acconto IRPEF ----------------------- &gt; €    </a:t>
            </a:r>
            <a:r>
              <a:rPr lang="it-IT" u="sng" dirty="0">
                <a:sym typeface="Wingdings" pitchFamily="2" charset="2"/>
              </a:rPr>
              <a:t>924,00</a:t>
            </a:r>
            <a:endParaRPr lang="it-IT" u="sng" dirty="0"/>
          </a:p>
          <a:p>
            <a:endParaRPr lang="it-IT" dirty="0">
              <a:sym typeface="Wingdings" pitchFamily="2" charset="2"/>
            </a:endParaRPr>
          </a:p>
          <a:p>
            <a:r>
              <a:rPr lang="it-IT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182500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solidFill>
            <a:srgbClr val="00B050"/>
          </a:solidFill>
          <a:ln w="190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/>
          <a:lstStyle/>
          <a:p>
            <a:r>
              <a:rPr lang="it-IT" dirty="0"/>
              <a:t>TERMINI DI VERSAMENTO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A7606-9841-48D4-AF1C-629DB0740AD5}" type="slidenum">
              <a:rPr lang="it-IT" smtClean="0"/>
              <a:t>52</a:t>
            </a:fld>
            <a:endParaRPr lang="it-IT"/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3646488" y="15160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it-I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1043608" y="3397056"/>
            <a:ext cx="7848872" cy="3139321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endParaRPr lang="it-IT" dirty="0"/>
          </a:p>
          <a:p>
            <a:r>
              <a:rPr lang="it-IT" b="1" u="sng" dirty="0"/>
              <a:t>DETTAGLIO RATE e INTERESSI</a:t>
            </a:r>
          </a:p>
          <a:p>
            <a:endParaRPr lang="it-IT" b="1" u="sng" dirty="0"/>
          </a:p>
          <a:p>
            <a:r>
              <a:rPr lang="it-IT" dirty="0"/>
              <a:t>Rata	Scadenza		% interessi	Capitale	 Interessi €	</a:t>
            </a:r>
          </a:p>
          <a:p>
            <a:r>
              <a:rPr lang="it-IT" dirty="0"/>
              <a:t>1	30 giugno  2022 		     0%	€ 256,67	   € 0,00	 </a:t>
            </a:r>
          </a:p>
          <a:p>
            <a:r>
              <a:rPr lang="it-IT" dirty="0"/>
              <a:t>2	22 agosto  2022		0,33%	€ 256,67	   € 0,85	</a:t>
            </a:r>
          </a:p>
          <a:p>
            <a:r>
              <a:rPr lang="it-IT" dirty="0"/>
              <a:t>3	31 agosto  2022		0,66%	€ 256,67	   € 1,69	</a:t>
            </a:r>
          </a:p>
          <a:p>
            <a:r>
              <a:rPr lang="it-IT" dirty="0"/>
              <a:t>4          30 settembre 2022		0,99%	€ 256,67	   € 2,54	</a:t>
            </a:r>
          </a:p>
          <a:p>
            <a:r>
              <a:rPr lang="it-IT" dirty="0"/>
              <a:t>5          31      ottobre 2022		1,32%	€ 256,66	   € 3,39	</a:t>
            </a:r>
          </a:p>
          <a:p>
            <a:r>
              <a:rPr lang="it-IT" dirty="0"/>
              <a:t>6          30 novembre 2022		1,65%	</a:t>
            </a:r>
            <a:r>
              <a:rPr lang="it-IT" u="sng" dirty="0"/>
              <a:t>€ 256,66</a:t>
            </a:r>
            <a:r>
              <a:rPr lang="it-IT" dirty="0"/>
              <a:t>	   </a:t>
            </a:r>
            <a:r>
              <a:rPr lang="it-IT" u="sng" dirty="0"/>
              <a:t>€ 4,24</a:t>
            </a:r>
            <a:r>
              <a:rPr lang="it-IT" dirty="0"/>
              <a:t>	</a:t>
            </a:r>
          </a:p>
          <a:p>
            <a:r>
              <a:rPr lang="it-IT" dirty="0"/>
              <a:t>TOTALE VERSAMENTI:	                                </a:t>
            </a:r>
            <a:r>
              <a:rPr lang="it-IT" b="1" dirty="0"/>
              <a:t>€ 1.540,00</a:t>
            </a:r>
            <a:r>
              <a:rPr lang="it-IT" dirty="0"/>
              <a:t>	 </a:t>
            </a:r>
            <a:r>
              <a:rPr lang="it-IT" b="1" dirty="0"/>
              <a:t>€ 12,71</a:t>
            </a:r>
            <a:r>
              <a:rPr lang="it-IT" dirty="0"/>
              <a:t>	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724050"/>
          </a:xfrm>
        </p:spPr>
        <p:txBody>
          <a:bodyPr/>
          <a:lstStyle/>
          <a:p>
            <a:endParaRPr lang="it-IT" dirty="0"/>
          </a:p>
          <a:p>
            <a:endParaRPr lang="it-IT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00808"/>
            <a:ext cx="8136904" cy="143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16054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solidFill>
            <a:srgbClr val="00B050"/>
          </a:solidFill>
          <a:ln w="190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>
            <a:normAutofit fontScale="90000"/>
          </a:bodyPr>
          <a:lstStyle/>
          <a:p>
            <a:r>
              <a:rPr lang="it-IT" dirty="0"/>
              <a:t>MODULO ATTUATIVO DEL PRELIEVO</a:t>
            </a:r>
          </a:p>
        </p:txBody>
      </p:sp>
      <p:graphicFrame>
        <p:nvGraphicFramePr>
          <p:cNvPr id="7" name="Segnaposto contenuto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88653124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A7606-9841-48D4-AF1C-629DB0740AD5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605555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solidFill>
            <a:srgbClr val="00B050"/>
          </a:solidFill>
          <a:ln w="190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>
            <a:normAutofit fontScale="90000"/>
          </a:bodyPr>
          <a:lstStyle/>
          <a:p>
            <a:r>
              <a:rPr lang="it-IT" dirty="0"/>
              <a:t>NATURA GIURIDICA DELLA DICHIARAZIONE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/>
          </a:p>
          <a:p>
            <a:pPr marL="0" indent="0" algn="just">
              <a:buNone/>
            </a:pPr>
            <a:r>
              <a:rPr lang="it-IT" sz="2000" dirty="0"/>
              <a:t>La dichiarazione rappresenta </a:t>
            </a:r>
            <a:r>
              <a:rPr lang="it-IT" sz="2000" u="sng" dirty="0"/>
              <a:t>l’atto fondamentale di collaborazione</a:t>
            </a:r>
            <a:r>
              <a:rPr lang="it-IT" sz="2000" dirty="0"/>
              <a:t> del contribuente col fisco. Tramontate le remote teorie che assimilavano la dichiarazione ad una «</a:t>
            </a:r>
            <a:r>
              <a:rPr lang="it-IT" sz="2000" b="1" dirty="0"/>
              <a:t>confessione stragiudiziale</a:t>
            </a:r>
            <a:r>
              <a:rPr lang="it-IT" sz="2000" dirty="0"/>
              <a:t>» vi è da tempo concordia sul fatto che la dichiarazione tributaria costituisca una «</a:t>
            </a:r>
            <a:r>
              <a:rPr lang="it-IT" sz="2000" b="1" dirty="0"/>
              <a:t>comunicazione di scienza</a:t>
            </a:r>
            <a:r>
              <a:rPr lang="it-IT" sz="2000" dirty="0"/>
              <a:t>»:</a:t>
            </a:r>
          </a:p>
          <a:p>
            <a:pPr marL="0" indent="0" algn="just">
              <a:buNone/>
            </a:pPr>
            <a:r>
              <a:rPr lang="it-IT" sz="2000" dirty="0"/>
              <a:t>Il contribuente, attraverso lo strumento della dichiarazione, comunica al fisco il verificarsi e l’entità del presupposto del tributo.</a:t>
            </a:r>
          </a:p>
          <a:p>
            <a:pPr marL="0" indent="0" algn="ctr">
              <a:buNone/>
            </a:pPr>
            <a:endParaRPr lang="it-IT" dirty="0"/>
          </a:p>
          <a:p>
            <a:pPr marL="0" indent="0">
              <a:buNone/>
            </a:pP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A7606-9841-48D4-AF1C-629DB0740AD5}" type="slidenum">
              <a:rPr lang="it-IT" smtClean="0"/>
              <a:t>7</a:t>
            </a:fld>
            <a:endParaRPr lang="it-IT"/>
          </a:p>
        </p:txBody>
      </p:sp>
      <p:cxnSp>
        <p:nvCxnSpPr>
          <p:cNvPr id="7" name="Connettore 2 6"/>
          <p:cNvCxnSpPr>
            <a:stCxn id="3" idx="0"/>
          </p:cNvCxnSpPr>
          <p:nvPr/>
        </p:nvCxnSpPr>
        <p:spPr>
          <a:xfrm>
            <a:off x="4572000" y="1600200"/>
            <a:ext cx="0" cy="125273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scene3d>
            <a:camera prst="orthographicFront"/>
            <a:lightRig rig="threePt" dir="t"/>
          </a:scene3d>
          <a:sp3d extrusionH="76200">
            <a:bevelT prst="relaxedInset"/>
            <a:extrusionClr>
              <a:schemeClr val="tx1"/>
            </a:extrusion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ttangolo 7"/>
          <p:cNvSpPr/>
          <p:nvPr/>
        </p:nvSpPr>
        <p:spPr>
          <a:xfrm>
            <a:off x="611560" y="5229200"/>
            <a:ext cx="3240360" cy="576064"/>
          </a:xfrm>
          <a:prstGeom prst="rect">
            <a:avLst/>
          </a:prstGeom>
          <a:gradFill flip="none" rotWithShape="1">
            <a:gsLst>
              <a:gs pos="0">
                <a:schemeClr val="lt1">
                  <a:shade val="30000"/>
                  <a:satMod val="115000"/>
                </a:schemeClr>
              </a:gs>
              <a:gs pos="50000">
                <a:schemeClr val="lt1">
                  <a:shade val="67500"/>
                  <a:satMod val="115000"/>
                </a:schemeClr>
              </a:gs>
              <a:gs pos="100000">
                <a:schemeClr val="lt1"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CasellaDiTesto 8"/>
          <p:cNvSpPr txBox="1"/>
          <p:nvPr/>
        </p:nvSpPr>
        <p:spPr>
          <a:xfrm>
            <a:off x="755576" y="5332566"/>
            <a:ext cx="28803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CONFESSIONE STRAGIUDIZIALE</a:t>
            </a:r>
          </a:p>
        </p:txBody>
      </p:sp>
      <p:cxnSp>
        <p:nvCxnSpPr>
          <p:cNvPr id="11" name="Connettore 1 10"/>
          <p:cNvCxnSpPr/>
          <p:nvPr/>
        </p:nvCxnSpPr>
        <p:spPr>
          <a:xfrm flipH="1">
            <a:off x="1331640" y="5013176"/>
            <a:ext cx="1728192" cy="100811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1 12"/>
          <p:cNvCxnSpPr/>
          <p:nvPr/>
        </p:nvCxnSpPr>
        <p:spPr>
          <a:xfrm>
            <a:off x="1475656" y="5013176"/>
            <a:ext cx="1584176" cy="108012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ttangolo 13"/>
          <p:cNvSpPr/>
          <p:nvPr/>
        </p:nvSpPr>
        <p:spPr>
          <a:xfrm>
            <a:off x="5004048" y="5229200"/>
            <a:ext cx="3384376" cy="576064"/>
          </a:xfrm>
          <a:prstGeom prst="rect">
            <a:avLst/>
          </a:prstGeom>
          <a:gradFill flip="none" rotWithShape="1">
            <a:gsLst>
              <a:gs pos="0">
                <a:schemeClr val="lt1">
                  <a:shade val="30000"/>
                  <a:satMod val="115000"/>
                </a:schemeClr>
              </a:gs>
              <a:gs pos="50000">
                <a:schemeClr val="lt1">
                  <a:shade val="67500"/>
                  <a:satMod val="115000"/>
                </a:schemeClr>
              </a:gs>
              <a:gs pos="100000">
                <a:schemeClr val="lt1"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CasellaDiTesto 14"/>
          <p:cNvSpPr txBox="1"/>
          <p:nvPr/>
        </p:nvSpPr>
        <p:spPr>
          <a:xfrm>
            <a:off x="5148064" y="5332566"/>
            <a:ext cx="31683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COMUNICAZIONE DI SCIENZA</a:t>
            </a:r>
          </a:p>
        </p:txBody>
      </p:sp>
    </p:spTree>
    <p:extLst>
      <p:ext uri="{BB962C8B-B14F-4D97-AF65-F5344CB8AC3E}">
        <p14:creationId xmlns:p14="http://schemas.microsoft.com/office/powerpoint/2010/main" val="21804819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solidFill>
            <a:srgbClr val="00B050"/>
          </a:solidFill>
          <a:ln w="190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>
            <a:normAutofit fontScale="90000"/>
          </a:bodyPr>
          <a:lstStyle/>
          <a:p>
            <a:r>
              <a:rPr lang="it-IT" dirty="0"/>
              <a:t>NATURA GIURIDICA DELLA DICHIARAZIONE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solidFill>
              <a:srgbClr val="FFC000"/>
            </a:solidFill>
          </a:ln>
        </p:spPr>
        <p:txBody>
          <a:bodyPr anchor="ctr">
            <a:normAutofit/>
          </a:bodyPr>
          <a:lstStyle/>
          <a:p>
            <a:pPr algn="ctr"/>
            <a:r>
              <a:rPr lang="it-IT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CONFESSIONE STRAGIUDIZIALE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marL="0" indent="0" algn="ctr">
              <a:buNone/>
            </a:pPr>
            <a:r>
              <a:rPr lang="it-IT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Sarebbe irretrattabile in caso di errore del contribuente </a:t>
            </a:r>
          </a:p>
          <a:p>
            <a:pPr marL="0" indent="0" algn="ctr">
              <a:buNone/>
            </a:pPr>
            <a:r>
              <a:rPr lang="it-IT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(art. 2735 codice civile)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solidFill>
              <a:srgbClr val="FFC000"/>
            </a:solidFill>
          </a:ln>
        </p:spPr>
        <p:txBody>
          <a:bodyPr anchor="ctr">
            <a:normAutofit/>
          </a:bodyPr>
          <a:lstStyle/>
          <a:p>
            <a:pPr algn="ctr"/>
            <a:r>
              <a:rPr lang="it-IT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COMUNICAZIONE DI SCIENZA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/>
          </a:p>
          <a:p>
            <a:pPr marL="0" indent="0" algn="ctr">
              <a:buNone/>
            </a:pPr>
            <a:r>
              <a:rPr lang="it-IT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dichiarazione può essere integrata dal contribuente per correggere errori od omissioni mediante una successiva dichiarazione </a:t>
            </a:r>
          </a:p>
          <a:p>
            <a:pPr marL="0" indent="0" algn="ctr">
              <a:buNone/>
            </a:pPr>
            <a:r>
              <a:rPr lang="it-IT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(Cass. 5 settembre 2014 n. 18757)</a:t>
            </a:r>
          </a:p>
          <a:p>
            <a:pPr marL="0" indent="0">
              <a:buNone/>
            </a:pPr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A7606-9841-48D4-AF1C-629DB0740AD5}" type="slidenum">
              <a:rPr lang="it-IT" smtClean="0"/>
              <a:t>8</a:t>
            </a:fld>
            <a:endParaRPr lang="it-IT"/>
          </a:p>
        </p:txBody>
      </p:sp>
      <p:cxnSp>
        <p:nvCxnSpPr>
          <p:cNvPr id="9" name="Connettore 2 8"/>
          <p:cNvCxnSpPr/>
          <p:nvPr/>
        </p:nvCxnSpPr>
        <p:spPr>
          <a:xfrm>
            <a:off x="6444208" y="4941168"/>
            <a:ext cx="0" cy="50405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asellaDiTesto 9"/>
          <p:cNvSpPr txBox="1"/>
          <p:nvPr/>
        </p:nvSpPr>
        <p:spPr>
          <a:xfrm>
            <a:off x="4932040" y="5507940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u="sng" dirty="0"/>
              <a:t>Art. 2 D.P.R. 322/1998</a:t>
            </a:r>
          </a:p>
        </p:txBody>
      </p:sp>
    </p:spTree>
    <p:extLst>
      <p:ext uri="{BB962C8B-B14F-4D97-AF65-F5344CB8AC3E}">
        <p14:creationId xmlns:p14="http://schemas.microsoft.com/office/powerpoint/2010/main" val="8608701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solidFill>
            <a:srgbClr val="00B050"/>
          </a:solidFill>
          <a:ln w="190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/>
          <a:lstStyle/>
          <a:p>
            <a:r>
              <a:rPr lang="it-IT" dirty="0"/>
              <a:t>DATI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A7606-9841-48D4-AF1C-629DB0740AD5}" type="slidenum">
              <a:rPr lang="it-IT" smtClean="0"/>
              <a:t>9</a:t>
            </a:fld>
            <a:endParaRPr lang="it-IT"/>
          </a:p>
        </p:txBody>
      </p:sp>
      <p:graphicFrame>
        <p:nvGraphicFramePr>
          <p:cNvPr id="7" name="Segnaposto contenuto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69152285"/>
              </p:ext>
            </p:extLst>
          </p:nvPr>
        </p:nvGraphicFramePr>
        <p:xfrm>
          <a:off x="467544" y="1988840"/>
          <a:ext cx="8229599" cy="2667000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14401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462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7565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5050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0080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1450" dirty="0"/>
                        <a:t>TIPO DICHIARAZIONE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dirty="0"/>
                        <a:t>N.</a:t>
                      </a:r>
                    </a:p>
                    <a:p>
                      <a:pPr algn="ctr"/>
                      <a:r>
                        <a:rPr lang="it-IT" sz="1800" dirty="0"/>
                        <a:t>(Anno</a:t>
                      </a:r>
                      <a:r>
                        <a:rPr lang="it-IT" sz="1800" baseline="0" dirty="0"/>
                        <a:t> 2020)</a:t>
                      </a:r>
                      <a:endParaRPr lang="it-IT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dirty="0"/>
                        <a:t>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it-IT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N.</a:t>
                      </a:r>
                    </a:p>
                    <a:p>
                      <a:pPr marL="0" algn="ctr" defTabSz="914400" rtl="0" eaLnBrk="1" latinLnBrk="0" hangingPunct="1"/>
                      <a:r>
                        <a:rPr lang="it-IT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(Anno 2019)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dirty="0"/>
                        <a:t>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dirty="0"/>
                        <a:t>N.</a:t>
                      </a:r>
                    </a:p>
                    <a:p>
                      <a:pPr algn="ctr"/>
                      <a:r>
                        <a:rPr lang="it-IT" sz="1800" dirty="0"/>
                        <a:t> (Anno 2018)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dirty="0"/>
                        <a:t>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i="1" dirty="0"/>
                        <a:t>Modello 770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i="1" dirty="0"/>
                        <a:t>9.555.553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i="1" dirty="0"/>
                        <a:t>23,20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i="1" dirty="0"/>
                        <a:t>10.401.001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i="1" dirty="0"/>
                        <a:t>25,05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i="1" dirty="0"/>
                        <a:t>10.562.248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i="1" dirty="0"/>
                        <a:t>25,53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i="1" dirty="0"/>
                        <a:t>Modello REDDITI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i="1" dirty="0"/>
                        <a:t>9.030.042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i="1" dirty="0"/>
                        <a:t>21,93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i="1" dirty="0"/>
                        <a:t>9.096.800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i="1" dirty="0"/>
                        <a:t>21,91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i="1" dirty="0"/>
                        <a:t>9.583.882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i="1" dirty="0"/>
                        <a:t>23,16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i="1" dirty="0"/>
                        <a:t>Modello 730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i="1" dirty="0"/>
                        <a:t>22.594.934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i="1" dirty="0"/>
                        <a:t>54,87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i="1" dirty="0"/>
                        <a:t>22.028.181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i="1" dirty="0"/>
                        <a:t>53,04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i="1" dirty="0"/>
                        <a:t>21.226.721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i="1" dirty="0"/>
                        <a:t>51,31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b="1" i="1" dirty="0"/>
                        <a:t>TOTALE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i="1" dirty="0"/>
                        <a:t>41.180.529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i="1" dirty="0"/>
                        <a:t>100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i="1" dirty="0"/>
                        <a:t>41.525.982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i="1" dirty="0"/>
                        <a:t>100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i="1" dirty="0"/>
                        <a:t>41.372.851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i="1" dirty="0"/>
                        <a:t>100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8" name="CasellaDiTesto 7"/>
          <p:cNvSpPr txBox="1"/>
          <p:nvPr/>
        </p:nvSpPr>
        <p:spPr>
          <a:xfrm>
            <a:off x="539552" y="5085184"/>
            <a:ext cx="6912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Fonte: </a:t>
            </a:r>
            <a:r>
              <a:rPr lang="it-IT" b="1" dirty="0"/>
              <a:t>Dipartimento delle Finanze</a:t>
            </a:r>
          </a:p>
        </p:txBody>
      </p:sp>
    </p:spTree>
    <p:extLst>
      <p:ext uri="{BB962C8B-B14F-4D97-AF65-F5344CB8AC3E}">
        <p14:creationId xmlns:p14="http://schemas.microsoft.com/office/powerpoint/2010/main" val="326549667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4070</TotalTime>
  <Words>1700</Words>
  <Application>Microsoft Office PowerPoint</Application>
  <PresentationFormat>Presentazione su schermo (4:3)</PresentationFormat>
  <Paragraphs>314</Paragraphs>
  <Slides>52</Slides>
  <Notes>0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52</vt:i4>
      </vt:variant>
    </vt:vector>
  </HeadingPairs>
  <TitlesOfParts>
    <vt:vector size="58" baseType="lpstr">
      <vt:lpstr>Arial</vt:lpstr>
      <vt:lpstr>Calibri</vt:lpstr>
      <vt:lpstr>Courier New</vt:lpstr>
      <vt:lpstr>Wingdings</vt:lpstr>
      <vt:lpstr>Tema di Office</vt:lpstr>
      <vt:lpstr>Foglio di lavoro</vt:lpstr>
      <vt:lpstr>LA DICHIARAZIONE FISCALE</vt:lpstr>
      <vt:lpstr>ARGOMENTI</vt:lpstr>
      <vt:lpstr>FASI DEL PROCESSO</vt:lpstr>
      <vt:lpstr>EVOLUZIONE DEI CONTROLLI</vt:lpstr>
      <vt:lpstr>EVOLUZIONE DEI CONTROLLI</vt:lpstr>
      <vt:lpstr>MODULO ATTUATIVO DEL PRELIEVO</vt:lpstr>
      <vt:lpstr>NATURA GIURIDICA DELLA DICHIARAZIONE</vt:lpstr>
      <vt:lpstr>NATURA GIURIDICA DELLA DICHIARAZIONE</vt:lpstr>
      <vt:lpstr>DATI</vt:lpstr>
      <vt:lpstr>TIPI DI DICHIARAZIONI</vt:lpstr>
      <vt:lpstr>TIPI DI DICHIARAZIONI</vt:lpstr>
      <vt:lpstr>TIPI DI DICHIARAZIONI</vt:lpstr>
      <vt:lpstr>Presentazione standard di PowerPoint</vt:lpstr>
      <vt:lpstr>Presentazione standard di PowerPoint</vt:lpstr>
      <vt:lpstr>TIPI DI DICHIARAZIONI</vt:lpstr>
      <vt:lpstr>TIPI DI DICHIARAZIONI</vt:lpstr>
      <vt:lpstr>TIPI DI DICHIARAZIONI</vt:lpstr>
      <vt:lpstr>TIPI DI DICHIARAZIONI</vt:lpstr>
      <vt:lpstr>TIPI DI DICHIARAZIONI</vt:lpstr>
      <vt:lpstr>TIPI DI DICHIARAZIONI</vt:lpstr>
      <vt:lpstr>Presentazione standard di PowerPoint</vt:lpstr>
      <vt:lpstr>ESEMPIO </vt:lpstr>
      <vt:lpstr>MODALITA’ DI TRASMISSIONE</vt:lpstr>
      <vt:lpstr>TERMINI DI TRASMISSIONE</vt:lpstr>
      <vt:lpstr>RIFERIMENTI   NORMATIVI</vt:lpstr>
      <vt:lpstr>ESEMPIO</vt:lpstr>
      <vt:lpstr>DATI DICHIARAZIONE</vt:lpstr>
      <vt:lpstr>ESEMPIO</vt:lpstr>
      <vt:lpstr>Presentazione standard di PowerPoint</vt:lpstr>
      <vt:lpstr>Presentazione standard di PowerPoint</vt:lpstr>
      <vt:lpstr>Presentazione standard di PowerPoint</vt:lpstr>
      <vt:lpstr>FAMILIARI A CARICO</vt:lpstr>
      <vt:lpstr>Presentazione standard di PowerPoint</vt:lpstr>
      <vt:lpstr>REDDITI DEI FABBRICATI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SPESE DETRAIBILI</vt:lpstr>
      <vt:lpstr>SPESE DETRAIBILI</vt:lpstr>
      <vt:lpstr>ONERI DEDUCIBILI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IMPOSTE DA VERSARE</vt:lpstr>
      <vt:lpstr>TERMINI DI VERSAMENTO</vt:lpstr>
      <vt:lpstr>TERMINI DI VERSAMENTO</vt:lpstr>
    </vt:vector>
  </TitlesOfParts>
  <Company>*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DICHIARAZIONE FISCALE</dc:title>
  <dc:creator>Net</dc:creator>
  <cp:lastModifiedBy>Claudio Galateria</cp:lastModifiedBy>
  <cp:revision>104</cp:revision>
  <dcterms:created xsi:type="dcterms:W3CDTF">2015-10-30T09:31:27Z</dcterms:created>
  <dcterms:modified xsi:type="dcterms:W3CDTF">2023-03-31T07:55:28Z</dcterms:modified>
</cp:coreProperties>
</file>