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79" r:id="rId2"/>
    <p:sldId id="256" r:id="rId3"/>
    <p:sldId id="257" r:id="rId4"/>
    <p:sldId id="258" r:id="rId5"/>
    <p:sldId id="259" r:id="rId6"/>
    <p:sldId id="260" r:id="rId7"/>
    <p:sldId id="261" r:id="rId8"/>
    <p:sldId id="262" r:id="rId9"/>
    <p:sldId id="263" r:id="rId10"/>
    <p:sldId id="277" r:id="rId11"/>
    <p:sldId id="264" r:id="rId12"/>
    <p:sldId id="265" r:id="rId13"/>
    <p:sldId id="278" r:id="rId14"/>
    <p:sldId id="266" r:id="rId15"/>
    <p:sldId id="267" r:id="rId16"/>
    <p:sldId id="268" r:id="rId17"/>
    <p:sldId id="269" r:id="rId18"/>
    <p:sldId id="270" r:id="rId19"/>
    <p:sldId id="271" r:id="rId20"/>
    <p:sldId id="272" r:id="rId21"/>
    <p:sldId id="273" r:id="rId22"/>
    <p:sldId id="274" r:id="rId23"/>
    <p:sldId id="275" r:id="rId24"/>
    <p:sldId id="276" r:id="rId2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70" autoAdjust="0"/>
    <p:restoredTop sz="94660"/>
  </p:normalViewPr>
  <p:slideViewPr>
    <p:cSldViewPr>
      <p:cViewPr>
        <p:scale>
          <a:sx n="100" d="100"/>
          <a:sy n="100" d="100"/>
        </p:scale>
        <p:origin x="-144"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15" name="Date Placeholder 14"/>
          <p:cNvSpPr>
            <a:spLocks noGrp="1"/>
          </p:cNvSpPr>
          <p:nvPr>
            <p:ph type="dt" sz="half" idx="10"/>
          </p:nvPr>
        </p:nvSpPr>
        <p:spPr/>
        <p:txBody>
          <a:bodyPr/>
          <a:lstStyle/>
          <a:p>
            <a:fld id="{7F49D355-16BD-4E45-BD9A-5EA878CF7CBD}" type="datetimeFigureOut">
              <a:rPr lang="it-IT" smtClean="0"/>
              <a:t>06/12/2013</a:t>
            </a:fld>
            <a:endParaRPr lang="it-IT"/>
          </a:p>
        </p:txBody>
      </p:sp>
      <p:sp>
        <p:nvSpPr>
          <p:cNvPr id="16" name="Slide Number Placeholder 15"/>
          <p:cNvSpPr>
            <a:spLocks noGrp="1"/>
          </p:cNvSpPr>
          <p:nvPr>
            <p:ph type="sldNum" sz="quarter" idx="11"/>
          </p:nvPr>
        </p:nvSpPr>
        <p:spPr/>
        <p:txBody>
          <a:bodyPr/>
          <a:lstStyle/>
          <a:p>
            <a:fld id="{E7A41E1B-4F70-4964-A407-84C68BE8251C}" type="slidenum">
              <a:rPr lang="it-IT" smtClean="0"/>
              <a:t>‹N›</a:t>
            </a:fld>
            <a:endParaRPr lang="it-IT"/>
          </a:p>
        </p:txBody>
      </p:sp>
      <p:sp>
        <p:nvSpPr>
          <p:cNvPr id="17" name="Footer Placeholder 16"/>
          <p:cNvSpPr>
            <a:spLocks noGrp="1"/>
          </p:cNvSpPr>
          <p:nvPr>
            <p:ph type="ftr" sz="quarter" idx="12"/>
          </p:nvPr>
        </p:nvSpPr>
        <p:spPr/>
        <p:txBody>
          <a:bodyPr/>
          <a:lstStyle/>
          <a:p>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F49D355-16BD-4E45-BD9A-5EA878CF7CBD}" type="datetimeFigureOut">
              <a:rPr lang="it-IT" smtClean="0"/>
              <a:t>06/12/2013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7F49D355-16BD-4E45-BD9A-5EA878CF7CBD}" type="datetimeFigureOut">
              <a:rPr lang="it-IT" smtClean="0"/>
              <a:t>06/12/2013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3" name="Title 12"/>
          <p:cNvSpPr>
            <a:spLocks noGrp="1"/>
          </p:cNvSpPr>
          <p:nvPr>
            <p:ph type="title"/>
          </p:nvPr>
        </p:nvSpPr>
        <p:spPr/>
        <p:txBody>
          <a:bodyPr/>
          <a:lstStyle/>
          <a:p>
            <a:r>
              <a:rPr lang="it-IT" smtClean="0"/>
              <a:t>Fare clic per modificare lo stile del titolo</a:t>
            </a:r>
            <a:endParaRPr lang="en-US"/>
          </a:p>
        </p:txBody>
      </p:sp>
      <p:sp>
        <p:nvSpPr>
          <p:cNvPr id="14" name="Date Placeholder 13"/>
          <p:cNvSpPr>
            <a:spLocks noGrp="1"/>
          </p:cNvSpPr>
          <p:nvPr>
            <p:ph type="dt" sz="half" idx="10"/>
          </p:nvPr>
        </p:nvSpPr>
        <p:spPr/>
        <p:txBody>
          <a:bodyPr/>
          <a:lstStyle/>
          <a:p>
            <a:fld id="{7F49D355-16BD-4E45-BD9A-5EA878CF7CBD}" type="datetimeFigureOut">
              <a:rPr lang="it-IT" smtClean="0"/>
              <a:t>06/12/2013</a:t>
            </a:fld>
            <a:endParaRPr lang="it-IT"/>
          </a:p>
        </p:txBody>
      </p:sp>
      <p:sp>
        <p:nvSpPr>
          <p:cNvPr id="15" name="Slide Number Placeholder 14"/>
          <p:cNvSpPr>
            <a:spLocks noGrp="1"/>
          </p:cNvSpPr>
          <p:nvPr>
            <p:ph type="sldNum" sz="quarter" idx="11"/>
          </p:nvPr>
        </p:nvSpPr>
        <p:spPr/>
        <p:txBody>
          <a:bodyPr/>
          <a:lstStyle/>
          <a:p>
            <a:fld id="{E7A41E1B-4F70-4964-A407-84C68BE8251C}" type="slidenum">
              <a:rPr lang="it-IT" smtClean="0"/>
              <a:t>‹N›</a:t>
            </a:fld>
            <a:endParaRPr lang="it-IT"/>
          </a:p>
        </p:txBody>
      </p:sp>
      <p:sp>
        <p:nvSpPr>
          <p:cNvPr id="16" name="Footer Placeholder 15"/>
          <p:cNvSpPr>
            <a:spLocks noGrp="1"/>
          </p:cNvSpPr>
          <p:nvPr>
            <p:ph type="ftr" sz="quarter" idx="12"/>
          </p:nvPr>
        </p:nvSpPr>
        <p:spPr/>
        <p:txBody>
          <a:bodyPr/>
          <a:lstStyle/>
          <a:p>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12" name="Date Placeholder 11"/>
          <p:cNvSpPr>
            <a:spLocks noGrp="1"/>
          </p:cNvSpPr>
          <p:nvPr>
            <p:ph type="dt" sz="half" idx="10"/>
          </p:nvPr>
        </p:nvSpPr>
        <p:spPr/>
        <p:txBody>
          <a:bodyPr/>
          <a:lstStyle/>
          <a:p>
            <a:fld id="{7F49D355-16BD-4E45-BD9A-5EA878CF7CBD}" type="datetimeFigureOut">
              <a:rPr lang="it-IT" smtClean="0"/>
              <a:t>06/12/2013</a:t>
            </a:fld>
            <a:endParaRPr lang="it-IT"/>
          </a:p>
        </p:txBody>
      </p:sp>
      <p:sp>
        <p:nvSpPr>
          <p:cNvPr id="13" name="Slide Number Placeholder 12"/>
          <p:cNvSpPr>
            <a:spLocks noGrp="1"/>
          </p:cNvSpPr>
          <p:nvPr>
            <p:ph type="sldNum" sz="quarter" idx="11"/>
          </p:nvPr>
        </p:nvSpPr>
        <p:spPr/>
        <p:txBody>
          <a:bodyPr/>
          <a:lstStyle/>
          <a:p>
            <a:fld id="{E7A41E1B-4F70-4964-A407-84C68BE8251C}" type="slidenum">
              <a:rPr lang="it-IT" smtClean="0"/>
              <a:t>‹N›</a:t>
            </a:fld>
            <a:endParaRPr lang="it-IT"/>
          </a:p>
        </p:txBody>
      </p:sp>
      <p:sp>
        <p:nvSpPr>
          <p:cNvPr id="14" name="Footer Placeholder 13"/>
          <p:cNvSpPr>
            <a:spLocks noGrp="1"/>
          </p:cNvSpPr>
          <p:nvPr>
            <p:ph type="ftr" sz="quarter" idx="12"/>
          </p:nvPr>
        </p:nvSpPr>
        <p:spPr/>
        <p:txBody>
          <a:bodyPr/>
          <a:lstStyle/>
          <a:p>
            <a:endParaRPr lang="it-IT"/>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it-IT" smtClean="0"/>
              <a:t>Fare clic per modificare lo stile del titolo</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F49D355-16BD-4E45-BD9A-5EA878CF7CBD}" type="datetimeFigureOut">
              <a:rPr lang="it-IT" smtClean="0"/>
              <a:t>06/12/2013</a:t>
            </a:fld>
            <a:endParaRPr lang="it-IT"/>
          </a:p>
        </p:txBody>
      </p:sp>
      <p:sp>
        <p:nvSpPr>
          <p:cNvPr id="9" name="Slide Number Placeholder 8"/>
          <p:cNvSpPr>
            <a:spLocks noGrp="1"/>
          </p:cNvSpPr>
          <p:nvPr>
            <p:ph type="sldNum" sz="quarter" idx="11"/>
          </p:nvPr>
        </p:nvSpPr>
        <p:spPr/>
        <p:txBody>
          <a:bodyPr/>
          <a:lstStyle/>
          <a:p>
            <a:fld id="{E7A41E1B-4F70-4964-A407-84C68BE8251C}" type="slidenum">
              <a:rPr lang="it-IT" smtClean="0"/>
              <a:t>‹N›</a:t>
            </a:fld>
            <a:endParaRPr lang="it-IT"/>
          </a:p>
        </p:txBody>
      </p:sp>
      <p:sp>
        <p:nvSpPr>
          <p:cNvPr id="10" name="Footer Placeholder 9"/>
          <p:cNvSpPr>
            <a:spLocks noGrp="1"/>
          </p:cNvSpPr>
          <p:nvPr>
            <p:ph type="ftr" sz="quarter" idx="12"/>
          </p:nvPr>
        </p:nvSpPr>
        <p:spPr/>
        <p:txBody>
          <a:bodyPr/>
          <a:lstStyle/>
          <a:p>
            <a:endParaRPr lang="it-IT"/>
          </a:p>
        </p:txBody>
      </p:sp>
      <p:sp>
        <p:nvSpPr>
          <p:cNvPr id="11" name="Title 10"/>
          <p:cNvSpPr>
            <a:spLocks noGrp="1"/>
          </p:cNvSpPr>
          <p:nvPr>
            <p:ph type="title"/>
          </p:nvPr>
        </p:nvSpPr>
        <p:spPr/>
        <p:txBody>
          <a:bodyPr/>
          <a:lstStyle/>
          <a:p>
            <a:r>
              <a:rPr lang="it-IT" smtClean="0"/>
              <a:t>Fare clic per modificare lo stile del titolo</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it-IT" smtClean="0"/>
              <a:t>Fare clic per modificare lo stile del titolo</a:t>
            </a:r>
            <a:endParaRPr lang="en-US" dirty="0"/>
          </a:p>
        </p:txBody>
      </p:sp>
      <p:sp>
        <p:nvSpPr>
          <p:cNvPr id="14" name="Date Placeholder 13"/>
          <p:cNvSpPr>
            <a:spLocks noGrp="1"/>
          </p:cNvSpPr>
          <p:nvPr>
            <p:ph type="dt" sz="half" idx="10"/>
          </p:nvPr>
        </p:nvSpPr>
        <p:spPr/>
        <p:txBody>
          <a:bodyPr/>
          <a:lstStyle/>
          <a:p>
            <a:fld id="{7F49D355-16BD-4E45-BD9A-5EA878CF7CBD}" type="datetimeFigureOut">
              <a:rPr lang="it-IT" smtClean="0"/>
              <a:t>06/12/2013</a:t>
            </a:fld>
            <a:endParaRPr lang="it-IT"/>
          </a:p>
        </p:txBody>
      </p:sp>
      <p:sp>
        <p:nvSpPr>
          <p:cNvPr id="15" name="Slide Number Placeholder 14"/>
          <p:cNvSpPr>
            <a:spLocks noGrp="1"/>
          </p:cNvSpPr>
          <p:nvPr>
            <p:ph type="sldNum" sz="quarter" idx="11"/>
          </p:nvPr>
        </p:nvSpPr>
        <p:spPr/>
        <p:txBody>
          <a:bodyPr/>
          <a:lstStyle/>
          <a:p>
            <a:fld id="{E7A41E1B-4F70-4964-A407-84C68BE8251C}" type="slidenum">
              <a:rPr lang="it-IT" smtClean="0"/>
              <a:t>‹N›</a:t>
            </a:fld>
            <a:endParaRPr lang="it-IT"/>
          </a:p>
        </p:txBody>
      </p:sp>
      <p:sp>
        <p:nvSpPr>
          <p:cNvPr id="16" name="Footer Placeholder 15"/>
          <p:cNvSpPr>
            <a:spLocks noGrp="1"/>
          </p:cNvSpPr>
          <p:nvPr>
            <p:ph type="ftr" sz="quarter" idx="12"/>
          </p:nvPr>
        </p:nvSpPr>
        <p:spPr/>
        <p:txBody>
          <a:bodyPr/>
          <a:lstStyle/>
          <a:p>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smtClean="0"/>
              <a:t>Fare clic per modificare lo stile del titolo</a:t>
            </a:r>
            <a:endParaRPr lang="en-US"/>
          </a:p>
        </p:txBody>
      </p:sp>
      <p:sp>
        <p:nvSpPr>
          <p:cNvPr id="7" name="Date Placeholder 6"/>
          <p:cNvSpPr>
            <a:spLocks noGrp="1"/>
          </p:cNvSpPr>
          <p:nvPr>
            <p:ph type="dt" sz="half" idx="10"/>
          </p:nvPr>
        </p:nvSpPr>
        <p:spPr/>
        <p:txBody>
          <a:bodyPr/>
          <a:lstStyle/>
          <a:p>
            <a:fld id="{7F49D355-16BD-4E45-BD9A-5EA878CF7CBD}" type="datetimeFigureOut">
              <a:rPr lang="it-IT" smtClean="0"/>
              <a:t>06/12/2013</a:t>
            </a:fld>
            <a:endParaRPr lang="it-IT"/>
          </a:p>
        </p:txBody>
      </p:sp>
      <p:sp>
        <p:nvSpPr>
          <p:cNvPr id="8" name="Slide Number Placeholder 7"/>
          <p:cNvSpPr>
            <a:spLocks noGrp="1"/>
          </p:cNvSpPr>
          <p:nvPr>
            <p:ph type="sldNum" sz="quarter" idx="11"/>
          </p:nvPr>
        </p:nvSpPr>
        <p:spPr/>
        <p:txBody>
          <a:bodyPr/>
          <a:lstStyle/>
          <a:p>
            <a:fld id="{E7A41E1B-4F70-4964-A407-84C68BE8251C}" type="slidenum">
              <a:rPr lang="it-IT" smtClean="0"/>
              <a:t>‹N›</a:t>
            </a:fld>
            <a:endParaRPr lang="it-IT"/>
          </a:p>
        </p:txBody>
      </p:sp>
      <p:sp>
        <p:nvSpPr>
          <p:cNvPr id="9" name="Footer Placeholder 8"/>
          <p:cNvSpPr>
            <a:spLocks noGrp="1"/>
          </p:cNvSpPr>
          <p:nvPr>
            <p:ph type="ftr" sz="quarter" idx="12"/>
          </p:nvPr>
        </p:nvSpPr>
        <p:spPr/>
        <p:txBody>
          <a:bodyPr/>
          <a:lstStyle/>
          <a:p>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F49D355-16BD-4E45-BD9A-5EA878CF7CBD}" type="datetimeFigureOut">
              <a:rPr lang="it-IT" smtClean="0"/>
              <a:t>06/12/2013</a:t>
            </a:fld>
            <a:endParaRPr lang="it-IT"/>
          </a:p>
        </p:txBody>
      </p:sp>
      <p:sp>
        <p:nvSpPr>
          <p:cNvPr id="6" name="Slide Number Placeholder 5"/>
          <p:cNvSpPr>
            <a:spLocks noGrp="1"/>
          </p:cNvSpPr>
          <p:nvPr>
            <p:ph type="sldNum" sz="quarter" idx="11"/>
          </p:nvPr>
        </p:nvSpPr>
        <p:spPr/>
        <p:txBody>
          <a:bodyPr/>
          <a:lstStyle/>
          <a:p>
            <a:fld id="{E7A41E1B-4F70-4964-A407-84C68BE8251C}" type="slidenum">
              <a:rPr lang="it-IT" smtClean="0"/>
              <a:t>‹N›</a:t>
            </a:fld>
            <a:endParaRPr lang="it-IT"/>
          </a:p>
        </p:txBody>
      </p:sp>
      <p:sp>
        <p:nvSpPr>
          <p:cNvPr id="7" name="Footer Placeholder 6"/>
          <p:cNvSpPr>
            <a:spLocks noGrp="1"/>
          </p:cNvSpPr>
          <p:nvPr>
            <p:ph type="ftr" sz="quarter" idx="12"/>
          </p:nvPr>
        </p:nvSpPr>
        <p:spPr/>
        <p:txBody>
          <a:bodyPr/>
          <a:lstStyle/>
          <a:p>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5" name="Date Placeholder 14"/>
          <p:cNvSpPr>
            <a:spLocks noGrp="1"/>
          </p:cNvSpPr>
          <p:nvPr>
            <p:ph type="dt" sz="half" idx="10"/>
          </p:nvPr>
        </p:nvSpPr>
        <p:spPr/>
        <p:txBody>
          <a:bodyPr/>
          <a:lstStyle/>
          <a:p>
            <a:fld id="{7F49D355-16BD-4E45-BD9A-5EA878CF7CBD}" type="datetimeFigureOut">
              <a:rPr lang="it-IT" smtClean="0"/>
              <a:t>06/12/2013</a:t>
            </a:fld>
            <a:endParaRPr lang="it-IT"/>
          </a:p>
        </p:txBody>
      </p:sp>
      <p:sp>
        <p:nvSpPr>
          <p:cNvPr id="16" name="Slide Number Placeholder 15"/>
          <p:cNvSpPr>
            <a:spLocks noGrp="1"/>
          </p:cNvSpPr>
          <p:nvPr>
            <p:ph type="sldNum" sz="quarter" idx="11"/>
          </p:nvPr>
        </p:nvSpPr>
        <p:spPr/>
        <p:txBody>
          <a:bodyPr/>
          <a:lstStyle/>
          <a:p>
            <a:fld id="{E7A41E1B-4F70-4964-A407-84C68BE8251C}" type="slidenum">
              <a:rPr lang="it-IT" smtClean="0"/>
              <a:t>‹N›</a:t>
            </a:fld>
            <a:endParaRPr lang="it-IT"/>
          </a:p>
        </p:txBody>
      </p:sp>
      <p:sp>
        <p:nvSpPr>
          <p:cNvPr id="17" name="Footer Placeholder 16"/>
          <p:cNvSpPr>
            <a:spLocks noGrp="1"/>
          </p:cNvSpPr>
          <p:nvPr>
            <p:ph type="ftr" sz="quarter" idx="12"/>
          </p:nvPr>
        </p:nvSpPr>
        <p:spPr/>
        <p:txBody>
          <a:bodyPr/>
          <a:lstStyle/>
          <a:p>
            <a:endParaRPr lang="it-IT"/>
          </a:p>
        </p:txBody>
      </p:sp>
      <p:sp>
        <p:nvSpPr>
          <p:cNvPr id="18" name="Title 17"/>
          <p:cNvSpPr>
            <a:spLocks noGrp="1"/>
          </p:cNvSpPr>
          <p:nvPr>
            <p:ph type="title"/>
          </p:nvPr>
        </p:nvSpPr>
        <p:spPr/>
        <p:txBody>
          <a:bodyPr/>
          <a:lstStyle/>
          <a:p>
            <a:r>
              <a:rPr lang="it-IT" smtClean="0"/>
              <a:t>Fare clic per modificare lo stile del titolo</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it-IT" smtClean="0"/>
              <a:t>Fare clic per modificare lo stile del titolo</a:t>
            </a:r>
            <a:endParaRPr lang="en-US"/>
          </a:p>
        </p:txBody>
      </p:sp>
      <p:sp>
        <p:nvSpPr>
          <p:cNvPr id="13" name="Date Placeholder 12"/>
          <p:cNvSpPr>
            <a:spLocks noGrp="1"/>
          </p:cNvSpPr>
          <p:nvPr>
            <p:ph type="dt" sz="half" idx="10"/>
          </p:nvPr>
        </p:nvSpPr>
        <p:spPr/>
        <p:txBody>
          <a:bodyPr/>
          <a:lstStyle/>
          <a:p>
            <a:fld id="{7F49D355-16BD-4E45-BD9A-5EA878CF7CBD}" type="datetimeFigureOut">
              <a:rPr lang="it-IT" smtClean="0"/>
              <a:t>06/12/2013</a:t>
            </a:fld>
            <a:endParaRPr lang="it-IT"/>
          </a:p>
        </p:txBody>
      </p:sp>
      <p:sp>
        <p:nvSpPr>
          <p:cNvPr id="14" name="Slide Number Placeholder 13"/>
          <p:cNvSpPr>
            <a:spLocks noGrp="1"/>
          </p:cNvSpPr>
          <p:nvPr>
            <p:ph type="sldNum" sz="quarter" idx="11"/>
          </p:nvPr>
        </p:nvSpPr>
        <p:spPr/>
        <p:txBody>
          <a:bodyPr/>
          <a:lstStyle/>
          <a:p>
            <a:fld id="{E7A41E1B-4F70-4964-A407-84C68BE8251C}" type="slidenum">
              <a:rPr lang="it-IT" smtClean="0"/>
              <a:t>‹N›</a:t>
            </a:fld>
            <a:endParaRPr lang="it-IT"/>
          </a:p>
        </p:txBody>
      </p:sp>
      <p:sp>
        <p:nvSpPr>
          <p:cNvPr id="15" name="Footer Placeholder 14"/>
          <p:cNvSpPr>
            <a:spLocks noGrp="1"/>
          </p:cNvSpPr>
          <p:nvPr>
            <p:ph type="ftr" sz="quarter" idx="12"/>
          </p:nvPr>
        </p:nvSpPr>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7F49D355-16BD-4E45-BD9A-5EA878CF7CBD}" type="datetimeFigureOut">
              <a:rPr lang="it-IT" smtClean="0"/>
              <a:t>06/12/2013</a:t>
            </a:fld>
            <a:endParaRPr lang="it-IT"/>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it-IT"/>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E7A41E1B-4F70-4964-A407-84C68BE8251C}" type="slidenum">
              <a:rPr lang="it-IT" smtClean="0"/>
              <a:t>‹N›</a:t>
            </a:fld>
            <a:endParaRPr lang="it-IT"/>
          </a:p>
        </p:txBody>
      </p:sp>
    </p:spTree>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uploads3.wikipaintings.org/images/m-c-escher/print-galle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764704"/>
            <a:ext cx="5948442" cy="5976326"/>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17980" y="5301208"/>
            <a:ext cx="7543800" cy="914400"/>
          </a:xfrm>
        </p:spPr>
        <p:txBody>
          <a:bodyPr/>
          <a:lstStyle/>
          <a:p>
            <a:r>
              <a:rPr lang="it-IT" dirty="0" smtClean="0">
                <a:solidFill>
                  <a:srgbClr val="FFFF00"/>
                </a:solidFill>
              </a:rPr>
              <a:t>SENSO-PERCEZIONE</a:t>
            </a:r>
            <a:endParaRPr lang="it-IT" dirty="0">
              <a:solidFill>
                <a:srgbClr val="FFFF00"/>
              </a:solidFill>
            </a:endParaRPr>
          </a:p>
        </p:txBody>
      </p:sp>
    </p:spTree>
    <p:extLst>
      <p:ext uri="{BB962C8B-B14F-4D97-AF65-F5344CB8AC3E}">
        <p14:creationId xmlns:p14="http://schemas.microsoft.com/office/powerpoint/2010/main" val="2289428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endParaRPr lang="it-IT" dirty="0"/>
          </a:p>
        </p:txBody>
      </p:sp>
      <p:sp>
        <p:nvSpPr>
          <p:cNvPr id="3" name="Titolo 2"/>
          <p:cNvSpPr>
            <a:spLocks noGrp="1"/>
          </p:cNvSpPr>
          <p:nvPr>
            <p:ph type="title"/>
          </p:nvPr>
        </p:nvSpPr>
        <p:spPr>
          <a:xfrm>
            <a:off x="800100" y="5373216"/>
            <a:ext cx="7543800" cy="778024"/>
          </a:xfrm>
          <a:solidFill>
            <a:schemeClr val="accent3">
              <a:lumMod val="75000"/>
            </a:schemeClr>
          </a:solidFill>
        </p:spPr>
        <p:txBody>
          <a:bodyPr/>
          <a:lstStyle/>
          <a:p>
            <a:r>
              <a:rPr lang="it-IT" dirty="0" smtClean="0"/>
              <a:t>ILLUSIONI</a:t>
            </a:r>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620688"/>
            <a:ext cx="5800046" cy="3634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2915816" y="4509120"/>
            <a:ext cx="5472608" cy="646331"/>
          </a:xfrm>
          <a:prstGeom prst="rect">
            <a:avLst/>
          </a:prstGeom>
          <a:noFill/>
        </p:spPr>
        <p:txBody>
          <a:bodyPr wrap="square" rtlCol="0">
            <a:spAutoFit/>
          </a:bodyPr>
          <a:lstStyle/>
          <a:p>
            <a:r>
              <a:rPr lang="it-IT" dirty="0" smtClean="0"/>
              <a:t>Da «</a:t>
            </a:r>
            <a:r>
              <a:rPr lang="it-IT" dirty="0" err="1" smtClean="0"/>
              <a:t>Naked</a:t>
            </a:r>
            <a:r>
              <a:rPr lang="it-IT" dirty="0" smtClean="0"/>
              <a:t> lunch» David </a:t>
            </a:r>
            <a:r>
              <a:rPr lang="it-IT" dirty="0" err="1" smtClean="0"/>
              <a:t>Cronemberg</a:t>
            </a:r>
            <a:r>
              <a:rPr lang="it-IT" dirty="0" smtClean="0"/>
              <a:t> dal </a:t>
            </a:r>
            <a:r>
              <a:rPr lang="en-US" dirty="0" err="1" smtClean="0"/>
              <a:t>romanzo</a:t>
            </a:r>
            <a:r>
              <a:rPr lang="en-US" dirty="0" smtClean="0"/>
              <a:t> </a:t>
            </a:r>
            <a:r>
              <a:rPr lang="en-US" dirty="0"/>
              <a:t>di William Seward Burroughs</a:t>
            </a:r>
            <a:endParaRPr lang="it-IT" dirty="0"/>
          </a:p>
        </p:txBody>
      </p:sp>
    </p:spTree>
    <p:extLst>
      <p:ext uri="{BB962C8B-B14F-4D97-AF65-F5344CB8AC3E}">
        <p14:creationId xmlns:p14="http://schemas.microsoft.com/office/powerpoint/2010/main" val="2505965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idx="1"/>
          </p:nvPr>
        </p:nvSpPr>
        <p:spPr>
          <a:xfrm>
            <a:off x="704850" y="1357313"/>
            <a:ext cx="7626350" cy="5119687"/>
          </a:xfrm>
        </p:spPr>
        <p:txBody>
          <a:bodyPr>
            <a:normAutofit/>
          </a:bodyPr>
          <a:lstStyle/>
          <a:p>
            <a:pPr marL="574675" indent="-574675" algn="just" eaLnBrk="1" hangingPunct="1"/>
            <a:r>
              <a:rPr lang="it-IT" altLang="it-IT" sz="3200" dirty="0" smtClean="0"/>
              <a:t>Percezione inadeguata </a:t>
            </a:r>
            <a:r>
              <a:rPr lang="it-IT" altLang="it-IT" sz="3200" dirty="0" smtClean="0">
                <a:solidFill>
                  <a:srgbClr val="FFFF00"/>
                </a:solidFill>
              </a:rPr>
              <a:t>dell’oggetto</a:t>
            </a:r>
          </a:p>
          <a:p>
            <a:pPr marL="574675" indent="-574675" algn="just" eaLnBrk="1" hangingPunct="1"/>
            <a:endParaRPr lang="it-IT" altLang="it-IT" sz="1600" b="1" dirty="0" smtClean="0"/>
          </a:p>
          <a:p>
            <a:pPr marL="574675" indent="-574675" algn="just" eaLnBrk="1" hangingPunct="1"/>
            <a:r>
              <a:rPr lang="it-IT" altLang="it-IT" sz="3200" dirty="0" smtClean="0"/>
              <a:t>Alterata interpretazione di stimoli sensoriali che comporta la percezione di un oggetto differente da quello reale</a:t>
            </a:r>
          </a:p>
          <a:p>
            <a:pPr marL="574675" indent="-574675" algn="just" eaLnBrk="1" hangingPunct="1"/>
            <a:endParaRPr lang="it-IT" altLang="it-IT" sz="1600" b="1" dirty="0" smtClean="0"/>
          </a:p>
          <a:p>
            <a:pPr marL="574675" indent="-574675" algn="just" eaLnBrk="1" hangingPunct="1"/>
            <a:r>
              <a:rPr lang="it-IT" altLang="it-IT" sz="3200" dirty="0" smtClean="0"/>
              <a:t>Prodotto inadeguato della </a:t>
            </a:r>
            <a:r>
              <a:rPr lang="it-IT" altLang="it-IT" sz="3200" dirty="0" err="1" smtClean="0"/>
              <a:t>integrazio</a:t>
            </a:r>
            <a:r>
              <a:rPr lang="it-IT" altLang="it-IT" sz="3200" dirty="0" smtClean="0"/>
              <a:t>-ne tra i dati sensoriali e quelli psicologici soggettivi</a:t>
            </a:r>
          </a:p>
        </p:txBody>
      </p:sp>
      <p:sp>
        <p:nvSpPr>
          <p:cNvPr id="99330" name="Rectangle 2"/>
          <p:cNvSpPr>
            <a:spLocks noGrp="1" noChangeArrowheads="1"/>
          </p:cNvSpPr>
          <p:nvPr>
            <p:ph type="title"/>
          </p:nvPr>
        </p:nvSpPr>
        <p:spPr>
          <a:xfrm>
            <a:off x="657225" y="296863"/>
            <a:ext cx="7772400" cy="793750"/>
          </a:xfrm>
          <a:solidFill>
            <a:schemeClr val="accent3">
              <a:lumMod val="75000"/>
            </a:schemeClr>
          </a:solidFill>
        </p:spPr>
        <p:txBody>
          <a:bodyPr/>
          <a:lstStyle/>
          <a:p>
            <a:pPr eaLnBrk="1" hangingPunct="1">
              <a:defRPr/>
            </a:pPr>
            <a:r>
              <a:rPr lang="it-IT" b="1" smtClean="0">
                <a:ea typeface="+mj-ea"/>
              </a:rPr>
              <a:t>ILLUSIONI</a:t>
            </a:r>
          </a:p>
        </p:txBody>
      </p:sp>
    </p:spTree>
    <p:extLst>
      <p:ext uri="{BB962C8B-B14F-4D97-AF65-F5344CB8AC3E}">
        <p14:creationId xmlns:p14="http://schemas.microsoft.com/office/powerpoint/2010/main" val="309103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idx="1"/>
          </p:nvPr>
        </p:nvSpPr>
        <p:spPr>
          <a:xfrm>
            <a:off x="152400" y="180975"/>
            <a:ext cx="8720138" cy="6343650"/>
          </a:xfrm>
        </p:spPr>
        <p:txBody>
          <a:bodyPr>
            <a:normAutofit lnSpcReduction="10000"/>
          </a:bodyPr>
          <a:lstStyle/>
          <a:p>
            <a:pPr algn="just" eaLnBrk="1" hangingPunct="1">
              <a:buFont typeface="Wingdings" charset="2"/>
              <a:buNone/>
            </a:pPr>
            <a:r>
              <a:rPr lang="it-IT" altLang="it-IT" sz="2200" b="1" smtClean="0">
                <a:solidFill>
                  <a:srgbClr val="FFFF99"/>
                </a:solidFill>
              </a:rPr>
              <a:t>ILLUSIONI DA DISATTENZIONE</a:t>
            </a:r>
            <a:endParaRPr lang="it-IT" altLang="it-IT" sz="2200" smtClean="0">
              <a:solidFill>
                <a:srgbClr val="FFFF99"/>
              </a:solidFill>
            </a:endParaRPr>
          </a:p>
          <a:p>
            <a:pPr algn="just" eaLnBrk="1" hangingPunct="1">
              <a:buFont typeface="Wingdings" charset="2"/>
              <a:buNone/>
            </a:pPr>
            <a:r>
              <a:rPr lang="it-IT" altLang="it-IT" sz="2200" smtClean="0"/>
              <a:t>	quando il livello di attenzione è ridotto o compromesso i legami tra i dati percettivi e quelli soggettivi sono lassi e la loro interpretazione avviene in modo casuale e disordinato (stato di affaticamento, turbe delle capacità attentive)</a:t>
            </a:r>
          </a:p>
          <a:p>
            <a:pPr algn="just" eaLnBrk="1" hangingPunct="1">
              <a:buFont typeface="Wingdings" charset="2"/>
              <a:buNone/>
            </a:pPr>
            <a:endParaRPr lang="it-IT" altLang="it-IT" sz="1000" smtClean="0"/>
          </a:p>
          <a:p>
            <a:pPr algn="just" eaLnBrk="1" hangingPunct="1">
              <a:buFont typeface="Wingdings" charset="2"/>
              <a:buNone/>
            </a:pPr>
            <a:r>
              <a:rPr lang="it-IT" altLang="it-IT" sz="2200" b="1" smtClean="0">
                <a:solidFill>
                  <a:srgbClr val="FFFF99"/>
                </a:solidFill>
              </a:rPr>
              <a:t>ILLUSIONI AFFETTIVE</a:t>
            </a:r>
            <a:endParaRPr lang="it-IT" altLang="it-IT" sz="2200" smtClean="0">
              <a:solidFill>
                <a:srgbClr val="FFFF99"/>
              </a:solidFill>
            </a:endParaRPr>
          </a:p>
          <a:p>
            <a:pPr algn="just" eaLnBrk="1" hangingPunct="1">
              <a:buFont typeface="Wingdings" charset="2"/>
              <a:buNone/>
            </a:pPr>
            <a:r>
              <a:rPr lang="it-IT" altLang="it-IT" sz="2200" smtClean="0"/>
              <a:t>	l’aspettativa ha un ruolo importante nel processo percettivo, pertanto in una situazione di attesa si può facilmente riconoscere in uno sconosciuto una persona cara; un particolare stato affettivo (ansia, timore, preoccupazione) non solo orienta la nostra aspettativa verso specifici contenuti percettivi, ma limita anche la capacità di verificarne la validità</a:t>
            </a:r>
          </a:p>
          <a:p>
            <a:pPr algn="just" eaLnBrk="1" hangingPunct="1">
              <a:buFont typeface="Wingdings" charset="2"/>
              <a:buNone/>
            </a:pPr>
            <a:endParaRPr lang="it-IT" altLang="it-IT" sz="1000" smtClean="0"/>
          </a:p>
          <a:p>
            <a:pPr algn="just" eaLnBrk="1" hangingPunct="1">
              <a:buFont typeface="Wingdings" charset="2"/>
              <a:buNone/>
            </a:pPr>
            <a:r>
              <a:rPr lang="it-IT" altLang="it-IT" sz="2200" b="1" smtClean="0">
                <a:solidFill>
                  <a:srgbClr val="FFFF99"/>
                </a:solidFill>
              </a:rPr>
              <a:t>PAREIDOLIA</a:t>
            </a:r>
            <a:endParaRPr lang="it-IT" altLang="it-IT" sz="2200" smtClean="0">
              <a:solidFill>
                <a:srgbClr val="FFFF99"/>
              </a:solidFill>
            </a:endParaRPr>
          </a:p>
          <a:p>
            <a:pPr algn="just" eaLnBrk="1" hangingPunct="1">
              <a:buFont typeface="Wingdings" charset="2"/>
              <a:buNone/>
            </a:pPr>
            <a:r>
              <a:rPr lang="it-IT" altLang="it-IT" sz="2200" smtClean="0"/>
              <a:t>	elaborazione percettiva di stimoli sensoriali indefiniti o ambigui che vengono strutturati tramite un’attività elaborativa-fantastica in formazioni illusionali vivide e definite (una nuvola a contorni sfumati può essere percepita come un animale) </a:t>
            </a:r>
          </a:p>
        </p:txBody>
      </p:sp>
    </p:spTree>
    <p:extLst>
      <p:ext uri="{BB962C8B-B14F-4D97-AF65-F5344CB8AC3E}">
        <p14:creationId xmlns:p14="http://schemas.microsoft.com/office/powerpoint/2010/main" val="1687810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endParaRPr lang="it-IT" dirty="0"/>
          </a:p>
        </p:txBody>
      </p:sp>
      <p:sp>
        <p:nvSpPr>
          <p:cNvPr id="3" name="Titolo 2"/>
          <p:cNvSpPr>
            <a:spLocks noGrp="1"/>
          </p:cNvSpPr>
          <p:nvPr>
            <p:ph type="title"/>
          </p:nvPr>
        </p:nvSpPr>
        <p:spPr>
          <a:xfrm>
            <a:off x="827584" y="5085184"/>
            <a:ext cx="7543800" cy="914400"/>
          </a:xfrm>
          <a:solidFill>
            <a:schemeClr val="accent5">
              <a:lumMod val="50000"/>
            </a:schemeClr>
          </a:solidFill>
        </p:spPr>
        <p:txBody>
          <a:bodyPr/>
          <a:lstStyle/>
          <a:p>
            <a:r>
              <a:rPr lang="it-IT" dirty="0" smtClean="0"/>
              <a:t>ALLUCINAZIONE</a:t>
            </a:r>
            <a:endParaRPr lang="it-IT"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620688"/>
            <a:ext cx="5275704" cy="3440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p:cNvSpPr txBox="1"/>
          <p:nvPr/>
        </p:nvSpPr>
        <p:spPr>
          <a:xfrm>
            <a:off x="2051720" y="4329970"/>
            <a:ext cx="5760640" cy="646331"/>
          </a:xfrm>
          <a:prstGeom prst="rect">
            <a:avLst/>
          </a:prstGeom>
          <a:noFill/>
        </p:spPr>
        <p:txBody>
          <a:bodyPr wrap="square" rtlCol="0">
            <a:spAutoFit/>
          </a:bodyPr>
          <a:lstStyle/>
          <a:p>
            <a:r>
              <a:rPr lang="it-IT" dirty="0"/>
              <a:t>Da «</a:t>
            </a:r>
            <a:r>
              <a:rPr lang="it-IT" dirty="0" err="1"/>
              <a:t>Naked</a:t>
            </a:r>
            <a:r>
              <a:rPr lang="it-IT" dirty="0"/>
              <a:t> lunch» David </a:t>
            </a:r>
            <a:r>
              <a:rPr lang="it-IT" dirty="0" err="1"/>
              <a:t>Cronemberg</a:t>
            </a:r>
            <a:r>
              <a:rPr lang="it-IT" dirty="0"/>
              <a:t> dal romanzo di William </a:t>
            </a:r>
            <a:r>
              <a:rPr lang="it-IT" dirty="0" err="1"/>
              <a:t>Seward</a:t>
            </a:r>
            <a:r>
              <a:rPr lang="it-IT" dirty="0"/>
              <a:t> Burroughs</a:t>
            </a:r>
          </a:p>
        </p:txBody>
      </p:sp>
    </p:spTree>
    <p:extLst>
      <p:ext uri="{BB962C8B-B14F-4D97-AF65-F5344CB8AC3E}">
        <p14:creationId xmlns:p14="http://schemas.microsoft.com/office/powerpoint/2010/main" val="635689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idx="1"/>
          </p:nvPr>
        </p:nvSpPr>
        <p:spPr>
          <a:xfrm>
            <a:off x="381000" y="757238"/>
            <a:ext cx="8505825" cy="5864225"/>
          </a:xfrm>
        </p:spPr>
        <p:txBody>
          <a:bodyPr>
            <a:normAutofit lnSpcReduction="10000"/>
          </a:bodyPr>
          <a:lstStyle/>
          <a:p>
            <a:pPr eaLnBrk="1" hangingPunct="1"/>
            <a:r>
              <a:rPr lang="it-IT" altLang="it-IT" sz="3000" dirty="0" smtClean="0">
                <a:solidFill>
                  <a:srgbClr val="FFFF00"/>
                </a:solidFill>
              </a:rPr>
              <a:t>L’allucinazione è una percezione senza oggetto</a:t>
            </a:r>
            <a:r>
              <a:rPr lang="it-IT" altLang="it-IT" dirty="0" smtClean="0">
                <a:solidFill>
                  <a:srgbClr val="FFFF00"/>
                </a:solidFill>
              </a:rPr>
              <a:t> </a:t>
            </a:r>
            <a:r>
              <a:rPr lang="it-IT" altLang="it-IT" dirty="0" smtClean="0"/>
              <a:t>					     </a:t>
            </a:r>
            <a:r>
              <a:rPr lang="it-IT" altLang="it-IT" sz="2600" dirty="0" smtClean="0">
                <a:solidFill>
                  <a:srgbClr val="FFFF00"/>
                </a:solidFill>
              </a:rPr>
              <a:t>(</a:t>
            </a:r>
            <a:r>
              <a:rPr lang="it-IT" altLang="it-IT" sz="2600" dirty="0" err="1" smtClean="0">
                <a:solidFill>
                  <a:srgbClr val="FFFF00"/>
                </a:solidFill>
              </a:rPr>
              <a:t>Esquirol</a:t>
            </a:r>
            <a:r>
              <a:rPr lang="it-IT" altLang="it-IT" sz="2600" dirty="0" smtClean="0">
                <a:solidFill>
                  <a:srgbClr val="FFFF00"/>
                </a:solidFill>
              </a:rPr>
              <a:t>, 1838)</a:t>
            </a:r>
          </a:p>
          <a:p>
            <a:pPr eaLnBrk="1" hangingPunct="1">
              <a:buFont typeface="Wingdings" charset="2"/>
              <a:buNone/>
            </a:pPr>
            <a:endParaRPr lang="it-IT" altLang="it-IT" sz="900" dirty="0" smtClean="0"/>
          </a:p>
          <a:p>
            <a:pPr eaLnBrk="1" hangingPunct="1"/>
            <a:r>
              <a:rPr lang="it-IT" altLang="it-IT" sz="3000" dirty="0" smtClean="0"/>
              <a:t>Le allucinazioni propriamente sono false percezioni reali che non rappresentano in alcun modo distorsioni delle percezioni reali, ma balzano fuori da loro stesse come qualcosa di completamente nuovo e si verificano contemporaneamente e insieme alle percezioni reali					     </a:t>
            </a:r>
            <a:r>
              <a:rPr lang="it-IT" altLang="it-IT" sz="2600" dirty="0" smtClean="0">
                <a:solidFill>
                  <a:srgbClr val="FFFF00"/>
                </a:solidFill>
              </a:rPr>
              <a:t>(</a:t>
            </a:r>
            <a:r>
              <a:rPr lang="it-IT" altLang="it-IT" sz="2600" dirty="0" err="1" smtClean="0">
                <a:solidFill>
                  <a:srgbClr val="FFFF00"/>
                </a:solidFill>
              </a:rPr>
              <a:t>Jaspers</a:t>
            </a:r>
            <a:r>
              <a:rPr lang="it-IT" altLang="it-IT" sz="2600" dirty="0" smtClean="0">
                <a:solidFill>
                  <a:srgbClr val="FFFF00"/>
                </a:solidFill>
              </a:rPr>
              <a:t>, 1913)</a:t>
            </a:r>
          </a:p>
          <a:p>
            <a:pPr eaLnBrk="1" hangingPunct="1">
              <a:buFont typeface="Wingdings" charset="2"/>
              <a:buNone/>
            </a:pPr>
            <a:endParaRPr lang="it-IT" altLang="it-IT" sz="900" dirty="0" smtClean="0">
              <a:solidFill>
                <a:schemeClr val="accent2"/>
              </a:solidFill>
            </a:endParaRPr>
          </a:p>
          <a:p>
            <a:pPr eaLnBrk="1" hangingPunct="1"/>
            <a:r>
              <a:rPr lang="it-IT" altLang="it-IT" sz="3000" dirty="0" smtClean="0"/>
              <a:t>Un’allucinazione è un percetto </a:t>
            </a:r>
            <a:r>
              <a:rPr lang="it-IT" altLang="it-IT" sz="3000" dirty="0" err="1" smtClean="0"/>
              <a:t>introcettivo</a:t>
            </a:r>
            <a:r>
              <a:rPr lang="it-IT" altLang="it-IT" sz="3000" dirty="0" smtClean="0"/>
              <a:t> ed esterocettivo cui non corrisponde un oggetto reale</a:t>
            </a:r>
            <a:r>
              <a:rPr lang="it-IT" altLang="it-IT" dirty="0" smtClean="0"/>
              <a:t>					   </a:t>
            </a:r>
            <a:r>
              <a:rPr lang="it-IT" altLang="it-IT" sz="2600" dirty="0" smtClean="0">
                <a:solidFill>
                  <a:srgbClr val="FFFF00"/>
                </a:solidFill>
              </a:rPr>
              <a:t>(</a:t>
            </a:r>
            <a:r>
              <a:rPr lang="it-IT" altLang="it-IT" sz="2600" dirty="0" err="1" smtClean="0">
                <a:solidFill>
                  <a:srgbClr val="FFFF00"/>
                </a:solidFill>
              </a:rPr>
              <a:t>Smythies</a:t>
            </a:r>
            <a:r>
              <a:rPr lang="it-IT" altLang="it-IT" sz="2600" dirty="0" smtClean="0">
                <a:solidFill>
                  <a:srgbClr val="FFFF00"/>
                </a:solidFill>
              </a:rPr>
              <a:t>, 1956</a:t>
            </a:r>
            <a:r>
              <a:rPr lang="it-IT" altLang="it-IT" dirty="0" smtClean="0">
                <a:solidFill>
                  <a:srgbClr val="FFFF00"/>
                </a:solidFill>
              </a:rPr>
              <a:t>)</a:t>
            </a:r>
          </a:p>
        </p:txBody>
      </p:sp>
      <p:sp>
        <p:nvSpPr>
          <p:cNvPr id="101379" name="Text Box 3"/>
          <p:cNvSpPr txBox="1">
            <a:spLocks noChangeArrowheads="1"/>
          </p:cNvSpPr>
          <p:nvPr/>
        </p:nvSpPr>
        <p:spPr bwMode="auto">
          <a:xfrm>
            <a:off x="2600325" y="122238"/>
            <a:ext cx="4321175" cy="579437"/>
          </a:xfrm>
          <a:prstGeom prst="rect">
            <a:avLst/>
          </a:prstGeom>
          <a:solidFill>
            <a:schemeClr val="accent5">
              <a:lumMod val="50000"/>
            </a:schemeClr>
          </a:solidFill>
          <a:ln w="9525">
            <a:noFill/>
            <a:miter lim="800000"/>
            <a:headEnd/>
            <a:tailEnd/>
          </a:ln>
          <a:effectLst/>
        </p:spPr>
        <p:txBody>
          <a:bodyPr>
            <a:spAutoFit/>
          </a:bodyPr>
          <a:lstStyle/>
          <a:p>
            <a:pPr>
              <a:defRPr/>
            </a:pPr>
            <a:r>
              <a:rPr lang="it-IT" sz="3200" b="1" dirty="0">
                <a:effectLst>
                  <a:outerShdw blurRad="38100" dist="38100" dir="2700000" algn="tl">
                    <a:srgbClr val="000000"/>
                  </a:outerShdw>
                </a:effectLst>
                <a:cs typeface="Times New Roman" pitchFamily="18" charset="0"/>
              </a:rPr>
              <a:t>ALLUCINAZIONI </a:t>
            </a:r>
          </a:p>
        </p:txBody>
      </p:sp>
    </p:spTree>
    <p:extLst>
      <p:ext uri="{BB962C8B-B14F-4D97-AF65-F5344CB8AC3E}">
        <p14:creationId xmlns:p14="http://schemas.microsoft.com/office/powerpoint/2010/main" val="2282562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a:xfrm>
            <a:off x="304800" y="1219200"/>
            <a:ext cx="8610600" cy="5257800"/>
          </a:xfrm>
        </p:spPr>
        <p:txBody>
          <a:bodyPr/>
          <a:lstStyle/>
          <a:p>
            <a:pPr algn="just" eaLnBrk="1" hangingPunct="1"/>
            <a:r>
              <a:rPr lang="it-IT" altLang="it-IT" smtClean="0"/>
              <a:t>Il soggetto percepisce con carattere di concretezza, di obiettività, di spazialità sensoriale, oggetti, suoni, parole, etc. assolutamente inesistenti vivendoli come reali</a:t>
            </a:r>
          </a:p>
          <a:p>
            <a:pPr algn="just" eaLnBrk="1" hangingPunct="1">
              <a:buFont typeface="Wingdings" charset="2"/>
              <a:buNone/>
            </a:pPr>
            <a:endParaRPr lang="it-IT" altLang="it-IT" smtClean="0"/>
          </a:p>
          <a:p>
            <a:pPr algn="just" eaLnBrk="1" hangingPunct="1"/>
            <a:r>
              <a:rPr lang="it-IT" altLang="it-IT" smtClean="0"/>
              <a:t>Le allucinazioni possono verificarsi in ogni ambito sensoriale o anche interessarne più di uno contemporaneamente (allucinazioni combinate in cui almeno due strutture sensoriali vengono coinvolte: ad es. vedere delle persone e udirne delle voci)</a:t>
            </a:r>
          </a:p>
        </p:txBody>
      </p:sp>
      <p:sp>
        <p:nvSpPr>
          <p:cNvPr id="102402" name="Rectangle 2"/>
          <p:cNvSpPr>
            <a:spLocks noGrp="1" noChangeArrowheads="1"/>
          </p:cNvSpPr>
          <p:nvPr>
            <p:ph type="title"/>
          </p:nvPr>
        </p:nvSpPr>
        <p:spPr>
          <a:xfrm>
            <a:off x="685800" y="381000"/>
            <a:ext cx="7772400" cy="762000"/>
          </a:xfrm>
          <a:solidFill>
            <a:schemeClr val="accent5">
              <a:lumMod val="50000"/>
            </a:schemeClr>
          </a:solidFill>
        </p:spPr>
        <p:txBody>
          <a:bodyPr/>
          <a:lstStyle/>
          <a:p>
            <a:pPr eaLnBrk="1" hangingPunct="1"/>
            <a:r>
              <a:rPr lang="it-IT" altLang="it-IT" sz="3200" b="1" dirty="0" smtClean="0"/>
              <a:t>ALLUCINAZIONI </a:t>
            </a:r>
            <a:endParaRPr lang="it-IT" altLang="it-IT" sz="3200" dirty="0" smtClean="0"/>
          </a:p>
        </p:txBody>
      </p:sp>
    </p:spTree>
    <p:extLst>
      <p:ext uri="{BB962C8B-B14F-4D97-AF65-F5344CB8AC3E}">
        <p14:creationId xmlns:p14="http://schemas.microsoft.com/office/powerpoint/2010/main" val="2890867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idx="1"/>
          </p:nvPr>
        </p:nvSpPr>
        <p:spPr>
          <a:xfrm>
            <a:off x="701675" y="1589088"/>
            <a:ext cx="7964488" cy="4441825"/>
          </a:xfrm>
        </p:spPr>
        <p:txBody>
          <a:bodyPr/>
          <a:lstStyle/>
          <a:p>
            <a:pPr marL="577850" indent="-577850" algn="just" eaLnBrk="1" hangingPunct="1"/>
            <a:r>
              <a:rPr lang="it-IT" altLang="it-IT" sz="3600" b="1" smtClean="0">
                <a:solidFill>
                  <a:schemeClr val="tx2"/>
                </a:solidFill>
              </a:rPr>
              <a:t>Elementari</a:t>
            </a:r>
            <a:r>
              <a:rPr lang="it-IT" altLang="it-IT" sz="3600" smtClean="0"/>
              <a:t>: esperienze dispercet-tive semplici e vaghe (suoni, rumori, luccichii)</a:t>
            </a:r>
          </a:p>
          <a:p>
            <a:pPr marL="577850" indent="-577850" algn="just" eaLnBrk="1" hangingPunct="1"/>
            <a:r>
              <a:rPr lang="it-IT" altLang="it-IT" sz="3600" b="1" smtClean="0">
                <a:solidFill>
                  <a:schemeClr val="tx2"/>
                </a:solidFill>
              </a:rPr>
              <a:t>Complesse</a:t>
            </a:r>
            <a:r>
              <a:rPr lang="it-IT" altLang="it-IT" sz="3600" smtClean="0"/>
              <a:t>:  (oggetti, parole, frasi, persone)</a:t>
            </a:r>
          </a:p>
          <a:p>
            <a:pPr marL="577850" indent="-577850" algn="just" eaLnBrk="1" hangingPunct="1"/>
            <a:r>
              <a:rPr lang="it-IT" altLang="it-IT" sz="3600" b="1" smtClean="0">
                <a:solidFill>
                  <a:schemeClr val="tx2"/>
                </a:solidFill>
              </a:rPr>
              <a:t>Combinate</a:t>
            </a:r>
            <a:r>
              <a:rPr lang="it-IT" altLang="it-IT" sz="3600" b="1" smtClean="0"/>
              <a:t>: </a:t>
            </a:r>
            <a:r>
              <a:rPr lang="it-IT" altLang="it-IT" sz="3600" smtClean="0"/>
              <a:t>associazione di più strutture percettive</a:t>
            </a:r>
            <a:endParaRPr lang="it-IT" altLang="it-IT" sz="3600" smtClean="0">
              <a:solidFill>
                <a:schemeClr val="tx2"/>
              </a:solidFill>
            </a:endParaRPr>
          </a:p>
        </p:txBody>
      </p:sp>
      <p:sp>
        <p:nvSpPr>
          <p:cNvPr id="103426" name="Rectangle 2"/>
          <p:cNvSpPr>
            <a:spLocks noGrp="1" noChangeArrowheads="1"/>
          </p:cNvSpPr>
          <p:nvPr>
            <p:ph type="title"/>
          </p:nvPr>
        </p:nvSpPr>
        <p:spPr>
          <a:xfrm>
            <a:off x="228600" y="381000"/>
            <a:ext cx="8655050" cy="1004888"/>
          </a:xfrm>
          <a:solidFill>
            <a:schemeClr val="accent5">
              <a:lumMod val="50000"/>
            </a:schemeClr>
          </a:solidFill>
        </p:spPr>
        <p:txBody>
          <a:bodyPr/>
          <a:lstStyle/>
          <a:p>
            <a:pPr eaLnBrk="1" hangingPunct="1">
              <a:defRPr/>
            </a:pPr>
            <a:r>
              <a:rPr lang="it-IT" sz="3200" b="1" dirty="0" smtClean="0">
                <a:ea typeface="+mj-ea"/>
              </a:rPr>
              <a:t>SUDDIVISIONE FORMALE DELLE ALLUCINAZIONI</a:t>
            </a:r>
          </a:p>
        </p:txBody>
      </p:sp>
    </p:spTree>
    <p:extLst>
      <p:ext uri="{BB962C8B-B14F-4D97-AF65-F5344CB8AC3E}">
        <p14:creationId xmlns:p14="http://schemas.microsoft.com/office/powerpoint/2010/main" val="2275865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idx="1"/>
          </p:nvPr>
        </p:nvSpPr>
        <p:spPr>
          <a:xfrm>
            <a:off x="304800" y="1066800"/>
            <a:ext cx="8534400" cy="5486400"/>
          </a:xfrm>
        </p:spPr>
        <p:txBody>
          <a:bodyPr/>
          <a:lstStyle/>
          <a:p>
            <a:pPr algn="just" eaLnBrk="1" hangingPunct="1">
              <a:spcBef>
                <a:spcPct val="0"/>
              </a:spcBef>
              <a:buClrTx/>
              <a:buFontTx/>
              <a:buNone/>
            </a:pPr>
            <a:r>
              <a:rPr lang="it-IT" altLang="it-IT" sz="3200" dirty="0" smtClean="0"/>
              <a:t>	</a:t>
            </a:r>
            <a:r>
              <a:rPr lang="it-IT" altLang="it-IT" sz="3200" dirty="0" smtClean="0">
                <a:solidFill>
                  <a:schemeClr val="tx2"/>
                </a:solidFill>
              </a:rPr>
              <a:t>Funzionali</a:t>
            </a:r>
            <a:r>
              <a:rPr lang="it-IT" altLang="it-IT" sz="3200" dirty="0" smtClean="0"/>
              <a:t>: allucinazioni presenti solo quando l’organo di senso interessato è in quel momento in attività e cioè atto a recepire stimoli sensoriali [visioni che insorgono a occhi aperti e scompaiono chiudendo gli occhi]</a:t>
            </a:r>
          </a:p>
          <a:p>
            <a:pPr algn="just" eaLnBrk="1" hangingPunct="1">
              <a:spcBef>
                <a:spcPct val="0"/>
              </a:spcBef>
              <a:buClrTx/>
              <a:buFontTx/>
              <a:buNone/>
            </a:pPr>
            <a:endParaRPr lang="it-IT" altLang="it-IT" sz="3200" dirty="0" smtClean="0"/>
          </a:p>
          <a:p>
            <a:pPr algn="just">
              <a:spcBef>
                <a:spcPct val="0"/>
              </a:spcBef>
              <a:buClrTx/>
              <a:buFontTx/>
              <a:buNone/>
            </a:pPr>
            <a:r>
              <a:rPr lang="it-IT" altLang="it-IT" sz="3200" dirty="0" smtClean="0"/>
              <a:t>	</a:t>
            </a:r>
            <a:r>
              <a:rPr lang="it-IT" altLang="it-IT" sz="3200" dirty="0" smtClean="0">
                <a:solidFill>
                  <a:schemeClr val="tx2"/>
                </a:solidFill>
              </a:rPr>
              <a:t>Riflesse</a:t>
            </a:r>
            <a:r>
              <a:rPr lang="it-IT" altLang="it-IT" sz="3200" dirty="0" smtClean="0"/>
              <a:t>: vengono esperite in un contesto sensoriale diverso da quello stimolato [es. udire un determinato suono provoca allucinazioni visive]</a:t>
            </a:r>
            <a:endParaRPr lang="it-IT" altLang="it-IT" sz="1800" dirty="0" smtClean="0"/>
          </a:p>
        </p:txBody>
      </p:sp>
      <p:sp>
        <p:nvSpPr>
          <p:cNvPr id="104450" name="Rectangle 2"/>
          <p:cNvSpPr>
            <a:spLocks noGrp="1" noChangeArrowheads="1"/>
          </p:cNvSpPr>
          <p:nvPr>
            <p:ph type="title"/>
          </p:nvPr>
        </p:nvSpPr>
        <p:spPr>
          <a:xfrm>
            <a:off x="271463" y="300038"/>
            <a:ext cx="8537575" cy="533400"/>
          </a:xfrm>
          <a:solidFill>
            <a:schemeClr val="accent5">
              <a:lumMod val="50000"/>
            </a:schemeClr>
          </a:solidFill>
        </p:spPr>
        <p:txBody>
          <a:bodyPr/>
          <a:lstStyle/>
          <a:p>
            <a:pPr eaLnBrk="1" hangingPunct="1">
              <a:defRPr/>
            </a:pPr>
            <a:r>
              <a:rPr lang="it-IT" sz="3200" b="1" dirty="0" smtClean="0">
                <a:ea typeface="+mj-ea"/>
              </a:rPr>
              <a:t/>
            </a:r>
            <a:br>
              <a:rPr lang="it-IT" sz="3200" b="1" dirty="0" smtClean="0">
                <a:ea typeface="+mj-ea"/>
              </a:rPr>
            </a:br>
            <a:r>
              <a:rPr lang="it-IT" sz="3200" b="1" dirty="0"/>
              <a:t/>
            </a:r>
            <a:br>
              <a:rPr lang="it-IT" sz="3200" b="1" dirty="0"/>
            </a:br>
            <a:r>
              <a:rPr lang="it-IT" sz="3200" b="1" dirty="0" smtClean="0"/>
              <a:t/>
            </a:r>
            <a:br>
              <a:rPr lang="it-IT" sz="3200" b="1" dirty="0" smtClean="0"/>
            </a:br>
            <a:r>
              <a:rPr lang="it-IT" sz="3200" b="1" dirty="0"/>
              <a:t/>
            </a:r>
            <a:br>
              <a:rPr lang="it-IT" sz="3200" b="1" dirty="0"/>
            </a:br>
            <a:r>
              <a:rPr lang="it-IT" sz="3200" b="1" dirty="0" smtClean="0"/>
              <a:t>Allucinazioni</a:t>
            </a:r>
            <a:endParaRPr lang="it-IT" sz="3200" b="1" dirty="0" smtClean="0">
              <a:ea typeface="+mj-ea"/>
            </a:endParaRPr>
          </a:p>
        </p:txBody>
      </p:sp>
    </p:spTree>
    <p:extLst>
      <p:ext uri="{BB962C8B-B14F-4D97-AF65-F5344CB8AC3E}">
        <p14:creationId xmlns:p14="http://schemas.microsoft.com/office/powerpoint/2010/main" val="3072941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idx="1"/>
          </p:nvPr>
        </p:nvSpPr>
        <p:spPr>
          <a:xfrm>
            <a:off x="228600" y="1066800"/>
            <a:ext cx="8534400" cy="5410200"/>
          </a:xfrm>
        </p:spPr>
        <p:txBody>
          <a:bodyPr>
            <a:normAutofit lnSpcReduction="10000"/>
          </a:bodyPr>
          <a:lstStyle/>
          <a:p>
            <a:pPr algn="just" eaLnBrk="1" hangingPunct="1">
              <a:spcBef>
                <a:spcPct val="0"/>
              </a:spcBef>
              <a:buClrTx/>
              <a:buFontTx/>
              <a:buNone/>
            </a:pPr>
            <a:r>
              <a:rPr lang="it-IT" altLang="it-IT" sz="2400" b="1" dirty="0" smtClean="0">
                <a:solidFill>
                  <a:srgbClr val="FFFF00"/>
                </a:solidFill>
              </a:rPr>
              <a:t>Visive</a:t>
            </a:r>
            <a:r>
              <a:rPr lang="it-IT" altLang="it-IT" sz="2400" b="1" dirty="0" smtClean="0"/>
              <a:t> </a:t>
            </a:r>
            <a:r>
              <a:rPr lang="it-IT" altLang="it-IT" sz="2400" dirty="0" smtClean="0"/>
              <a:t>sono tipiche delle sindromi psichiatriche organiche o tossiche (delirium tremens, psicosi organiche, intossicazioni da droghe etc.) </a:t>
            </a:r>
          </a:p>
          <a:p>
            <a:pPr algn="just" eaLnBrk="1" hangingPunct="1">
              <a:spcBef>
                <a:spcPct val="0"/>
              </a:spcBef>
              <a:buClrTx/>
              <a:buFontTx/>
              <a:buNone/>
            </a:pPr>
            <a:r>
              <a:rPr lang="it-IT" altLang="it-IT" sz="2400" b="1" dirty="0" smtClean="0">
                <a:solidFill>
                  <a:srgbClr val="FFFF00"/>
                </a:solidFill>
              </a:rPr>
              <a:t>Uditive</a:t>
            </a:r>
            <a:r>
              <a:rPr lang="it-IT" altLang="it-IT" sz="2400" b="1" dirty="0" smtClean="0"/>
              <a:t> </a:t>
            </a:r>
            <a:r>
              <a:rPr lang="it-IT" altLang="it-IT" sz="2400" dirty="0" smtClean="0"/>
              <a:t>caratterizzano varie sindromi psicopatologiche (parafrenia, psicosi delirante, psicosi confusionali, schizofrenia). A causa della risonanza affettiva, per il loro valore semantico inducono il soggetto a comportamenti incoerenti.</a:t>
            </a:r>
          </a:p>
          <a:p>
            <a:pPr algn="just" eaLnBrk="1" hangingPunct="1">
              <a:spcBef>
                <a:spcPct val="0"/>
              </a:spcBef>
              <a:buClrTx/>
              <a:buFontTx/>
              <a:buNone/>
            </a:pPr>
            <a:r>
              <a:rPr lang="it-IT" altLang="it-IT" sz="2400" b="1" dirty="0" smtClean="0">
                <a:solidFill>
                  <a:srgbClr val="FFFF00"/>
                </a:solidFill>
              </a:rPr>
              <a:t>Olfattive e gustative</a:t>
            </a:r>
            <a:r>
              <a:rPr lang="it-IT" altLang="it-IT" sz="2400" dirty="0" smtClean="0"/>
              <a:t> si riscontrano nelle alterazioni della coscienza, nelle crisi comiziali (del giro uncinato) nelle psicosi acute, nella mania con esperienze mistiche ed erotiche, nella malinconia, nella schizofrenia e parafrenia, nell’isteria.</a:t>
            </a:r>
          </a:p>
          <a:p>
            <a:pPr algn="just">
              <a:spcBef>
                <a:spcPct val="0"/>
              </a:spcBef>
              <a:buClrTx/>
              <a:buFontTx/>
              <a:buNone/>
            </a:pPr>
            <a:r>
              <a:rPr lang="it-IT" altLang="it-IT" sz="2400" b="1" dirty="0" smtClean="0">
                <a:solidFill>
                  <a:srgbClr val="FFFF00"/>
                </a:solidFill>
              </a:rPr>
              <a:t>Somatiche</a:t>
            </a:r>
            <a:r>
              <a:rPr lang="it-IT" altLang="it-IT" sz="2400" dirty="0" smtClean="0"/>
              <a:t> si riscontrano principalmente nella schizofrenia, nelle intossicazioni da sostanze, nelle affezioni cerebrali.</a:t>
            </a:r>
          </a:p>
        </p:txBody>
      </p:sp>
      <p:sp>
        <p:nvSpPr>
          <p:cNvPr id="105474" name="Rectangle 2"/>
          <p:cNvSpPr>
            <a:spLocks noGrp="1" noChangeArrowheads="1"/>
          </p:cNvSpPr>
          <p:nvPr>
            <p:ph type="title"/>
          </p:nvPr>
        </p:nvSpPr>
        <p:spPr>
          <a:xfrm>
            <a:off x="179513" y="116632"/>
            <a:ext cx="8735888" cy="802531"/>
          </a:xfrm>
          <a:solidFill>
            <a:schemeClr val="accent5">
              <a:lumMod val="50000"/>
            </a:schemeClr>
          </a:solidFill>
        </p:spPr>
        <p:txBody>
          <a:bodyPr/>
          <a:lstStyle/>
          <a:p>
            <a:pPr eaLnBrk="1" hangingPunct="1"/>
            <a:r>
              <a:rPr lang="it-IT" altLang="it-IT" sz="2800" b="1" dirty="0" smtClean="0"/>
              <a:t>Allucinazioni in rapporto all’organo sensoriale al quale sono riferite</a:t>
            </a:r>
          </a:p>
        </p:txBody>
      </p:sp>
    </p:spTree>
    <p:extLst>
      <p:ext uri="{BB962C8B-B14F-4D97-AF65-F5344CB8AC3E}">
        <p14:creationId xmlns:p14="http://schemas.microsoft.com/office/powerpoint/2010/main" val="3595818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idx="1"/>
          </p:nvPr>
        </p:nvSpPr>
        <p:spPr>
          <a:xfrm>
            <a:off x="228600" y="1066800"/>
            <a:ext cx="8534400" cy="5410200"/>
          </a:xfrm>
        </p:spPr>
        <p:txBody>
          <a:bodyPr>
            <a:normAutofit lnSpcReduction="10000"/>
          </a:bodyPr>
          <a:lstStyle/>
          <a:p>
            <a:pPr algn="just" eaLnBrk="1" hangingPunct="1">
              <a:spcBef>
                <a:spcPct val="0"/>
              </a:spcBef>
            </a:pPr>
            <a:r>
              <a:rPr lang="it-IT" altLang="it-IT" sz="2600" dirty="0" smtClean="0">
                <a:solidFill>
                  <a:srgbClr val="FFFF00"/>
                </a:solidFill>
              </a:rPr>
              <a:t>Elementari</a:t>
            </a:r>
            <a:r>
              <a:rPr lang="it-IT" altLang="it-IT" sz="2600" dirty="0" smtClean="0"/>
              <a:t>: fotopsie, fosfeni, scintille, stelle luminose</a:t>
            </a:r>
          </a:p>
          <a:p>
            <a:pPr algn="just" eaLnBrk="1" hangingPunct="1">
              <a:spcBef>
                <a:spcPct val="0"/>
              </a:spcBef>
            </a:pPr>
            <a:r>
              <a:rPr lang="it-IT" altLang="it-IT" sz="2600" dirty="0" smtClean="0">
                <a:solidFill>
                  <a:srgbClr val="FFFF00"/>
                </a:solidFill>
              </a:rPr>
              <a:t>Parzialmente organizzate</a:t>
            </a:r>
            <a:r>
              <a:rPr lang="it-IT" altLang="it-IT" sz="2600" dirty="0" smtClean="0"/>
              <a:t>: scritte, disegni, </a:t>
            </a:r>
            <a:r>
              <a:rPr lang="it-IT" altLang="it-IT" sz="2600" dirty="0" err="1" smtClean="0"/>
              <a:t>etc</a:t>
            </a:r>
            <a:endParaRPr lang="it-IT" altLang="it-IT" sz="2600" dirty="0" smtClean="0"/>
          </a:p>
          <a:p>
            <a:pPr algn="just" eaLnBrk="1" hangingPunct="1">
              <a:spcBef>
                <a:spcPct val="0"/>
              </a:spcBef>
            </a:pPr>
            <a:r>
              <a:rPr lang="it-IT" altLang="it-IT" sz="2600" dirty="0" smtClean="0">
                <a:solidFill>
                  <a:srgbClr val="FFFF00"/>
                </a:solidFill>
              </a:rPr>
              <a:t>Organizzate e complesse</a:t>
            </a:r>
            <a:r>
              <a:rPr lang="it-IT" altLang="it-IT" sz="2600" dirty="0" smtClean="0"/>
              <a:t>: tridimensionali, solide, talvolta mobili</a:t>
            </a:r>
          </a:p>
          <a:p>
            <a:pPr algn="just" eaLnBrk="1" hangingPunct="1">
              <a:spcBef>
                <a:spcPct val="0"/>
              </a:spcBef>
              <a:buFont typeface="Wingdings" charset="2"/>
              <a:buNone/>
            </a:pPr>
            <a:endParaRPr lang="it-IT" altLang="it-IT" sz="2600" dirty="0" smtClean="0"/>
          </a:p>
          <a:p>
            <a:pPr algn="just" eaLnBrk="1" hangingPunct="1">
              <a:spcBef>
                <a:spcPct val="0"/>
              </a:spcBef>
              <a:buFont typeface="Wingdings" charset="2"/>
              <a:buNone/>
            </a:pPr>
            <a:r>
              <a:rPr lang="it-IT" altLang="it-IT" sz="2600" dirty="0" smtClean="0"/>
              <a:t>Si suddividono in:</a:t>
            </a:r>
          </a:p>
          <a:p>
            <a:pPr algn="just" eaLnBrk="1" hangingPunct="1">
              <a:spcBef>
                <a:spcPct val="0"/>
              </a:spcBef>
            </a:pPr>
            <a:r>
              <a:rPr lang="it-IT" altLang="it-IT" sz="2600" dirty="0" smtClean="0">
                <a:solidFill>
                  <a:srgbClr val="FFFF00"/>
                </a:solidFill>
              </a:rPr>
              <a:t>Allucinazioni che sostituiscono la percezione:</a:t>
            </a:r>
            <a:r>
              <a:rPr lang="it-IT" altLang="it-IT" sz="2600" dirty="0" smtClean="0"/>
              <a:t> annullano ogni altra percezione del reale occupando tutto il campo percettivo</a:t>
            </a:r>
          </a:p>
          <a:p>
            <a:pPr algn="just" eaLnBrk="1" hangingPunct="1">
              <a:spcBef>
                <a:spcPct val="0"/>
              </a:spcBef>
            </a:pPr>
            <a:r>
              <a:rPr lang="it-IT" altLang="it-IT" sz="2600" dirty="0" smtClean="0">
                <a:solidFill>
                  <a:srgbClr val="FFFF00"/>
                </a:solidFill>
              </a:rPr>
              <a:t>Schermanti</a:t>
            </a:r>
            <a:r>
              <a:rPr lang="it-IT" altLang="it-IT" sz="2600" dirty="0" smtClean="0"/>
              <a:t>: sovrapponibili solo parzialmente al quadro percettivo reale schermando appunto la porzione che esse occupano</a:t>
            </a:r>
          </a:p>
          <a:p>
            <a:pPr algn="just" eaLnBrk="1" hangingPunct="1">
              <a:spcBef>
                <a:spcPct val="0"/>
              </a:spcBef>
            </a:pPr>
            <a:r>
              <a:rPr lang="it-IT" altLang="it-IT" sz="2600" dirty="0" smtClean="0">
                <a:solidFill>
                  <a:srgbClr val="FFFF00"/>
                </a:solidFill>
              </a:rPr>
              <a:t>Integrate nella realtà percettiva</a:t>
            </a:r>
            <a:r>
              <a:rPr lang="it-IT" altLang="it-IT" sz="2600" dirty="0" smtClean="0"/>
              <a:t>: si integrano armoniosamente con l’ambiente reale del soggetto</a:t>
            </a:r>
          </a:p>
          <a:p>
            <a:pPr algn="just" eaLnBrk="1" hangingPunct="1">
              <a:spcBef>
                <a:spcPct val="0"/>
              </a:spcBef>
            </a:pPr>
            <a:endParaRPr lang="it-IT" altLang="it-IT" sz="2600" dirty="0" smtClean="0"/>
          </a:p>
        </p:txBody>
      </p:sp>
      <p:sp>
        <p:nvSpPr>
          <p:cNvPr id="106498" name="Rectangle 2"/>
          <p:cNvSpPr>
            <a:spLocks noGrp="1" noChangeArrowheads="1"/>
          </p:cNvSpPr>
          <p:nvPr>
            <p:ph type="title"/>
          </p:nvPr>
        </p:nvSpPr>
        <p:spPr>
          <a:xfrm>
            <a:off x="323528" y="0"/>
            <a:ext cx="8272785" cy="836712"/>
          </a:xfrm>
          <a:solidFill>
            <a:schemeClr val="accent5">
              <a:lumMod val="50000"/>
            </a:schemeClr>
          </a:solidFill>
        </p:spPr>
        <p:txBody>
          <a:bodyPr/>
          <a:lstStyle/>
          <a:p>
            <a:pPr eaLnBrk="1" hangingPunct="1">
              <a:defRPr/>
            </a:pPr>
            <a:r>
              <a:rPr lang="it-IT" sz="3200" b="1" smtClean="0">
                <a:ea typeface="+mj-ea"/>
              </a:rPr>
              <a:t>ALLUCINAZIONI VISIVE</a:t>
            </a:r>
          </a:p>
        </p:txBody>
      </p:sp>
    </p:spTree>
    <p:extLst>
      <p:ext uri="{BB962C8B-B14F-4D97-AF65-F5344CB8AC3E}">
        <p14:creationId xmlns:p14="http://schemas.microsoft.com/office/powerpoint/2010/main" val="3206064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idx="1"/>
          </p:nvPr>
        </p:nvSpPr>
        <p:spPr>
          <a:xfrm>
            <a:off x="381000" y="1524000"/>
            <a:ext cx="8229600" cy="5029200"/>
          </a:xfrm>
        </p:spPr>
        <p:txBody>
          <a:bodyPr>
            <a:normAutofit/>
          </a:bodyPr>
          <a:lstStyle/>
          <a:p>
            <a:pPr algn="just" eaLnBrk="1" hangingPunct="1">
              <a:lnSpc>
                <a:spcPct val="90000"/>
              </a:lnSpc>
            </a:pPr>
            <a:r>
              <a:rPr lang="it-IT" altLang="it-IT" dirty="0" smtClean="0"/>
              <a:t>La percezione è il processo mediante il quale traiamo informazioni dal mondo nel quale viviamo.</a:t>
            </a:r>
          </a:p>
          <a:p>
            <a:pPr algn="just" eaLnBrk="1" hangingPunct="1">
              <a:lnSpc>
                <a:spcPct val="90000"/>
              </a:lnSpc>
            </a:pPr>
            <a:r>
              <a:rPr lang="it-IT" altLang="it-IT" dirty="0" smtClean="0"/>
              <a:t>Rappresenta il risultato finale di una complessa attività organizzativa integrativa degli eccitamenti provenienti dalla stimolazione degli organi periferici di senso.</a:t>
            </a:r>
          </a:p>
          <a:p>
            <a:pPr algn="just" eaLnBrk="1" hangingPunct="1">
              <a:lnSpc>
                <a:spcPct val="90000"/>
              </a:lnSpc>
            </a:pPr>
            <a:r>
              <a:rPr lang="it-IT" altLang="it-IT" dirty="0" smtClean="0"/>
              <a:t>Le sensazioni vengono integrate in termini tali da consentire la conoscenza della realtà interna ed esterna, tramite un’attività </a:t>
            </a:r>
            <a:r>
              <a:rPr lang="it-IT" altLang="it-IT" dirty="0" smtClean="0"/>
              <a:t>elaborativa </a:t>
            </a:r>
            <a:r>
              <a:rPr lang="it-IT" altLang="it-IT" sz="2800" dirty="0" smtClean="0">
                <a:solidFill>
                  <a:srgbClr val="FFFF00"/>
                </a:solidFill>
              </a:rPr>
              <a:t>selettiva</a:t>
            </a:r>
            <a:r>
              <a:rPr lang="it-IT" altLang="it-IT" dirty="0" smtClean="0"/>
              <a:t> </a:t>
            </a:r>
            <a:r>
              <a:rPr lang="it-IT" altLang="it-IT" dirty="0" smtClean="0"/>
              <a:t>in cui entrano variamente in gioco le diverse funzioni psichiche (affettività, memoria, ecc.) </a:t>
            </a:r>
          </a:p>
        </p:txBody>
      </p:sp>
      <p:sp>
        <p:nvSpPr>
          <p:cNvPr id="91138" name="Rectangle 2"/>
          <p:cNvSpPr>
            <a:spLocks noGrp="1" noChangeArrowheads="1"/>
          </p:cNvSpPr>
          <p:nvPr>
            <p:ph type="title"/>
          </p:nvPr>
        </p:nvSpPr>
        <p:spPr>
          <a:xfrm>
            <a:off x="449263" y="609600"/>
            <a:ext cx="8115300" cy="762000"/>
          </a:xfrm>
          <a:solidFill>
            <a:schemeClr val="accent3">
              <a:lumMod val="75000"/>
            </a:schemeClr>
          </a:solidFill>
        </p:spPr>
        <p:txBody>
          <a:bodyPr/>
          <a:lstStyle/>
          <a:p>
            <a:pPr eaLnBrk="1" hangingPunct="1">
              <a:defRPr/>
            </a:pPr>
            <a:r>
              <a:rPr lang="it-IT" sz="3200" b="1" dirty="0" smtClean="0">
                <a:ea typeface="+mj-ea"/>
              </a:rPr>
              <a:t>LA SENSO-PERCEZIONE</a:t>
            </a:r>
          </a:p>
        </p:txBody>
      </p:sp>
    </p:spTree>
    <p:extLst>
      <p:ext uri="{BB962C8B-B14F-4D97-AF65-F5344CB8AC3E}">
        <p14:creationId xmlns:p14="http://schemas.microsoft.com/office/powerpoint/2010/main" val="1448933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idx="1"/>
          </p:nvPr>
        </p:nvSpPr>
        <p:spPr>
          <a:xfrm>
            <a:off x="228600" y="914400"/>
            <a:ext cx="8610600" cy="5791200"/>
          </a:xfrm>
        </p:spPr>
        <p:txBody>
          <a:bodyPr/>
          <a:lstStyle/>
          <a:p>
            <a:pPr algn="just" eaLnBrk="1" hangingPunct="1">
              <a:spcBef>
                <a:spcPct val="0"/>
              </a:spcBef>
            </a:pPr>
            <a:r>
              <a:rPr lang="it-IT" altLang="it-IT" smtClean="0">
                <a:solidFill>
                  <a:srgbClr val="FFFF99"/>
                </a:solidFill>
              </a:rPr>
              <a:t>Elementari</a:t>
            </a:r>
            <a:r>
              <a:rPr lang="it-IT" altLang="it-IT" smtClean="0"/>
              <a:t>: rumori, ronzii, fischi, etc.</a:t>
            </a:r>
          </a:p>
          <a:p>
            <a:pPr algn="just" eaLnBrk="1" hangingPunct="1">
              <a:spcBef>
                <a:spcPct val="0"/>
              </a:spcBef>
              <a:buFont typeface="Wingdings" charset="2"/>
              <a:buNone/>
            </a:pPr>
            <a:endParaRPr lang="it-IT" altLang="it-IT" smtClean="0"/>
          </a:p>
          <a:p>
            <a:pPr algn="just" eaLnBrk="1" hangingPunct="1">
              <a:spcBef>
                <a:spcPct val="0"/>
              </a:spcBef>
            </a:pPr>
            <a:r>
              <a:rPr lang="it-IT" altLang="it-IT" smtClean="0">
                <a:solidFill>
                  <a:srgbClr val="FFFF99"/>
                </a:solidFill>
              </a:rPr>
              <a:t>Parzialmente organizzate</a:t>
            </a:r>
            <a:r>
              <a:rPr lang="it-IT" altLang="it-IT" smtClean="0"/>
              <a:t>: musica, suoni ben distinti, etc.</a:t>
            </a:r>
          </a:p>
          <a:p>
            <a:pPr algn="just" eaLnBrk="1" hangingPunct="1">
              <a:spcBef>
                <a:spcPct val="0"/>
              </a:spcBef>
              <a:buFont typeface="Wingdings" charset="2"/>
              <a:buNone/>
            </a:pPr>
            <a:endParaRPr lang="it-IT" altLang="it-IT" smtClean="0"/>
          </a:p>
          <a:p>
            <a:pPr algn="just" eaLnBrk="1" hangingPunct="1">
              <a:spcBef>
                <a:spcPct val="0"/>
              </a:spcBef>
            </a:pPr>
            <a:r>
              <a:rPr lang="it-IT" altLang="it-IT" smtClean="0">
                <a:solidFill>
                  <a:srgbClr val="FFFF99"/>
                </a:solidFill>
              </a:rPr>
              <a:t>Complesse</a:t>
            </a:r>
            <a:r>
              <a:rPr lang="it-IT" altLang="it-IT" smtClean="0"/>
              <a:t>: parole, frasi. Le parole possono presentarsi in modo indistinto o bisbigliato (parafasiche), incomprensibili, “nuove” (neologistiche). Possono essere rassicuranti o ingiuriose o blasfeme; possono impartire ordini (imperative), consigliare (teleologiche), dialogare tra loro (voci dialoganti), criticare o commentare le azioni del soggetto, ripetere il pensiero del soggetto (eco del pensiero)  </a:t>
            </a:r>
          </a:p>
        </p:txBody>
      </p:sp>
      <p:sp>
        <p:nvSpPr>
          <p:cNvPr id="107522" name="Rectangle 2"/>
          <p:cNvSpPr>
            <a:spLocks noGrp="1" noChangeArrowheads="1"/>
          </p:cNvSpPr>
          <p:nvPr>
            <p:ph type="title"/>
          </p:nvPr>
        </p:nvSpPr>
        <p:spPr>
          <a:xfrm>
            <a:off x="303213" y="238125"/>
            <a:ext cx="8437562" cy="533400"/>
          </a:xfrm>
          <a:solidFill>
            <a:schemeClr val="accent5">
              <a:lumMod val="50000"/>
            </a:schemeClr>
          </a:solidFill>
        </p:spPr>
        <p:txBody>
          <a:bodyPr/>
          <a:lstStyle/>
          <a:p>
            <a:pPr eaLnBrk="1" hangingPunct="1">
              <a:defRPr/>
            </a:pPr>
            <a:r>
              <a:rPr lang="it-IT" sz="3200" b="1" smtClean="0">
                <a:ea typeface="+mj-ea"/>
              </a:rPr>
              <a:t>ALLUCINAZIONI UDITIVE</a:t>
            </a:r>
          </a:p>
        </p:txBody>
      </p:sp>
    </p:spTree>
    <p:extLst>
      <p:ext uri="{BB962C8B-B14F-4D97-AF65-F5344CB8AC3E}">
        <p14:creationId xmlns:p14="http://schemas.microsoft.com/office/powerpoint/2010/main" val="3720866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a:xfrm>
            <a:off x="228600" y="1371600"/>
            <a:ext cx="8534400" cy="4800600"/>
          </a:xfrm>
        </p:spPr>
        <p:txBody>
          <a:bodyPr/>
          <a:lstStyle/>
          <a:p>
            <a:pPr marL="663575" indent="-663575" algn="just" eaLnBrk="1" hangingPunct="1">
              <a:spcBef>
                <a:spcPct val="0"/>
              </a:spcBef>
              <a:buFont typeface="Wingdings" pitchFamily="2" charset="2"/>
              <a:buChar char="v"/>
              <a:defRPr/>
            </a:pPr>
            <a:r>
              <a:rPr lang="it-IT" sz="3600" dirty="0" smtClean="0">
                <a:ea typeface="+mn-ea"/>
              </a:rPr>
              <a:t>Solitamente a contenuto spiacevole (odori nauseabondi e ripugnanti, sapori metallici e disgustosi o qualche tipo di sapore bizzarro)</a:t>
            </a:r>
          </a:p>
          <a:p>
            <a:pPr marL="663575" indent="-663575" algn="just" eaLnBrk="1" hangingPunct="1">
              <a:spcBef>
                <a:spcPct val="0"/>
              </a:spcBef>
              <a:buFont typeface="Wingdings" pitchFamily="2" charset="2"/>
              <a:buNone/>
              <a:defRPr/>
            </a:pPr>
            <a:endParaRPr lang="it-IT" sz="3600" dirty="0" smtClean="0">
              <a:ea typeface="+mn-ea"/>
            </a:endParaRPr>
          </a:p>
          <a:p>
            <a:pPr marL="663575" indent="-663575" algn="just" eaLnBrk="1" hangingPunct="1">
              <a:spcBef>
                <a:spcPct val="0"/>
              </a:spcBef>
              <a:buFont typeface="Wingdings" pitchFamily="2" charset="2"/>
              <a:buChar char="v"/>
              <a:defRPr/>
            </a:pPr>
            <a:r>
              <a:rPr lang="it-IT" sz="3600" dirty="0" smtClean="0">
                <a:ea typeface="+mn-ea"/>
              </a:rPr>
              <a:t>Raramente a contenuto piacevole (profumi, odori di incenso, etc.)</a:t>
            </a:r>
          </a:p>
        </p:txBody>
      </p:sp>
      <p:sp>
        <p:nvSpPr>
          <p:cNvPr id="108546" name="Rectangle 2"/>
          <p:cNvSpPr>
            <a:spLocks noGrp="1" noChangeArrowheads="1"/>
          </p:cNvSpPr>
          <p:nvPr>
            <p:ph type="title"/>
          </p:nvPr>
        </p:nvSpPr>
        <p:spPr>
          <a:xfrm>
            <a:off x="251520" y="548680"/>
            <a:ext cx="8628955" cy="1015380"/>
          </a:xfrm>
          <a:solidFill>
            <a:schemeClr val="accent5">
              <a:lumMod val="50000"/>
            </a:schemeClr>
          </a:solidFill>
        </p:spPr>
        <p:txBody>
          <a:bodyPr/>
          <a:lstStyle/>
          <a:p>
            <a:pPr eaLnBrk="1" hangingPunct="1">
              <a:defRPr/>
            </a:pPr>
            <a:r>
              <a:rPr lang="it-IT" sz="3200" b="1" dirty="0" smtClean="0">
                <a:ea typeface="+mj-ea"/>
              </a:rPr>
              <a:t>ALLUCINAZIONI OLFATTIVE E GUSTATIVEGUSTATIVE</a:t>
            </a:r>
            <a:endParaRPr lang="it-IT" sz="3200" b="1" dirty="0" smtClean="0">
              <a:ea typeface="+mj-ea"/>
            </a:endParaRPr>
          </a:p>
        </p:txBody>
      </p:sp>
    </p:spTree>
    <p:extLst>
      <p:ext uri="{BB962C8B-B14F-4D97-AF65-F5344CB8AC3E}">
        <p14:creationId xmlns:p14="http://schemas.microsoft.com/office/powerpoint/2010/main" val="4232525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idx="1"/>
          </p:nvPr>
        </p:nvSpPr>
        <p:spPr>
          <a:xfrm>
            <a:off x="228600" y="1066800"/>
            <a:ext cx="8686800" cy="5410200"/>
          </a:xfrm>
        </p:spPr>
        <p:txBody>
          <a:bodyPr>
            <a:normAutofit fontScale="92500" lnSpcReduction="10000"/>
          </a:bodyPr>
          <a:lstStyle/>
          <a:p>
            <a:pPr algn="just" eaLnBrk="1" hangingPunct="1">
              <a:spcBef>
                <a:spcPct val="0"/>
              </a:spcBef>
            </a:pPr>
            <a:r>
              <a:rPr lang="it-IT" altLang="it-IT" sz="2600" smtClean="0">
                <a:solidFill>
                  <a:srgbClr val="FFFF99"/>
                </a:solidFill>
              </a:rPr>
              <a:t>Cenestesiche</a:t>
            </a:r>
            <a:r>
              <a:rPr lang="it-IT" altLang="it-IT" sz="2600" smtClean="0"/>
              <a:t>: percezioni abnormi di tutto il corpo o di sue parti (es. sensazione che il corpo si decomponga, sentire gli organi deformati, morsi da animali, serrati in una morsa, esperienza di deflorazione, di masturbazione, di sodomizzazione etc.)</a:t>
            </a:r>
          </a:p>
          <a:p>
            <a:pPr algn="just" eaLnBrk="1" hangingPunct="1">
              <a:spcBef>
                <a:spcPct val="0"/>
              </a:spcBef>
              <a:buFont typeface="Wingdings" charset="2"/>
              <a:buNone/>
            </a:pPr>
            <a:endParaRPr lang="it-IT" altLang="it-IT" sz="2600" smtClean="0">
              <a:solidFill>
                <a:srgbClr val="FFFF99"/>
              </a:solidFill>
            </a:endParaRPr>
          </a:p>
          <a:p>
            <a:pPr algn="just" eaLnBrk="1" hangingPunct="1">
              <a:spcBef>
                <a:spcPct val="0"/>
              </a:spcBef>
            </a:pPr>
            <a:r>
              <a:rPr lang="it-IT" altLang="it-IT" sz="2600" smtClean="0">
                <a:solidFill>
                  <a:srgbClr val="FFFF99"/>
                </a:solidFill>
              </a:rPr>
              <a:t>Tattili e termiche</a:t>
            </a:r>
            <a:r>
              <a:rPr lang="it-IT" altLang="it-IT" sz="2600" smtClean="0"/>
              <a:t>: percezione di formicolio o brulichio di insetti sulla pelle (formicazione), di folate calde o fredde, di bruciature, di scosse elettriche, di toccamento (aptiche), di oggetti bagnati (idriche)</a:t>
            </a:r>
          </a:p>
          <a:p>
            <a:pPr algn="just" eaLnBrk="1" hangingPunct="1">
              <a:spcBef>
                <a:spcPct val="0"/>
              </a:spcBef>
              <a:buFont typeface="Wingdings" charset="2"/>
              <a:buNone/>
            </a:pPr>
            <a:endParaRPr lang="it-IT" altLang="it-IT" sz="2600" smtClean="0">
              <a:solidFill>
                <a:srgbClr val="FFFF99"/>
              </a:solidFill>
            </a:endParaRPr>
          </a:p>
          <a:p>
            <a:pPr algn="just" eaLnBrk="1" hangingPunct="1">
              <a:spcBef>
                <a:spcPct val="0"/>
              </a:spcBef>
            </a:pPr>
            <a:r>
              <a:rPr lang="it-IT" altLang="it-IT" sz="2600" smtClean="0">
                <a:solidFill>
                  <a:srgbClr val="FFFF99"/>
                </a:solidFill>
              </a:rPr>
              <a:t>Chinestesiche o motrici: </a:t>
            </a:r>
            <a:r>
              <a:rPr lang="it-IT" altLang="it-IT" sz="2600" smtClean="0"/>
              <a:t>sensazioni di movimento nonostante la completa immobilità, percezione di contrazioni muscolari senza movimento (sentirsi sprofondare, in volo, oscillare</a:t>
            </a:r>
          </a:p>
        </p:txBody>
      </p:sp>
      <p:sp>
        <p:nvSpPr>
          <p:cNvPr id="109570" name="Rectangle 2"/>
          <p:cNvSpPr>
            <a:spLocks noGrp="1" noChangeArrowheads="1"/>
          </p:cNvSpPr>
          <p:nvPr>
            <p:ph type="title"/>
          </p:nvPr>
        </p:nvSpPr>
        <p:spPr>
          <a:xfrm>
            <a:off x="376238" y="152400"/>
            <a:ext cx="8408987" cy="533400"/>
          </a:xfrm>
          <a:solidFill>
            <a:schemeClr val="accent5">
              <a:lumMod val="50000"/>
            </a:schemeClr>
          </a:solidFill>
        </p:spPr>
        <p:txBody>
          <a:bodyPr/>
          <a:lstStyle/>
          <a:p>
            <a:pPr eaLnBrk="1" hangingPunct="1">
              <a:defRPr/>
            </a:pPr>
            <a:r>
              <a:rPr lang="it-IT" sz="2800" b="1" smtClean="0">
                <a:ea typeface="+mj-ea"/>
              </a:rPr>
              <a:t>ALLUCINAZIONI SOMATICHE</a:t>
            </a:r>
          </a:p>
        </p:txBody>
      </p:sp>
    </p:spTree>
    <p:extLst>
      <p:ext uri="{BB962C8B-B14F-4D97-AF65-F5344CB8AC3E}">
        <p14:creationId xmlns:p14="http://schemas.microsoft.com/office/powerpoint/2010/main" val="3457943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idx="1"/>
          </p:nvPr>
        </p:nvSpPr>
        <p:spPr>
          <a:xfrm>
            <a:off x="152400" y="1187450"/>
            <a:ext cx="8763000" cy="5437188"/>
          </a:xfrm>
        </p:spPr>
        <p:txBody>
          <a:bodyPr>
            <a:normAutofit lnSpcReduction="10000"/>
          </a:bodyPr>
          <a:lstStyle/>
          <a:p>
            <a:pPr algn="just" eaLnBrk="1" hangingPunct="1"/>
            <a:r>
              <a:rPr lang="it-IT" altLang="it-IT" sz="2400" smtClean="0"/>
              <a:t>Percezione allucinatoria di cui il soggetto è in grado di riconoscere la natura patologica non accettandola come percezione normale. </a:t>
            </a:r>
          </a:p>
          <a:p>
            <a:pPr algn="just" eaLnBrk="1" hangingPunct="1">
              <a:buFont typeface="Wingdings" charset="2"/>
              <a:buNone/>
            </a:pPr>
            <a:endParaRPr lang="it-IT" altLang="it-IT" sz="2400" smtClean="0"/>
          </a:p>
          <a:p>
            <a:pPr algn="just" eaLnBrk="1" hangingPunct="1"/>
            <a:r>
              <a:rPr lang="it-IT" altLang="it-IT" sz="2400" smtClean="0"/>
              <a:t>Si osserva di solito in corso di lesioni del tronco encefalico (allucinosi visiva peduncolare) e talora di altre lesioni encefaliche (temporo-occipitali)</a:t>
            </a:r>
          </a:p>
          <a:p>
            <a:pPr algn="just" eaLnBrk="1" hangingPunct="1"/>
            <a:endParaRPr lang="it-IT" altLang="it-IT" sz="2400" smtClean="0"/>
          </a:p>
          <a:p>
            <a:pPr algn="just" eaLnBrk="1" hangingPunct="1"/>
            <a:r>
              <a:rPr lang="it-IT" altLang="it-IT" sz="2400" smtClean="0"/>
              <a:t>Il termine allucinosi è usato anche per definire sindromi per lo più tossiche ricche di fenomeni allucinatori: ad es. l’allucinosi alcolica, quadro clinico ricco di allucinazioni uditive, che si può osservare come complicanza di etilismo cronico</a:t>
            </a:r>
          </a:p>
          <a:p>
            <a:pPr algn="just" eaLnBrk="1" hangingPunct="1">
              <a:buFont typeface="Wingdings" charset="2"/>
              <a:buNone/>
            </a:pPr>
            <a:r>
              <a:rPr lang="it-IT" altLang="it-IT" smtClean="0"/>
              <a:t> </a:t>
            </a:r>
          </a:p>
        </p:txBody>
      </p:sp>
      <p:sp>
        <p:nvSpPr>
          <p:cNvPr id="110594" name="Rectangle 2"/>
          <p:cNvSpPr>
            <a:spLocks noGrp="1" noChangeArrowheads="1"/>
          </p:cNvSpPr>
          <p:nvPr>
            <p:ph type="title"/>
          </p:nvPr>
        </p:nvSpPr>
        <p:spPr>
          <a:xfrm>
            <a:off x="251520" y="476672"/>
            <a:ext cx="8467030" cy="762000"/>
          </a:xfrm>
          <a:solidFill>
            <a:schemeClr val="tx2">
              <a:lumMod val="25000"/>
            </a:schemeClr>
          </a:solidFill>
        </p:spPr>
        <p:txBody>
          <a:bodyPr/>
          <a:lstStyle/>
          <a:p>
            <a:pPr eaLnBrk="1" hangingPunct="1">
              <a:defRPr/>
            </a:pPr>
            <a:r>
              <a:rPr lang="it-IT" b="1" smtClean="0">
                <a:ea typeface="+mj-ea"/>
              </a:rPr>
              <a:t>ALLUCINOSI</a:t>
            </a:r>
          </a:p>
        </p:txBody>
      </p:sp>
    </p:spTree>
    <p:extLst>
      <p:ext uri="{BB962C8B-B14F-4D97-AF65-F5344CB8AC3E}">
        <p14:creationId xmlns:p14="http://schemas.microsoft.com/office/powerpoint/2010/main" val="2345098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idx="1"/>
          </p:nvPr>
        </p:nvSpPr>
        <p:spPr>
          <a:xfrm>
            <a:off x="0" y="1949450"/>
            <a:ext cx="8931275" cy="5210175"/>
          </a:xfrm>
        </p:spPr>
        <p:txBody>
          <a:bodyPr/>
          <a:lstStyle/>
          <a:p>
            <a:pPr algn="just" eaLnBrk="1" hangingPunct="1"/>
            <a:r>
              <a:rPr lang="it-IT" altLang="it-IT" sz="2200" smtClean="0"/>
              <a:t>Percezioni allucinatorie senza carattere di spazialità, avvertite nello spazio soggettivo interno (dietro la fronte, nel petto, etc.) come provenienti dalla mente. Sono prive della collocazione proiettiva nello spazio esterno (voci interne, immagini interne, mormorii intrapsichici). Sono essenzialmente uditive (sentire una voce senza suono nella testa o sentire dei mormorii intrapsichici); le visive (di Kandisky) si presentano come immagini, sogni o scene intense e vivide</a:t>
            </a:r>
          </a:p>
          <a:p>
            <a:pPr algn="just" eaLnBrk="1" hangingPunct="1"/>
            <a:r>
              <a:rPr lang="it-IT" altLang="it-IT" sz="2200" smtClean="0"/>
              <a:t>Sono da considerare come fenomeno psicosensoriale abnorme intermedio tra rappresentazione mentale normale e allucinazioni</a:t>
            </a:r>
          </a:p>
          <a:p>
            <a:pPr algn="just" eaLnBrk="1" hangingPunct="1"/>
            <a:r>
              <a:rPr lang="it-IT" altLang="it-IT" sz="2200" smtClean="0"/>
              <a:t>Insorgono indipendentemente dalla volontà e vengono vissute dal soggetto come fenomeni psichici “strani  inspiegabili e imposti”</a:t>
            </a:r>
          </a:p>
          <a:p>
            <a:pPr eaLnBrk="1" hangingPunct="1"/>
            <a:r>
              <a:rPr lang="it-IT" altLang="it-IT" sz="2200" smtClean="0"/>
              <a:t>Si riscontrano nella schizofrenia, dove secondo alcuni autori, sarebbero più frequenti delle vere allucinazioni </a:t>
            </a:r>
          </a:p>
          <a:p>
            <a:pPr algn="just" eaLnBrk="1" hangingPunct="1">
              <a:buFont typeface="Wingdings" charset="2"/>
              <a:buNone/>
            </a:pPr>
            <a:endParaRPr lang="it-IT" altLang="it-IT" sz="2200" smtClean="0"/>
          </a:p>
          <a:p>
            <a:pPr algn="just" eaLnBrk="1" hangingPunct="1">
              <a:buFont typeface="Wingdings" charset="2"/>
              <a:buNone/>
            </a:pPr>
            <a:endParaRPr lang="it-IT" altLang="it-IT" sz="2200" smtClean="0"/>
          </a:p>
          <a:p>
            <a:pPr eaLnBrk="1" hangingPunct="1">
              <a:buFont typeface="Wingdings" charset="2"/>
              <a:buNone/>
            </a:pPr>
            <a:endParaRPr lang="it-IT" altLang="it-IT" sz="2200" b="1" smtClean="0"/>
          </a:p>
        </p:txBody>
      </p:sp>
      <p:sp>
        <p:nvSpPr>
          <p:cNvPr id="111618" name="Rectangle 2"/>
          <p:cNvSpPr>
            <a:spLocks noGrp="1" noChangeArrowheads="1"/>
          </p:cNvSpPr>
          <p:nvPr>
            <p:ph type="title"/>
          </p:nvPr>
        </p:nvSpPr>
        <p:spPr>
          <a:xfrm>
            <a:off x="336550" y="209550"/>
            <a:ext cx="8294688" cy="965200"/>
          </a:xfrm>
          <a:solidFill>
            <a:schemeClr val="accent6">
              <a:lumMod val="50000"/>
            </a:schemeClr>
          </a:solidFill>
        </p:spPr>
        <p:txBody>
          <a:bodyPr/>
          <a:lstStyle/>
          <a:p>
            <a:pPr eaLnBrk="1" hangingPunct="1">
              <a:lnSpc>
                <a:spcPct val="85000"/>
              </a:lnSpc>
              <a:defRPr/>
            </a:pPr>
            <a:r>
              <a:rPr lang="it-IT" sz="3200" b="1" smtClean="0">
                <a:ea typeface="+mj-ea"/>
              </a:rPr>
              <a:t>PSEUDOALLUCINAZIONI </a:t>
            </a:r>
            <a:br>
              <a:rPr lang="it-IT" sz="3200" b="1" smtClean="0">
                <a:ea typeface="+mj-ea"/>
              </a:rPr>
            </a:br>
            <a:r>
              <a:rPr lang="it-IT" sz="3200" b="1" smtClean="0">
                <a:ea typeface="+mj-ea"/>
              </a:rPr>
              <a:t>(o allucinazioni psichiche)</a:t>
            </a:r>
          </a:p>
        </p:txBody>
      </p:sp>
    </p:spTree>
    <p:extLst>
      <p:ext uri="{BB962C8B-B14F-4D97-AF65-F5344CB8AC3E}">
        <p14:creationId xmlns:p14="http://schemas.microsoft.com/office/powerpoint/2010/main" val="539766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idx="1"/>
          </p:nvPr>
        </p:nvSpPr>
        <p:spPr>
          <a:xfrm>
            <a:off x="323528" y="4005064"/>
            <a:ext cx="7920880" cy="2491742"/>
          </a:xfrm>
        </p:spPr>
        <p:txBody>
          <a:bodyPr>
            <a:normAutofit fontScale="92500" lnSpcReduction="10000"/>
          </a:bodyPr>
          <a:lstStyle/>
          <a:p>
            <a:pPr marL="384048" lvl="1" indent="0" algn="just" eaLnBrk="1" hangingPunct="1">
              <a:buClr>
                <a:schemeClr val="hlink"/>
              </a:buClr>
              <a:buNone/>
            </a:pPr>
            <a:endParaRPr lang="it-IT" altLang="it-IT" sz="2800" dirty="0" smtClean="0"/>
          </a:p>
          <a:p>
            <a:pPr marL="384048" lvl="1" indent="0" algn="just" eaLnBrk="1" hangingPunct="1">
              <a:buClr>
                <a:schemeClr val="hlink"/>
              </a:buClr>
              <a:buNone/>
            </a:pPr>
            <a:r>
              <a:rPr lang="it-IT" altLang="it-IT" sz="2800" dirty="0" err="1" smtClean="0"/>
              <a:t>Jaspers</a:t>
            </a:r>
            <a:r>
              <a:rPr lang="it-IT" altLang="it-IT" sz="2800" dirty="0" smtClean="0"/>
              <a:t> separava in maniera netta il fenomeno </a:t>
            </a:r>
            <a:r>
              <a:rPr lang="it-IT" altLang="it-IT" sz="3600" dirty="0" smtClean="0">
                <a:solidFill>
                  <a:srgbClr val="FFFF00"/>
                </a:solidFill>
              </a:rPr>
              <a:t>percettivo</a:t>
            </a:r>
            <a:r>
              <a:rPr lang="it-IT" altLang="it-IT" sz="2800" dirty="0" smtClean="0"/>
              <a:t> da quello </a:t>
            </a:r>
            <a:r>
              <a:rPr lang="it-IT" altLang="it-IT" sz="3200" dirty="0" smtClean="0">
                <a:solidFill>
                  <a:srgbClr val="FFFF00"/>
                </a:solidFill>
              </a:rPr>
              <a:t>rappresentativo</a:t>
            </a:r>
            <a:r>
              <a:rPr lang="it-IT" altLang="it-IT" sz="2800" dirty="0" smtClean="0"/>
              <a:t>, quest’ultimo inteso come riattivazione di esperienze percettive passate in assenza di stimoli sensoriali che le avevano evocate</a:t>
            </a:r>
          </a:p>
        </p:txBody>
      </p:sp>
      <p:pic>
        <p:nvPicPr>
          <p:cNvPr id="23554" name="Picture 2" descr="http://1.bp.blogspot.com/_kcnpByXcaNQ/TFJwBJAs2iI/AAAAAAAAATU/Snb30g1fGfU/s1600/escher+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76672"/>
            <a:ext cx="3672407" cy="3672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359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209" name="Group 25"/>
          <p:cNvGraphicFramePr>
            <a:graphicFrameLocks noGrp="1"/>
          </p:cNvGraphicFramePr>
          <p:nvPr/>
        </p:nvGraphicFramePr>
        <p:xfrm>
          <a:off x="152400" y="152400"/>
          <a:ext cx="8763000" cy="6394134"/>
        </p:xfrm>
        <a:graphic>
          <a:graphicData uri="http://schemas.openxmlformats.org/drawingml/2006/table">
            <a:tbl>
              <a:tblPr/>
              <a:tblGrid>
                <a:gridCol w="4381500"/>
                <a:gridCol w="4381500"/>
              </a:tblGrid>
              <a:tr h="774700">
                <a:tc>
                  <a:txBody>
                    <a:bodyPr/>
                    <a:lstStyle>
                      <a:lvl1pPr eaLnBrk="0" hangingPunct="0">
                        <a:spcBef>
                          <a:spcPct val="20000"/>
                        </a:spcBef>
                        <a:buClr>
                          <a:schemeClr val="hlink"/>
                        </a:buClr>
                        <a:buFont typeface="Wingdings" charset="2"/>
                        <a:defRPr sz="2400">
                          <a:solidFill>
                            <a:schemeClr val="tx1"/>
                          </a:solidFill>
                          <a:latin typeface="Arial" charset="0"/>
                          <a:cs typeface="Times New Roman" charset="0"/>
                        </a:defRPr>
                      </a:lvl1pPr>
                      <a:lvl2pPr marL="37931725" indent="-37474525" eaLnBrk="0" hangingPunct="0">
                        <a:spcBef>
                          <a:spcPct val="20000"/>
                        </a:spcBef>
                        <a:defRPr sz="2000">
                          <a:solidFill>
                            <a:schemeClr val="tx1"/>
                          </a:solidFill>
                          <a:latin typeface="Arial" charset="0"/>
                          <a:cs typeface="Times New Roman" charset="0"/>
                        </a:defRPr>
                      </a:lvl2pPr>
                      <a:lvl3pPr eaLnBrk="0" hangingPunct="0">
                        <a:spcBef>
                          <a:spcPct val="20000"/>
                        </a:spcBef>
                        <a:defRPr>
                          <a:solidFill>
                            <a:schemeClr val="tx1"/>
                          </a:solidFill>
                          <a:latin typeface="Arial" charset="0"/>
                          <a:cs typeface="Times New Roman" charset="0"/>
                        </a:defRPr>
                      </a:lvl3pPr>
                      <a:lvl4pPr eaLnBrk="0" hangingPunct="0">
                        <a:spcBef>
                          <a:spcPct val="20000"/>
                        </a:spcBef>
                        <a:defRPr sz="1600">
                          <a:solidFill>
                            <a:schemeClr val="tx1"/>
                          </a:solidFill>
                          <a:latin typeface="Arial" charset="0"/>
                          <a:cs typeface="Times New Roman" charset="0"/>
                        </a:defRPr>
                      </a:lvl4pPr>
                      <a:lvl5pPr eaLnBrk="0" hangingPunct="0">
                        <a:spcBef>
                          <a:spcPct val="20000"/>
                        </a:spcBef>
                        <a:defRPr sz="1600">
                          <a:solidFill>
                            <a:schemeClr val="tx1"/>
                          </a:solidFill>
                          <a:latin typeface="Arial" charset="0"/>
                          <a:cs typeface="Times New Roman" charset="0"/>
                        </a:defRPr>
                      </a:lvl5pPr>
                      <a:lvl6pPr marL="457200" eaLnBrk="0" fontAlgn="base" hangingPunct="0">
                        <a:spcBef>
                          <a:spcPct val="20000"/>
                        </a:spcBef>
                        <a:spcAft>
                          <a:spcPct val="0"/>
                        </a:spcAft>
                        <a:defRPr sz="1600">
                          <a:solidFill>
                            <a:schemeClr val="tx1"/>
                          </a:solidFill>
                          <a:latin typeface="Arial" charset="0"/>
                          <a:cs typeface="Times New Roman" charset="0"/>
                        </a:defRPr>
                      </a:lvl6pPr>
                      <a:lvl7pPr marL="914400" eaLnBrk="0" fontAlgn="base" hangingPunct="0">
                        <a:spcBef>
                          <a:spcPct val="20000"/>
                        </a:spcBef>
                        <a:spcAft>
                          <a:spcPct val="0"/>
                        </a:spcAft>
                        <a:defRPr sz="1600">
                          <a:solidFill>
                            <a:schemeClr val="tx1"/>
                          </a:solidFill>
                          <a:latin typeface="Arial" charset="0"/>
                          <a:cs typeface="Times New Roman" charset="0"/>
                        </a:defRPr>
                      </a:lvl7pPr>
                      <a:lvl8pPr marL="1371600" eaLnBrk="0" fontAlgn="base" hangingPunct="0">
                        <a:spcBef>
                          <a:spcPct val="20000"/>
                        </a:spcBef>
                        <a:spcAft>
                          <a:spcPct val="0"/>
                        </a:spcAft>
                        <a:defRPr sz="1600">
                          <a:solidFill>
                            <a:schemeClr val="tx1"/>
                          </a:solidFill>
                          <a:latin typeface="Arial" charset="0"/>
                          <a:cs typeface="Times New Roman" charset="0"/>
                        </a:defRPr>
                      </a:lvl8pPr>
                      <a:lvl9pPr marL="1828800" eaLnBrk="0" fontAlgn="base" hangingPunct="0">
                        <a:spcBef>
                          <a:spcPct val="20000"/>
                        </a:spcBef>
                        <a:spcAft>
                          <a:spcPct val="0"/>
                        </a:spcAft>
                        <a:defRPr sz="1600">
                          <a:solidFill>
                            <a:schemeClr val="tx1"/>
                          </a:solidFill>
                          <a:latin typeface="Arial" charset="0"/>
                          <a:cs typeface="Times New Roman"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it-IT" altLang="it-IT" sz="2400" b="1" i="0" u="none" strike="noStrike" cap="none" normalizeH="0" baseline="0" dirty="0" smtClean="0">
                          <a:ln>
                            <a:noFill/>
                          </a:ln>
                          <a:solidFill>
                            <a:schemeClr val="tx2"/>
                          </a:solidFill>
                          <a:effectLst>
                            <a:outerShdw blurRad="38100" dist="38100" dir="2700000" algn="tl">
                              <a:srgbClr val="000000"/>
                            </a:outerShdw>
                          </a:effectLst>
                          <a:latin typeface="Arial" charset="0"/>
                          <a:cs typeface="Times New Roman" charset="0"/>
                        </a:rPr>
                        <a:t>PERCEZIONI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B2"/>
                    </a:solidFill>
                  </a:tcPr>
                </a:tc>
                <a:tc>
                  <a:txBody>
                    <a:bodyPr/>
                    <a:lstStyle>
                      <a:lvl1pPr eaLnBrk="0" hangingPunct="0">
                        <a:spcBef>
                          <a:spcPct val="20000"/>
                        </a:spcBef>
                        <a:buClr>
                          <a:schemeClr val="hlink"/>
                        </a:buClr>
                        <a:buFont typeface="Wingdings" charset="2"/>
                        <a:defRPr sz="2400">
                          <a:solidFill>
                            <a:schemeClr val="tx1"/>
                          </a:solidFill>
                          <a:latin typeface="Arial" charset="0"/>
                          <a:cs typeface="Times New Roman" charset="0"/>
                        </a:defRPr>
                      </a:lvl1pPr>
                      <a:lvl2pPr marL="37931725" indent="-37474525" eaLnBrk="0" hangingPunct="0">
                        <a:spcBef>
                          <a:spcPct val="20000"/>
                        </a:spcBef>
                        <a:defRPr sz="2000">
                          <a:solidFill>
                            <a:schemeClr val="tx1"/>
                          </a:solidFill>
                          <a:latin typeface="Arial" charset="0"/>
                          <a:cs typeface="Times New Roman" charset="0"/>
                        </a:defRPr>
                      </a:lvl2pPr>
                      <a:lvl3pPr eaLnBrk="0" hangingPunct="0">
                        <a:spcBef>
                          <a:spcPct val="20000"/>
                        </a:spcBef>
                        <a:defRPr>
                          <a:solidFill>
                            <a:schemeClr val="tx1"/>
                          </a:solidFill>
                          <a:latin typeface="Arial" charset="0"/>
                          <a:cs typeface="Times New Roman" charset="0"/>
                        </a:defRPr>
                      </a:lvl3pPr>
                      <a:lvl4pPr eaLnBrk="0" hangingPunct="0">
                        <a:spcBef>
                          <a:spcPct val="20000"/>
                        </a:spcBef>
                        <a:defRPr sz="1600">
                          <a:solidFill>
                            <a:schemeClr val="tx1"/>
                          </a:solidFill>
                          <a:latin typeface="Arial" charset="0"/>
                          <a:cs typeface="Times New Roman" charset="0"/>
                        </a:defRPr>
                      </a:lvl4pPr>
                      <a:lvl5pPr eaLnBrk="0" hangingPunct="0">
                        <a:spcBef>
                          <a:spcPct val="20000"/>
                        </a:spcBef>
                        <a:defRPr sz="1600">
                          <a:solidFill>
                            <a:schemeClr val="tx1"/>
                          </a:solidFill>
                          <a:latin typeface="Arial" charset="0"/>
                          <a:cs typeface="Times New Roman" charset="0"/>
                        </a:defRPr>
                      </a:lvl5pPr>
                      <a:lvl6pPr marL="457200" eaLnBrk="0" fontAlgn="base" hangingPunct="0">
                        <a:spcBef>
                          <a:spcPct val="20000"/>
                        </a:spcBef>
                        <a:spcAft>
                          <a:spcPct val="0"/>
                        </a:spcAft>
                        <a:defRPr sz="1600">
                          <a:solidFill>
                            <a:schemeClr val="tx1"/>
                          </a:solidFill>
                          <a:latin typeface="Arial" charset="0"/>
                          <a:cs typeface="Times New Roman" charset="0"/>
                        </a:defRPr>
                      </a:lvl6pPr>
                      <a:lvl7pPr marL="914400" eaLnBrk="0" fontAlgn="base" hangingPunct="0">
                        <a:spcBef>
                          <a:spcPct val="20000"/>
                        </a:spcBef>
                        <a:spcAft>
                          <a:spcPct val="0"/>
                        </a:spcAft>
                        <a:defRPr sz="1600">
                          <a:solidFill>
                            <a:schemeClr val="tx1"/>
                          </a:solidFill>
                          <a:latin typeface="Arial" charset="0"/>
                          <a:cs typeface="Times New Roman" charset="0"/>
                        </a:defRPr>
                      </a:lvl7pPr>
                      <a:lvl8pPr marL="1371600" eaLnBrk="0" fontAlgn="base" hangingPunct="0">
                        <a:spcBef>
                          <a:spcPct val="20000"/>
                        </a:spcBef>
                        <a:spcAft>
                          <a:spcPct val="0"/>
                        </a:spcAft>
                        <a:defRPr sz="1600">
                          <a:solidFill>
                            <a:schemeClr val="tx1"/>
                          </a:solidFill>
                          <a:latin typeface="Arial" charset="0"/>
                          <a:cs typeface="Times New Roman" charset="0"/>
                        </a:defRPr>
                      </a:lvl8pPr>
                      <a:lvl9pPr marL="1828800" eaLnBrk="0" fontAlgn="base" hangingPunct="0">
                        <a:spcBef>
                          <a:spcPct val="20000"/>
                        </a:spcBef>
                        <a:spcAft>
                          <a:spcPct val="0"/>
                        </a:spcAft>
                        <a:defRPr sz="1600">
                          <a:solidFill>
                            <a:schemeClr val="tx1"/>
                          </a:solidFill>
                          <a:latin typeface="Arial" charset="0"/>
                          <a:cs typeface="Times New Roman"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2"/>
                        <a:buNone/>
                        <a:tabLst/>
                      </a:pPr>
                      <a:r>
                        <a:rPr kumimoji="0" lang="it-IT" altLang="it-IT" sz="2400" b="1" i="0" u="none" strike="noStrike" cap="none" normalizeH="0" baseline="0" dirty="0" smtClean="0">
                          <a:ln>
                            <a:noFill/>
                          </a:ln>
                          <a:solidFill>
                            <a:schemeClr val="tx2"/>
                          </a:solidFill>
                          <a:effectLst>
                            <a:outerShdw blurRad="38100" dist="38100" dir="2700000" algn="tl">
                              <a:srgbClr val="000000"/>
                            </a:outerShdw>
                          </a:effectLst>
                          <a:latin typeface="Arial" charset="0"/>
                          <a:cs typeface="Times New Roman" charset="0"/>
                        </a:rPr>
                        <a:t>RAPPRESENTAZIONI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B2"/>
                    </a:solidFill>
                  </a:tcPr>
                </a:tc>
              </a:tr>
              <a:tr h="938213">
                <a:tc>
                  <a:txBody>
                    <a:bodyPr/>
                    <a:lstStyle>
                      <a:lvl1pPr eaLnBrk="0" hangingPunct="0">
                        <a:spcBef>
                          <a:spcPct val="20000"/>
                        </a:spcBef>
                        <a:buClr>
                          <a:schemeClr val="hlink"/>
                        </a:buClr>
                        <a:buFont typeface="Wingdings" charset="2"/>
                        <a:defRPr sz="2400">
                          <a:solidFill>
                            <a:schemeClr val="tx1"/>
                          </a:solidFill>
                          <a:latin typeface="Arial" charset="0"/>
                          <a:cs typeface="Times New Roman" charset="0"/>
                        </a:defRPr>
                      </a:lvl1pPr>
                      <a:lvl2pPr marL="37931725" indent="-37474525" eaLnBrk="0" hangingPunct="0">
                        <a:spcBef>
                          <a:spcPct val="20000"/>
                        </a:spcBef>
                        <a:defRPr sz="2000">
                          <a:solidFill>
                            <a:schemeClr val="tx1"/>
                          </a:solidFill>
                          <a:latin typeface="Arial" charset="0"/>
                          <a:cs typeface="Times New Roman" charset="0"/>
                        </a:defRPr>
                      </a:lvl2pPr>
                      <a:lvl3pPr eaLnBrk="0" hangingPunct="0">
                        <a:spcBef>
                          <a:spcPct val="20000"/>
                        </a:spcBef>
                        <a:defRPr>
                          <a:solidFill>
                            <a:schemeClr val="tx1"/>
                          </a:solidFill>
                          <a:latin typeface="Arial" charset="0"/>
                          <a:cs typeface="Times New Roman" charset="0"/>
                        </a:defRPr>
                      </a:lvl3pPr>
                      <a:lvl4pPr eaLnBrk="0" hangingPunct="0">
                        <a:spcBef>
                          <a:spcPct val="20000"/>
                        </a:spcBef>
                        <a:defRPr sz="1600">
                          <a:solidFill>
                            <a:schemeClr val="tx1"/>
                          </a:solidFill>
                          <a:latin typeface="Arial" charset="0"/>
                          <a:cs typeface="Times New Roman" charset="0"/>
                        </a:defRPr>
                      </a:lvl4pPr>
                      <a:lvl5pPr eaLnBrk="0" hangingPunct="0">
                        <a:spcBef>
                          <a:spcPct val="20000"/>
                        </a:spcBef>
                        <a:defRPr sz="1600">
                          <a:solidFill>
                            <a:schemeClr val="tx1"/>
                          </a:solidFill>
                          <a:latin typeface="Arial" charset="0"/>
                          <a:cs typeface="Times New Roman" charset="0"/>
                        </a:defRPr>
                      </a:lvl5pPr>
                      <a:lvl6pPr marL="457200" eaLnBrk="0" fontAlgn="base" hangingPunct="0">
                        <a:spcBef>
                          <a:spcPct val="20000"/>
                        </a:spcBef>
                        <a:spcAft>
                          <a:spcPct val="0"/>
                        </a:spcAft>
                        <a:defRPr sz="1600">
                          <a:solidFill>
                            <a:schemeClr val="tx1"/>
                          </a:solidFill>
                          <a:latin typeface="Arial" charset="0"/>
                          <a:cs typeface="Times New Roman" charset="0"/>
                        </a:defRPr>
                      </a:lvl6pPr>
                      <a:lvl7pPr marL="914400" eaLnBrk="0" fontAlgn="base" hangingPunct="0">
                        <a:spcBef>
                          <a:spcPct val="20000"/>
                        </a:spcBef>
                        <a:spcAft>
                          <a:spcPct val="0"/>
                        </a:spcAft>
                        <a:defRPr sz="1600">
                          <a:solidFill>
                            <a:schemeClr val="tx1"/>
                          </a:solidFill>
                          <a:latin typeface="Arial" charset="0"/>
                          <a:cs typeface="Times New Roman" charset="0"/>
                        </a:defRPr>
                      </a:lvl7pPr>
                      <a:lvl8pPr marL="1371600" eaLnBrk="0" fontAlgn="base" hangingPunct="0">
                        <a:spcBef>
                          <a:spcPct val="20000"/>
                        </a:spcBef>
                        <a:spcAft>
                          <a:spcPct val="0"/>
                        </a:spcAft>
                        <a:defRPr sz="1600">
                          <a:solidFill>
                            <a:schemeClr val="tx1"/>
                          </a:solidFill>
                          <a:latin typeface="Arial" charset="0"/>
                          <a:cs typeface="Times New Roman" charset="0"/>
                        </a:defRPr>
                      </a:lvl8pPr>
                      <a:lvl9pPr marL="1828800" eaLnBrk="0" fontAlgn="base" hangingPunct="0">
                        <a:spcBef>
                          <a:spcPct val="20000"/>
                        </a:spcBef>
                        <a:spcAft>
                          <a:spcPct val="0"/>
                        </a:spcAft>
                        <a:defRPr sz="1600">
                          <a:solidFill>
                            <a:schemeClr val="tx1"/>
                          </a:solidFill>
                          <a:latin typeface="Arial" charset="0"/>
                          <a:cs typeface="Times New Roman" charset="0"/>
                        </a:defRPr>
                      </a:lvl9pPr>
                    </a:lstStyle>
                    <a:p>
                      <a:pPr marL="0" marR="0" lvl="0" indent="0" algn="just" defTabSz="914400" rtl="0" eaLnBrk="1" fontAlgn="base" latinLnBrk="0" hangingPunct="1">
                        <a:lnSpc>
                          <a:spcPct val="85000"/>
                        </a:lnSpc>
                        <a:spcBef>
                          <a:spcPct val="20000"/>
                        </a:spcBef>
                        <a:spcAft>
                          <a:spcPct val="0"/>
                        </a:spcAft>
                        <a:buClr>
                          <a:schemeClr val="hlink"/>
                        </a:buClr>
                        <a:buSzTx/>
                        <a:buFont typeface="Wingdings" charset="2"/>
                        <a:buNone/>
                        <a:tabLst/>
                      </a:pPr>
                      <a:r>
                        <a:rPr kumimoji="0" lang="it-IT" altLang="it-IT" sz="2400" b="0"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charset="0"/>
                        </a:rPr>
                        <a:t>Obiettività e concretezza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charset="2"/>
                        <a:defRPr sz="2400">
                          <a:solidFill>
                            <a:schemeClr val="tx1"/>
                          </a:solidFill>
                          <a:latin typeface="Arial" charset="0"/>
                          <a:cs typeface="Times New Roman" charset="0"/>
                        </a:defRPr>
                      </a:lvl1pPr>
                      <a:lvl2pPr marL="37931725" indent="-37474525" eaLnBrk="0" hangingPunct="0">
                        <a:spcBef>
                          <a:spcPct val="20000"/>
                        </a:spcBef>
                        <a:defRPr sz="2000">
                          <a:solidFill>
                            <a:schemeClr val="tx1"/>
                          </a:solidFill>
                          <a:latin typeface="Arial" charset="0"/>
                          <a:cs typeface="Times New Roman" charset="0"/>
                        </a:defRPr>
                      </a:lvl2pPr>
                      <a:lvl3pPr eaLnBrk="0" hangingPunct="0">
                        <a:spcBef>
                          <a:spcPct val="20000"/>
                        </a:spcBef>
                        <a:defRPr>
                          <a:solidFill>
                            <a:schemeClr val="tx1"/>
                          </a:solidFill>
                          <a:latin typeface="Arial" charset="0"/>
                          <a:cs typeface="Times New Roman" charset="0"/>
                        </a:defRPr>
                      </a:lvl3pPr>
                      <a:lvl4pPr eaLnBrk="0" hangingPunct="0">
                        <a:spcBef>
                          <a:spcPct val="20000"/>
                        </a:spcBef>
                        <a:defRPr sz="1600">
                          <a:solidFill>
                            <a:schemeClr val="tx1"/>
                          </a:solidFill>
                          <a:latin typeface="Arial" charset="0"/>
                          <a:cs typeface="Times New Roman" charset="0"/>
                        </a:defRPr>
                      </a:lvl4pPr>
                      <a:lvl5pPr eaLnBrk="0" hangingPunct="0">
                        <a:spcBef>
                          <a:spcPct val="20000"/>
                        </a:spcBef>
                        <a:defRPr sz="1600">
                          <a:solidFill>
                            <a:schemeClr val="tx1"/>
                          </a:solidFill>
                          <a:latin typeface="Arial" charset="0"/>
                          <a:cs typeface="Times New Roman" charset="0"/>
                        </a:defRPr>
                      </a:lvl5pPr>
                      <a:lvl6pPr marL="457200" eaLnBrk="0" fontAlgn="base" hangingPunct="0">
                        <a:spcBef>
                          <a:spcPct val="20000"/>
                        </a:spcBef>
                        <a:spcAft>
                          <a:spcPct val="0"/>
                        </a:spcAft>
                        <a:defRPr sz="1600">
                          <a:solidFill>
                            <a:schemeClr val="tx1"/>
                          </a:solidFill>
                          <a:latin typeface="Arial" charset="0"/>
                          <a:cs typeface="Times New Roman" charset="0"/>
                        </a:defRPr>
                      </a:lvl6pPr>
                      <a:lvl7pPr marL="914400" eaLnBrk="0" fontAlgn="base" hangingPunct="0">
                        <a:spcBef>
                          <a:spcPct val="20000"/>
                        </a:spcBef>
                        <a:spcAft>
                          <a:spcPct val="0"/>
                        </a:spcAft>
                        <a:defRPr sz="1600">
                          <a:solidFill>
                            <a:schemeClr val="tx1"/>
                          </a:solidFill>
                          <a:latin typeface="Arial" charset="0"/>
                          <a:cs typeface="Times New Roman" charset="0"/>
                        </a:defRPr>
                      </a:lvl7pPr>
                      <a:lvl8pPr marL="1371600" eaLnBrk="0" fontAlgn="base" hangingPunct="0">
                        <a:spcBef>
                          <a:spcPct val="20000"/>
                        </a:spcBef>
                        <a:spcAft>
                          <a:spcPct val="0"/>
                        </a:spcAft>
                        <a:defRPr sz="1600">
                          <a:solidFill>
                            <a:schemeClr val="tx1"/>
                          </a:solidFill>
                          <a:latin typeface="Arial" charset="0"/>
                          <a:cs typeface="Times New Roman" charset="0"/>
                        </a:defRPr>
                      </a:lvl8pPr>
                      <a:lvl9pPr marL="1828800" eaLnBrk="0" fontAlgn="base" hangingPunct="0">
                        <a:spcBef>
                          <a:spcPct val="20000"/>
                        </a:spcBef>
                        <a:spcAft>
                          <a:spcPct val="0"/>
                        </a:spcAft>
                        <a:defRPr sz="1600">
                          <a:solidFill>
                            <a:schemeClr val="tx1"/>
                          </a:solidFill>
                          <a:latin typeface="Arial" charset="0"/>
                          <a:cs typeface="Times New Roman" charset="0"/>
                        </a:defRPr>
                      </a:lvl9pPr>
                    </a:lstStyle>
                    <a:p>
                      <a:pPr marL="0" marR="0" lvl="0" indent="0" algn="just" defTabSz="914400" rtl="0" eaLnBrk="1" fontAlgn="base" latinLnBrk="0" hangingPunct="1">
                        <a:lnSpc>
                          <a:spcPct val="85000"/>
                        </a:lnSpc>
                        <a:spcBef>
                          <a:spcPct val="20000"/>
                        </a:spcBef>
                        <a:spcAft>
                          <a:spcPct val="0"/>
                        </a:spcAft>
                        <a:buClr>
                          <a:schemeClr val="hlink"/>
                        </a:buClr>
                        <a:buSzTx/>
                        <a:buFont typeface="Wingdings" charset="2"/>
                        <a:buNone/>
                        <a:tabLst/>
                      </a:pPr>
                      <a:r>
                        <a:rPr kumimoji="0" lang="it-IT" altLang="it-IT" sz="2400" b="0"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charset="0"/>
                        </a:rPr>
                        <a:t>Hanno carattere di soggettività e di immagine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4088">
                <a:tc>
                  <a:txBody>
                    <a:bodyPr/>
                    <a:lstStyle>
                      <a:lvl1pPr eaLnBrk="0" hangingPunct="0">
                        <a:spcBef>
                          <a:spcPct val="20000"/>
                        </a:spcBef>
                        <a:buClr>
                          <a:schemeClr val="hlink"/>
                        </a:buClr>
                        <a:buFont typeface="Wingdings" charset="2"/>
                        <a:defRPr sz="2400">
                          <a:solidFill>
                            <a:schemeClr val="tx1"/>
                          </a:solidFill>
                          <a:latin typeface="Arial" charset="0"/>
                          <a:cs typeface="Times New Roman" charset="0"/>
                        </a:defRPr>
                      </a:lvl1pPr>
                      <a:lvl2pPr marL="37931725" indent="-37474525" eaLnBrk="0" hangingPunct="0">
                        <a:spcBef>
                          <a:spcPct val="20000"/>
                        </a:spcBef>
                        <a:defRPr sz="2000">
                          <a:solidFill>
                            <a:schemeClr val="tx1"/>
                          </a:solidFill>
                          <a:latin typeface="Arial" charset="0"/>
                          <a:cs typeface="Times New Roman" charset="0"/>
                        </a:defRPr>
                      </a:lvl2pPr>
                      <a:lvl3pPr eaLnBrk="0" hangingPunct="0">
                        <a:spcBef>
                          <a:spcPct val="20000"/>
                        </a:spcBef>
                        <a:defRPr>
                          <a:solidFill>
                            <a:schemeClr val="tx1"/>
                          </a:solidFill>
                          <a:latin typeface="Arial" charset="0"/>
                          <a:cs typeface="Times New Roman" charset="0"/>
                        </a:defRPr>
                      </a:lvl3pPr>
                      <a:lvl4pPr eaLnBrk="0" hangingPunct="0">
                        <a:spcBef>
                          <a:spcPct val="20000"/>
                        </a:spcBef>
                        <a:defRPr sz="1600">
                          <a:solidFill>
                            <a:schemeClr val="tx1"/>
                          </a:solidFill>
                          <a:latin typeface="Arial" charset="0"/>
                          <a:cs typeface="Times New Roman" charset="0"/>
                        </a:defRPr>
                      </a:lvl4pPr>
                      <a:lvl5pPr eaLnBrk="0" hangingPunct="0">
                        <a:spcBef>
                          <a:spcPct val="20000"/>
                        </a:spcBef>
                        <a:defRPr sz="1600">
                          <a:solidFill>
                            <a:schemeClr val="tx1"/>
                          </a:solidFill>
                          <a:latin typeface="Arial" charset="0"/>
                          <a:cs typeface="Times New Roman" charset="0"/>
                        </a:defRPr>
                      </a:lvl5pPr>
                      <a:lvl6pPr marL="457200" eaLnBrk="0" fontAlgn="base" hangingPunct="0">
                        <a:spcBef>
                          <a:spcPct val="20000"/>
                        </a:spcBef>
                        <a:spcAft>
                          <a:spcPct val="0"/>
                        </a:spcAft>
                        <a:defRPr sz="1600">
                          <a:solidFill>
                            <a:schemeClr val="tx1"/>
                          </a:solidFill>
                          <a:latin typeface="Arial" charset="0"/>
                          <a:cs typeface="Times New Roman" charset="0"/>
                        </a:defRPr>
                      </a:lvl6pPr>
                      <a:lvl7pPr marL="914400" eaLnBrk="0" fontAlgn="base" hangingPunct="0">
                        <a:spcBef>
                          <a:spcPct val="20000"/>
                        </a:spcBef>
                        <a:spcAft>
                          <a:spcPct val="0"/>
                        </a:spcAft>
                        <a:defRPr sz="1600">
                          <a:solidFill>
                            <a:schemeClr val="tx1"/>
                          </a:solidFill>
                          <a:latin typeface="Arial" charset="0"/>
                          <a:cs typeface="Times New Roman" charset="0"/>
                        </a:defRPr>
                      </a:lvl7pPr>
                      <a:lvl8pPr marL="1371600" eaLnBrk="0" fontAlgn="base" hangingPunct="0">
                        <a:spcBef>
                          <a:spcPct val="20000"/>
                        </a:spcBef>
                        <a:spcAft>
                          <a:spcPct val="0"/>
                        </a:spcAft>
                        <a:defRPr sz="1600">
                          <a:solidFill>
                            <a:schemeClr val="tx1"/>
                          </a:solidFill>
                          <a:latin typeface="Arial" charset="0"/>
                          <a:cs typeface="Times New Roman" charset="0"/>
                        </a:defRPr>
                      </a:lvl8pPr>
                      <a:lvl9pPr marL="1828800" eaLnBrk="0" fontAlgn="base" hangingPunct="0">
                        <a:spcBef>
                          <a:spcPct val="20000"/>
                        </a:spcBef>
                        <a:spcAft>
                          <a:spcPct val="0"/>
                        </a:spcAft>
                        <a:defRPr sz="1600">
                          <a:solidFill>
                            <a:schemeClr val="tx1"/>
                          </a:solidFill>
                          <a:latin typeface="Arial" charset="0"/>
                          <a:cs typeface="Times New Roman" charset="0"/>
                        </a:defRPr>
                      </a:lvl9pPr>
                    </a:lstStyle>
                    <a:p>
                      <a:pPr marL="0" marR="0" lvl="0" indent="0" algn="just" defTabSz="914400" rtl="0" eaLnBrk="1" fontAlgn="base" latinLnBrk="0" hangingPunct="1">
                        <a:lnSpc>
                          <a:spcPct val="85000"/>
                        </a:lnSpc>
                        <a:spcBef>
                          <a:spcPct val="20000"/>
                        </a:spcBef>
                        <a:spcAft>
                          <a:spcPct val="0"/>
                        </a:spcAft>
                        <a:buClr>
                          <a:schemeClr val="hlink"/>
                        </a:buClr>
                        <a:buSzTx/>
                        <a:buFont typeface="Wingdings" charset="2"/>
                        <a:buNone/>
                        <a:tabLst/>
                      </a:pPr>
                      <a:r>
                        <a:rPr kumimoji="0" lang="it-IT" altLang="it-IT" sz="2400" b="0"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charset="0"/>
                        </a:rPr>
                        <a:t>Inquadrate in parametri spazio-temporali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charset="2"/>
                        <a:defRPr sz="2400">
                          <a:solidFill>
                            <a:schemeClr val="tx1"/>
                          </a:solidFill>
                          <a:latin typeface="Arial" charset="0"/>
                          <a:cs typeface="Times New Roman" charset="0"/>
                        </a:defRPr>
                      </a:lvl1pPr>
                      <a:lvl2pPr marL="37931725" indent="-37474525" eaLnBrk="0" hangingPunct="0">
                        <a:spcBef>
                          <a:spcPct val="20000"/>
                        </a:spcBef>
                        <a:defRPr sz="2000">
                          <a:solidFill>
                            <a:schemeClr val="tx1"/>
                          </a:solidFill>
                          <a:latin typeface="Arial" charset="0"/>
                          <a:cs typeface="Times New Roman" charset="0"/>
                        </a:defRPr>
                      </a:lvl2pPr>
                      <a:lvl3pPr eaLnBrk="0" hangingPunct="0">
                        <a:spcBef>
                          <a:spcPct val="20000"/>
                        </a:spcBef>
                        <a:defRPr>
                          <a:solidFill>
                            <a:schemeClr val="tx1"/>
                          </a:solidFill>
                          <a:latin typeface="Arial" charset="0"/>
                          <a:cs typeface="Times New Roman" charset="0"/>
                        </a:defRPr>
                      </a:lvl3pPr>
                      <a:lvl4pPr eaLnBrk="0" hangingPunct="0">
                        <a:spcBef>
                          <a:spcPct val="20000"/>
                        </a:spcBef>
                        <a:defRPr sz="1600">
                          <a:solidFill>
                            <a:schemeClr val="tx1"/>
                          </a:solidFill>
                          <a:latin typeface="Arial" charset="0"/>
                          <a:cs typeface="Times New Roman" charset="0"/>
                        </a:defRPr>
                      </a:lvl4pPr>
                      <a:lvl5pPr eaLnBrk="0" hangingPunct="0">
                        <a:spcBef>
                          <a:spcPct val="20000"/>
                        </a:spcBef>
                        <a:defRPr sz="1600">
                          <a:solidFill>
                            <a:schemeClr val="tx1"/>
                          </a:solidFill>
                          <a:latin typeface="Arial" charset="0"/>
                          <a:cs typeface="Times New Roman" charset="0"/>
                        </a:defRPr>
                      </a:lvl5pPr>
                      <a:lvl6pPr marL="457200" eaLnBrk="0" fontAlgn="base" hangingPunct="0">
                        <a:spcBef>
                          <a:spcPct val="20000"/>
                        </a:spcBef>
                        <a:spcAft>
                          <a:spcPct val="0"/>
                        </a:spcAft>
                        <a:defRPr sz="1600">
                          <a:solidFill>
                            <a:schemeClr val="tx1"/>
                          </a:solidFill>
                          <a:latin typeface="Arial" charset="0"/>
                          <a:cs typeface="Times New Roman" charset="0"/>
                        </a:defRPr>
                      </a:lvl6pPr>
                      <a:lvl7pPr marL="914400" eaLnBrk="0" fontAlgn="base" hangingPunct="0">
                        <a:spcBef>
                          <a:spcPct val="20000"/>
                        </a:spcBef>
                        <a:spcAft>
                          <a:spcPct val="0"/>
                        </a:spcAft>
                        <a:defRPr sz="1600">
                          <a:solidFill>
                            <a:schemeClr val="tx1"/>
                          </a:solidFill>
                          <a:latin typeface="Arial" charset="0"/>
                          <a:cs typeface="Times New Roman" charset="0"/>
                        </a:defRPr>
                      </a:lvl7pPr>
                      <a:lvl8pPr marL="1371600" eaLnBrk="0" fontAlgn="base" hangingPunct="0">
                        <a:spcBef>
                          <a:spcPct val="20000"/>
                        </a:spcBef>
                        <a:spcAft>
                          <a:spcPct val="0"/>
                        </a:spcAft>
                        <a:defRPr sz="1600">
                          <a:solidFill>
                            <a:schemeClr val="tx1"/>
                          </a:solidFill>
                          <a:latin typeface="Arial" charset="0"/>
                          <a:cs typeface="Times New Roman" charset="0"/>
                        </a:defRPr>
                      </a:lvl8pPr>
                      <a:lvl9pPr marL="1828800" eaLnBrk="0" fontAlgn="base" hangingPunct="0">
                        <a:spcBef>
                          <a:spcPct val="20000"/>
                        </a:spcBef>
                        <a:spcAft>
                          <a:spcPct val="0"/>
                        </a:spcAft>
                        <a:defRPr sz="1600">
                          <a:solidFill>
                            <a:schemeClr val="tx1"/>
                          </a:solidFill>
                          <a:latin typeface="Arial" charset="0"/>
                          <a:cs typeface="Times New Roman" charset="0"/>
                        </a:defRPr>
                      </a:lvl9pPr>
                    </a:lstStyle>
                    <a:p>
                      <a:pPr marL="0" marR="0" lvl="0" indent="0" algn="just" defTabSz="914400" rtl="0" eaLnBrk="1" fontAlgn="base" latinLnBrk="0" hangingPunct="1">
                        <a:lnSpc>
                          <a:spcPct val="85000"/>
                        </a:lnSpc>
                        <a:spcBef>
                          <a:spcPct val="20000"/>
                        </a:spcBef>
                        <a:spcAft>
                          <a:spcPct val="0"/>
                        </a:spcAft>
                        <a:buClr>
                          <a:schemeClr val="hlink"/>
                        </a:buClr>
                        <a:buSzTx/>
                        <a:buFont typeface="Wingdings" charset="2"/>
                        <a:buNone/>
                        <a:tabLst/>
                      </a:pPr>
                      <a:r>
                        <a:rPr kumimoji="0" lang="it-IT" altLang="it-IT" sz="2400" b="0"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charset="0"/>
                        </a:rPr>
                        <a:t>Collocabili nello spazio interno rappresentativo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000">
                <a:tc>
                  <a:txBody>
                    <a:bodyPr/>
                    <a:lstStyle>
                      <a:lvl1pPr eaLnBrk="0" hangingPunct="0">
                        <a:spcBef>
                          <a:spcPct val="20000"/>
                        </a:spcBef>
                        <a:buClr>
                          <a:schemeClr val="hlink"/>
                        </a:buClr>
                        <a:buFont typeface="Wingdings" charset="2"/>
                        <a:defRPr sz="2400">
                          <a:solidFill>
                            <a:schemeClr val="tx1"/>
                          </a:solidFill>
                          <a:latin typeface="Arial" charset="0"/>
                          <a:cs typeface="Times New Roman" charset="0"/>
                        </a:defRPr>
                      </a:lvl1pPr>
                      <a:lvl2pPr marL="37931725" indent="-37474525" eaLnBrk="0" hangingPunct="0">
                        <a:spcBef>
                          <a:spcPct val="20000"/>
                        </a:spcBef>
                        <a:defRPr sz="2000">
                          <a:solidFill>
                            <a:schemeClr val="tx1"/>
                          </a:solidFill>
                          <a:latin typeface="Arial" charset="0"/>
                          <a:cs typeface="Times New Roman" charset="0"/>
                        </a:defRPr>
                      </a:lvl2pPr>
                      <a:lvl3pPr eaLnBrk="0" hangingPunct="0">
                        <a:spcBef>
                          <a:spcPct val="20000"/>
                        </a:spcBef>
                        <a:defRPr>
                          <a:solidFill>
                            <a:schemeClr val="tx1"/>
                          </a:solidFill>
                          <a:latin typeface="Arial" charset="0"/>
                          <a:cs typeface="Times New Roman" charset="0"/>
                        </a:defRPr>
                      </a:lvl3pPr>
                      <a:lvl4pPr eaLnBrk="0" hangingPunct="0">
                        <a:spcBef>
                          <a:spcPct val="20000"/>
                        </a:spcBef>
                        <a:defRPr sz="1600">
                          <a:solidFill>
                            <a:schemeClr val="tx1"/>
                          </a:solidFill>
                          <a:latin typeface="Arial" charset="0"/>
                          <a:cs typeface="Times New Roman" charset="0"/>
                        </a:defRPr>
                      </a:lvl4pPr>
                      <a:lvl5pPr eaLnBrk="0" hangingPunct="0">
                        <a:spcBef>
                          <a:spcPct val="20000"/>
                        </a:spcBef>
                        <a:defRPr sz="1600">
                          <a:solidFill>
                            <a:schemeClr val="tx1"/>
                          </a:solidFill>
                          <a:latin typeface="Arial" charset="0"/>
                          <a:cs typeface="Times New Roman" charset="0"/>
                        </a:defRPr>
                      </a:lvl5pPr>
                      <a:lvl6pPr marL="457200" eaLnBrk="0" fontAlgn="base" hangingPunct="0">
                        <a:spcBef>
                          <a:spcPct val="20000"/>
                        </a:spcBef>
                        <a:spcAft>
                          <a:spcPct val="0"/>
                        </a:spcAft>
                        <a:defRPr sz="1600">
                          <a:solidFill>
                            <a:schemeClr val="tx1"/>
                          </a:solidFill>
                          <a:latin typeface="Arial" charset="0"/>
                          <a:cs typeface="Times New Roman" charset="0"/>
                        </a:defRPr>
                      </a:lvl6pPr>
                      <a:lvl7pPr marL="914400" eaLnBrk="0" fontAlgn="base" hangingPunct="0">
                        <a:spcBef>
                          <a:spcPct val="20000"/>
                        </a:spcBef>
                        <a:spcAft>
                          <a:spcPct val="0"/>
                        </a:spcAft>
                        <a:defRPr sz="1600">
                          <a:solidFill>
                            <a:schemeClr val="tx1"/>
                          </a:solidFill>
                          <a:latin typeface="Arial" charset="0"/>
                          <a:cs typeface="Times New Roman" charset="0"/>
                        </a:defRPr>
                      </a:lvl7pPr>
                      <a:lvl8pPr marL="1371600" eaLnBrk="0" fontAlgn="base" hangingPunct="0">
                        <a:spcBef>
                          <a:spcPct val="20000"/>
                        </a:spcBef>
                        <a:spcAft>
                          <a:spcPct val="0"/>
                        </a:spcAft>
                        <a:defRPr sz="1600">
                          <a:solidFill>
                            <a:schemeClr val="tx1"/>
                          </a:solidFill>
                          <a:latin typeface="Arial" charset="0"/>
                          <a:cs typeface="Times New Roman" charset="0"/>
                        </a:defRPr>
                      </a:lvl8pPr>
                      <a:lvl9pPr marL="1828800" eaLnBrk="0" fontAlgn="base" hangingPunct="0">
                        <a:spcBef>
                          <a:spcPct val="20000"/>
                        </a:spcBef>
                        <a:spcAft>
                          <a:spcPct val="0"/>
                        </a:spcAft>
                        <a:defRPr sz="1600">
                          <a:solidFill>
                            <a:schemeClr val="tx1"/>
                          </a:solidFill>
                          <a:latin typeface="Arial" charset="0"/>
                          <a:cs typeface="Times New Roman" charset="0"/>
                        </a:defRPr>
                      </a:lvl9pPr>
                    </a:lstStyle>
                    <a:p>
                      <a:pPr marL="0" marR="0" lvl="0" indent="0" algn="just" defTabSz="914400" rtl="0" eaLnBrk="1" fontAlgn="base" latinLnBrk="0" hangingPunct="1">
                        <a:lnSpc>
                          <a:spcPct val="85000"/>
                        </a:lnSpc>
                        <a:spcBef>
                          <a:spcPct val="20000"/>
                        </a:spcBef>
                        <a:spcAft>
                          <a:spcPct val="0"/>
                        </a:spcAft>
                        <a:buClr>
                          <a:schemeClr val="hlink"/>
                        </a:buClr>
                        <a:buSzTx/>
                        <a:buFont typeface="Wingdings" charset="2"/>
                        <a:buNone/>
                        <a:tabLst/>
                      </a:pPr>
                      <a:r>
                        <a:rPr kumimoji="0" lang="it-IT" altLang="it-IT" sz="2400" b="0"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charset="0"/>
                        </a:rPr>
                        <a:t>Costanti e facilmente mantenute nello spazio percettivo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charset="2"/>
                        <a:defRPr sz="2400">
                          <a:solidFill>
                            <a:schemeClr val="tx1"/>
                          </a:solidFill>
                          <a:latin typeface="Arial" charset="0"/>
                          <a:cs typeface="Times New Roman" charset="0"/>
                        </a:defRPr>
                      </a:lvl1pPr>
                      <a:lvl2pPr marL="37931725" indent="-37474525" eaLnBrk="0" hangingPunct="0">
                        <a:spcBef>
                          <a:spcPct val="20000"/>
                        </a:spcBef>
                        <a:defRPr sz="2000">
                          <a:solidFill>
                            <a:schemeClr val="tx1"/>
                          </a:solidFill>
                          <a:latin typeface="Arial" charset="0"/>
                          <a:cs typeface="Times New Roman" charset="0"/>
                        </a:defRPr>
                      </a:lvl2pPr>
                      <a:lvl3pPr eaLnBrk="0" hangingPunct="0">
                        <a:spcBef>
                          <a:spcPct val="20000"/>
                        </a:spcBef>
                        <a:defRPr>
                          <a:solidFill>
                            <a:schemeClr val="tx1"/>
                          </a:solidFill>
                          <a:latin typeface="Arial" charset="0"/>
                          <a:cs typeface="Times New Roman" charset="0"/>
                        </a:defRPr>
                      </a:lvl3pPr>
                      <a:lvl4pPr eaLnBrk="0" hangingPunct="0">
                        <a:spcBef>
                          <a:spcPct val="20000"/>
                        </a:spcBef>
                        <a:defRPr sz="1600">
                          <a:solidFill>
                            <a:schemeClr val="tx1"/>
                          </a:solidFill>
                          <a:latin typeface="Arial" charset="0"/>
                          <a:cs typeface="Times New Roman" charset="0"/>
                        </a:defRPr>
                      </a:lvl4pPr>
                      <a:lvl5pPr eaLnBrk="0" hangingPunct="0">
                        <a:spcBef>
                          <a:spcPct val="20000"/>
                        </a:spcBef>
                        <a:defRPr sz="1600">
                          <a:solidFill>
                            <a:schemeClr val="tx1"/>
                          </a:solidFill>
                          <a:latin typeface="Arial" charset="0"/>
                          <a:cs typeface="Times New Roman" charset="0"/>
                        </a:defRPr>
                      </a:lvl5pPr>
                      <a:lvl6pPr marL="457200" eaLnBrk="0" fontAlgn="base" hangingPunct="0">
                        <a:spcBef>
                          <a:spcPct val="20000"/>
                        </a:spcBef>
                        <a:spcAft>
                          <a:spcPct val="0"/>
                        </a:spcAft>
                        <a:defRPr sz="1600">
                          <a:solidFill>
                            <a:schemeClr val="tx1"/>
                          </a:solidFill>
                          <a:latin typeface="Arial" charset="0"/>
                          <a:cs typeface="Times New Roman" charset="0"/>
                        </a:defRPr>
                      </a:lvl6pPr>
                      <a:lvl7pPr marL="914400" eaLnBrk="0" fontAlgn="base" hangingPunct="0">
                        <a:spcBef>
                          <a:spcPct val="20000"/>
                        </a:spcBef>
                        <a:spcAft>
                          <a:spcPct val="0"/>
                        </a:spcAft>
                        <a:defRPr sz="1600">
                          <a:solidFill>
                            <a:schemeClr val="tx1"/>
                          </a:solidFill>
                          <a:latin typeface="Arial" charset="0"/>
                          <a:cs typeface="Times New Roman" charset="0"/>
                        </a:defRPr>
                      </a:lvl7pPr>
                      <a:lvl8pPr marL="1371600" eaLnBrk="0" fontAlgn="base" hangingPunct="0">
                        <a:spcBef>
                          <a:spcPct val="20000"/>
                        </a:spcBef>
                        <a:spcAft>
                          <a:spcPct val="0"/>
                        </a:spcAft>
                        <a:defRPr sz="1600">
                          <a:solidFill>
                            <a:schemeClr val="tx1"/>
                          </a:solidFill>
                          <a:latin typeface="Arial" charset="0"/>
                          <a:cs typeface="Times New Roman" charset="0"/>
                        </a:defRPr>
                      </a:lvl8pPr>
                      <a:lvl9pPr marL="1828800" eaLnBrk="0" fontAlgn="base" hangingPunct="0">
                        <a:spcBef>
                          <a:spcPct val="20000"/>
                        </a:spcBef>
                        <a:spcAft>
                          <a:spcPct val="0"/>
                        </a:spcAft>
                        <a:defRPr sz="1600">
                          <a:solidFill>
                            <a:schemeClr val="tx1"/>
                          </a:solidFill>
                          <a:latin typeface="Arial" charset="0"/>
                          <a:cs typeface="Times New Roman" charset="0"/>
                        </a:defRPr>
                      </a:lvl9pPr>
                    </a:lstStyle>
                    <a:p>
                      <a:pPr marL="0" marR="0" lvl="0" indent="0" algn="just" defTabSz="914400" rtl="0" eaLnBrk="1" fontAlgn="base" latinLnBrk="0" hangingPunct="1">
                        <a:lnSpc>
                          <a:spcPct val="85000"/>
                        </a:lnSpc>
                        <a:spcBef>
                          <a:spcPct val="20000"/>
                        </a:spcBef>
                        <a:spcAft>
                          <a:spcPct val="0"/>
                        </a:spcAft>
                        <a:buClr>
                          <a:schemeClr val="hlink"/>
                        </a:buClr>
                        <a:buSzTx/>
                        <a:buFont typeface="Wingdings" charset="2"/>
                        <a:buNone/>
                        <a:tabLst/>
                      </a:pPr>
                      <a:r>
                        <a:rPr kumimoji="0" lang="it-IT" altLang="it-IT" sz="2400" b="0"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charset="0"/>
                        </a:rPr>
                        <a:t>Fugaci, necessitano di essere sempre rievocate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5725">
                <a:tc>
                  <a:txBody>
                    <a:bodyPr/>
                    <a:lstStyle>
                      <a:lvl1pPr eaLnBrk="0" hangingPunct="0">
                        <a:spcBef>
                          <a:spcPct val="20000"/>
                        </a:spcBef>
                        <a:buClr>
                          <a:schemeClr val="hlink"/>
                        </a:buClr>
                        <a:buFont typeface="Wingdings" charset="2"/>
                        <a:defRPr sz="2400">
                          <a:solidFill>
                            <a:schemeClr val="tx1"/>
                          </a:solidFill>
                          <a:latin typeface="Arial" charset="0"/>
                          <a:cs typeface="Times New Roman" charset="0"/>
                        </a:defRPr>
                      </a:lvl1pPr>
                      <a:lvl2pPr marL="37931725" indent="-37474525" eaLnBrk="0" hangingPunct="0">
                        <a:spcBef>
                          <a:spcPct val="20000"/>
                        </a:spcBef>
                        <a:defRPr sz="2000">
                          <a:solidFill>
                            <a:schemeClr val="tx1"/>
                          </a:solidFill>
                          <a:latin typeface="Arial" charset="0"/>
                          <a:cs typeface="Times New Roman" charset="0"/>
                        </a:defRPr>
                      </a:lvl2pPr>
                      <a:lvl3pPr eaLnBrk="0" hangingPunct="0">
                        <a:spcBef>
                          <a:spcPct val="20000"/>
                        </a:spcBef>
                        <a:defRPr>
                          <a:solidFill>
                            <a:schemeClr val="tx1"/>
                          </a:solidFill>
                          <a:latin typeface="Arial" charset="0"/>
                          <a:cs typeface="Times New Roman" charset="0"/>
                        </a:defRPr>
                      </a:lvl3pPr>
                      <a:lvl4pPr eaLnBrk="0" hangingPunct="0">
                        <a:spcBef>
                          <a:spcPct val="20000"/>
                        </a:spcBef>
                        <a:defRPr sz="1600">
                          <a:solidFill>
                            <a:schemeClr val="tx1"/>
                          </a:solidFill>
                          <a:latin typeface="Arial" charset="0"/>
                          <a:cs typeface="Times New Roman" charset="0"/>
                        </a:defRPr>
                      </a:lvl4pPr>
                      <a:lvl5pPr eaLnBrk="0" hangingPunct="0">
                        <a:spcBef>
                          <a:spcPct val="20000"/>
                        </a:spcBef>
                        <a:defRPr sz="1600">
                          <a:solidFill>
                            <a:schemeClr val="tx1"/>
                          </a:solidFill>
                          <a:latin typeface="Arial" charset="0"/>
                          <a:cs typeface="Times New Roman" charset="0"/>
                        </a:defRPr>
                      </a:lvl5pPr>
                      <a:lvl6pPr marL="457200" eaLnBrk="0" fontAlgn="base" hangingPunct="0">
                        <a:spcBef>
                          <a:spcPct val="20000"/>
                        </a:spcBef>
                        <a:spcAft>
                          <a:spcPct val="0"/>
                        </a:spcAft>
                        <a:defRPr sz="1600">
                          <a:solidFill>
                            <a:schemeClr val="tx1"/>
                          </a:solidFill>
                          <a:latin typeface="Arial" charset="0"/>
                          <a:cs typeface="Times New Roman" charset="0"/>
                        </a:defRPr>
                      </a:lvl6pPr>
                      <a:lvl7pPr marL="914400" eaLnBrk="0" fontAlgn="base" hangingPunct="0">
                        <a:spcBef>
                          <a:spcPct val="20000"/>
                        </a:spcBef>
                        <a:spcAft>
                          <a:spcPct val="0"/>
                        </a:spcAft>
                        <a:defRPr sz="1600">
                          <a:solidFill>
                            <a:schemeClr val="tx1"/>
                          </a:solidFill>
                          <a:latin typeface="Arial" charset="0"/>
                          <a:cs typeface="Times New Roman" charset="0"/>
                        </a:defRPr>
                      </a:lvl7pPr>
                      <a:lvl8pPr marL="1371600" eaLnBrk="0" fontAlgn="base" hangingPunct="0">
                        <a:spcBef>
                          <a:spcPct val="20000"/>
                        </a:spcBef>
                        <a:spcAft>
                          <a:spcPct val="0"/>
                        </a:spcAft>
                        <a:defRPr sz="1600">
                          <a:solidFill>
                            <a:schemeClr val="tx1"/>
                          </a:solidFill>
                          <a:latin typeface="Arial" charset="0"/>
                          <a:cs typeface="Times New Roman" charset="0"/>
                        </a:defRPr>
                      </a:lvl8pPr>
                      <a:lvl9pPr marL="1828800" eaLnBrk="0" fontAlgn="base" hangingPunct="0">
                        <a:spcBef>
                          <a:spcPct val="20000"/>
                        </a:spcBef>
                        <a:spcAft>
                          <a:spcPct val="0"/>
                        </a:spcAft>
                        <a:defRPr sz="1600">
                          <a:solidFill>
                            <a:schemeClr val="tx1"/>
                          </a:solidFill>
                          <a:latin typeface="Arial" charset="0"/>
                          <a:cs typeface="Times New Roman" charset="0"/>
                        </a:defRPr>
                      </a:lvl9pPr>
                    </a:lstStyle>
                    <a:p>
                      <a:pPr marL="0" marR="0" lvl="0" indent="0" algn="just" defTabSz="914400" rtl="0" eaLnBrk="1" fontAlgn="base" latinLnBrk="0" hangingPunct="1">
                        <a:lnSpc>
                          <a:spcPct val="85000"/>
                        </a:lnSpc>
                        <a:spcBef>
                          <a:spcPct val="20000"/>
                        </a:spcBef>
                        <a:spcAft>
                          <a:spcPct val="0"/>
                        </a:spcAft>
                        <a:buClr>
                          <a:schemeClr val="hlink"/>
                        </a:buClr>
                        <a:buSzTx/>
                        <a:buFont typeface="Wingdings" charset="2"/>
                        <a:buNone/>
                        <a:tabLst/>
                      </a:pPr>
                      <a:r>
                        <a:rPr kumimoji="0" lang="it-IT" altLang="it-IT" sz="2400" b="0"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charset="0"/>
                        </a:rPr>
                        <a:t>Indipendenti dalla volontà, non possono venir create e modificate a piacere; ad esse è legata una sensazione di passività</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charset="2"/>
                        <a:defRPr sz="2400">
                          <a:solidFill>
                            <a:schemeClr val="tx1"/>
                          </a:solidFill>
                          <a:latin typeface="Arial" charset="0"/>
                          <a:cs typeface="Times New Roman" charset="0"/>
                        </a:defRPr>
                      </a:lvl1pPr>
                      <a:lvl2pPr marL="37931725" indent="-37474525" eaLnBrk="0" hangingPunct="0">
                        <a:spcBef>
                          <a:spcPct val="20000"/>
                        </a:spcBef>
                        <a:defRPr sz="2000">
                          <a:solidFill>
                            <a:schemeClr val="tx1"/>
                          </a:solidFill>
                          <a:latin typeface="Arial" charset="0"/>
                          <a:cs typeface="Times New Roman" charset="0"/>
                        </a:defRPr>
                      </a:lvl2pPr>
                      <a:lvl3pPr eaLnBrk="0" hangingPunct="0">
                        <a:spcBef>
                          <a:spcPct val="20000"/>
                        </a:spcBef>
                        <a:defRPr>
                          <a:solidFill>
                            <a:schemeClr val="tx1"/>
                          </a:solidFill>
                          <a:latin typeface="Arial" charset="0"/>
                          <a:cs typeface="Times New Roman" charset="0"/>
                        </a:defRPr>
                      </a:lvl3pPr>
                      <a:lvl4pPr eaLnBrk="0" hangingPunct="0">
                        <a:spcBef>
                          <a:spcPct val="20000"/>
                        </a:spcBef>
                        <a:defRPr sz="1600">
                          <a:solidFill>
                            <a:schemeClr val="tx1"/>
                          </a:solidFill>
                          <a:latin typeface="Arial" charset="0"/>
                          <a:cs typeface="Times New Roman" charset="0"/>
                        </a:defRPr>
                      </a:lvl4pPr>
                      <a:lvl5pPr eaLnBrk="0" hangingPunct="0">
                        <a:spcBef>
                          <a:spcPct val="20000"/>
                        </a:spcBef>
                        <a:defRPr sz="1600">
                          <a:solidFill>
                            <a:schemeClr val="tx1"/>
                          </a:solidFill>
                          <a:latin typeface="Arial" charset="0"/>
                          <a:cs typeface="Times New Roman" charset="0"/>
                        </a:defRPr>
                      </a:lvl5pPr>
                      <a:lvl6pPr marL="457200" eaLnBrk="0" fontAlgn="base" hangingPunct="0">
                        <a:spcBef>
                          <a:spcPct val="20000"/>
                        </a:spcBef>
                        <a:spcAft>
                          <a:spcPct val="0"/>
                        </a:spcAft>
                        <a:defRPr sz="1600">
                          <a:solidFill>
                            <a:schemeClr val="tx1"/>
                          </a:solidFill>
                          <a:latin typeface="Arial" charset="0"/>
                          <a:cs typeface="Times New Roman" charset="0"/>
                        </a:defRPr>
                      </a:lvl6pPr>
                      <a:lvl7pPr marL="914400" eaLnBrk="0" fontAlgn="base" hangingPunct="0">
                        <a:spcBef>
                          <a:spcPct val="20000"/>
                        </a:spcBef>
                        <a:spcAft>
                          <a:spcPct val="0"/>
                        </a:spcAft>
                        <a:defRPr sz="1600">
                          <a:solidFill>
                            <a:schemeClr val="tx1"/>
                          </a:solidFill>
                          <a:latin typeface="Arial" charset="0"/>
                          <a:cs typeface="Times New Roman" charset="0"/>
                        </a:defRPr>
                      </a:lvl7pPr>
                      <a:lvl8pPr marL="1371600" eaLnBrk="0" fontAlgn="base" hangingPunct="0">
                        <a:spcBef>
                          <a:spcPct val="20000"/>
                        </a:spcBef>
                        <a:spcAft>
                          <a:spcPct val="0"/>
                        </a:spcAft>
                        <a:defRPr sz="1600">
                          <a:solidFill>
                            <a:schemeClr val="tx1"/>
                          </a:solidFill>
                          <a:latin typeface="Arial" charset="0"/>
                          <a:cs typeface="Times New Roman" charset="0"/>
                        </a:defRPr>
                      </a:lvl8pPr>
                      <a:lvl9pPr marL="1828800" eaLnBrk="0" fontAlgn="base" hangingPunct="0">
                        <a:spcBef>
                          <a:spcPct val="20000"/>
                        </a:spcBef>
                        <a:spcAft>
                          <a:spcPct val="0"/>
                        </a:spcAft>
                        <a:defRPr sz="1600">
                          <a:solidFill>
                            <a:schemeClr val="tx1"/>
                          </a:solidFill>
                          <a:latin typeface="Arial" charset="0"/>
                          <a:cs typeface="Times New Roman" charset="0"/>
                        </a:defRPr>
                      </a:lvl9pPr>
                    </a:lstStyle>
                    <a:p>
                      <a:pPr marL="0" marR="0" lvl="0" indent="0" algn="just" defTabSz="914400" rtl="0" eaLnBrk="1" fontAlgn="base" latinLnBrk="0" hangingPunct="1">
                        <a:lnSpc>
                          <a:spcPct val="85000"/>
                        </a:lnSpc>
                        <a:spcBef>
                          <a:spcPct val="20000"/>
                        </a:spcBef>
                        <a:spcAft>
                          <a:spcPct val="0"/>
                        </a:spcAft>
                        <a:buClr>
                          <a:schemeClr val="hlink"/>
                        </a:buClr>
                        <a:buSzTx/>
                        <a:buFont typeface="Wingdings" charset="2"/>
                        <a:buNone/>
                        <a:tabLst/>
                      </a:pPr>
                      <a:r>
                        <a:rPr kumimoji="0" lang="it-IT" altLang="it-IT" sz="2400" b="0"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charset="0"/>
                        </a:rPr>
                        <a:t>Dipendenti dalla volontà, possono essere rievocate e modificate a piacere; ad esse è legata una sensazione di attività</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8213">
                <a:tc>
                  <a:txBody>
                    <a:bodyPr/>
                    <a:lstStyle>
                      <a:lvl1pPr eaLnBrk="0" hangingPunct="0">
                        <a:spcBef>
                          <a:spcPct val="20000"/>
                        </a:spcBef>
                        <a:buClr>
                          <a:schemeClr val="hlink"/>
                        </a:buClr>
                        <a:buFont typeface="Wingdings" charset="2"/>
                        <a:defRPr sz="2400">
                          <a:solidFill>
                            <a:schemeClr val="tx1"/>
                          </a:solidFill>
                          <a:latin typeface="Arial" charset="0"/>
                          <a:cs typeface="Times New Roman" charset="0"/>
                        </a:defRPr>
                      </a:lvl1pPr>
                      <a:lvl2pPr marL="37931725" indent="-37474525" eaLnBrk="0" hangingPunct="0">
                        <a:spcBef>
                          <a:spcPct val="20000"/>
                        </a:spcBef>
                        <a:defRPr sz="2000">
                          <a:solidFill>
                            <a:schemeClr val="tx1"/>
                          </a:solidFill>
                          <a:latin typeface="Arial" charset="0"/>
                          <a:cs typeface="Times New Roman" charset="0"/>
                        </a:defRPr>
                      </a:lvl2pPr>
                      <a:lvl3pPr eaLnBrk="0" hangingPunct="0">
                        <a:spcBef>
                          <a:spcPct val="20000"/>
                        </a:spcBef>
                        <a:defRPr>
                          <a:solidFill>
                            <a:schemeClr val="tx1"/>
                          </a:solidFill>
                          <a:latin typeface="Arial" charset="0"/>
                          <a:cs typeface="Times New Roman" charset="0"/>
                        </a:defRPr>
                      </a:lvl3pPr>
                      <a:lvl4pPr eaLnBrk="0" hangingPunct="0">
                        <a:spcBef>
                          <a:spcPct val="20000"/>
                        </a:spcBef>
                        <a:defRPr sz="1600">
                          <a:solidFill>
                            <a:schemeClr val="tx1"/>
                          </a:solidFill>
                          <a:latin typeface="Arial" charset="0"/>
                          <a:cs typeface="Times New Roman" charset="0"/>
                        </a:defRPr>
                      </a:lvl4pPr>
                      <a:lvl5pPr eaLnBrk="0" hangingPunct="0">
                        <a:spcBef>
                          <a:spcPct val="20000"/>
                        </a:spcBef>
                        <a:defRPr sz="1600">
                          <a:solidFill>
                            <a:schemeClr val="tx1"/>
                          </a:solidFill>
                          <a:latin typeface="Arial" charset="0"/>
                          <a:cs typeface="Times New Roman" charset="0"/>
                        </a:defRPr>
                      </a:lvl5pPr>
                      <a:lvl6pPr marL="457200" eaLnBrk="0" fontAlgn="base" hangingPunct="0">
                        <a:spcBef>
                          <a:spcPct val="20000"/>
                        </a:spcBef>
                        <a:spcAft>
                          <a:spcPct val="0"/>
                        </a:spcAft>
                        <a:defRPr sz="1600">
                          <a:solidFill>
                            <a:schemeClr val="tx1"/>
                          </a:solidFill>
                          <a:latin typeface="Arial" charset="0"/>
                          <a:cs typeface="Times New Roman" charset="0"/>
                        </a:defRPr>
                      </a:lvl6pPr>
                      <a:lvl7pPr marL="914400" eaLnBrk="0" fontAlgn="base" hangingPunct="0">
                        <a:spcBef>
                          <a:spcPct val="20000"/>
                        </a:spcBef>
                        <a:spcAft>
                          <a:spcPct val="0"/>
                        </a:spcAft>
                        <a:defRPr sz="1600">
                          <a:solidFill>
                            <a:schemeClr val="tx1"/>
                          </a:solidFill>
                          <a:latin typeface="Arial" charset="0"/>
                          <a:cs typeface="Times New Roman" charset="0"/>
                        </a:defRPr>
                      </a:lvl7pPr>
                      <a:lvl8pPr marL="1371600" eaLnBrk="0" fontAlgn="base" hangingPunct="0">
                        <a:spcBef>
                          <a:spcPct val="20000"/>
                        </a:spcBef>
                        <a:spcAft>
                          <a:spcPct val="0"/>
                        </a:spcAft>
                        <a:defRPr sz="1600">
                          <a:solidFill>
                            <a:schemeClr val="tx1"/>
                          </a:solidFill>
                          <a:latin typeface="Arial" charset="0"/>
                          <a:cs typeface="Times New Roman" charset="0"/>
                        </a:defRPr>
                      </a:lvl8pPr>
                      <a:lvl9pPr marL="1828800" eaLnBrk="0" fontAlgn="base" hangingPunct="0">
                        <a:spcBef>
                          <a:spcPct val="20000"/>
                        </a:spcBef>
                        <a:spcAft>
                          <a:spcPct val="0"/>
                        </a:spcAft>
                        <a:defRPr sz="1600">
                          <a:solidFill>
                            <a:schemeClr val="tx1"/>
                          </a:solidFill>
                          <a:latin typeface="Arial" charset="0"/>
                          <a:cs typeface="Times New Roman" charset="0"/>
                        </a:defRPr>
                      </a:lvl9pPr>
                    </a:lstStyle>
                    <a:p>
                      <a:pPr marL="0" marR="0" lvl="0" indent="0" algn="just" defTabSz="914400" rtl="0" eaLnBrk="1" fontAlgn="base" latinLnBrk="0" hangingPunct="1">
                        <a:lnSpc>
                          <a:spcPct val="85000"/>
                        </a:lnSpc>
                        <a:spcBef>
                          <a:spcPct val="20000"/>
                        </a:spcBef>
                        <a:spcAft>
                          <a:spcPct val="0"/>
                        </a:spcAft>
                        <a:buClr>
                          <a:schemeClr val="hlink"/>
                        </a:buClr>
                        <a:buSzTx/>
                        <a:buFont typeface="Wingdings" charset="2"/>
                        <a:buNone/>
                        <a:tabLst/>
                      </a:pPr>
                      <a:r>
                        <a:rPr kumimoji="0" lang="it-IT" altLang="it-IT" sz="2400" b="0"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charset="0"/>
                        </a:rPr>
                        <a:t>Hanno contorni precisi e sono evidenti in ogni dettaglio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charset="2"/>
                        <a:defRPr sz="2400">
                          <a:solidFill>
                            <a:schemeClr val="tx1"/>
                          </a:solidFill>
                          <a:latin typeface="Arial" charset="0"/>
                          <a:cs typeface="Times New Roman" charset="0"/>
                        </a:defRPr>
                      </a:lvl1pPr>
                      <a:lvl2pPr marL="37931725" indent="-37474525" eaLnBrk="0" hangingPunct="0">
                        <a:spcBef>
                          <a:spcPct val="20000"/>
                        </a:spcBef>
                        <a:defRPr sz="2000">
                          <a:solidFill>
                            <a:schemeClr val="tx1"/>
                          </a:solidFill>
                          <a:latin typeface="Arial" charset="0"/>
                          <a:cs typeface="Times New Roman" charset="0"/>
                        </a:defRPr>
                      </a:lvl2pPr>
                      <a:lvl3pPr eaLnBrk="0" hangingPunct="0">
                        <a:spcBef>
                          <a:spcPct val="20000"/>
                        </a:spcBef>
                        <a:defRPr>
                          <a:solidFill>
                            <a:schemeClr val="tx1"/>
                          </a:solidFill>
                          <a:latin typeface="Arial" charset="0"/>
                          <a:cs typeface="Times New Roman" charset="0"/>
                        </a:defRPr>
                      </a:lvl3pPr>
                      <a:lvl4pPr eaLnBrk="0" hangingPunct="0">
                        <a:spcBef>
                          <a:spcPct val="20000"/>
                        </a:spcBef>
                        <a:defRPr sz="1600">
                          <a:solidFill>
                            <a:schemeClr val="tx1"/>
                          </a:solidFill>
                          <a:latin typeface="Arial" charset="0"/>
                          <a:cs typeface="Times New Roman" charset="0"/>
                        </a:defRPr>
                      </a:lvl4pPr>
                      <a:lvl5pPr eaLnBrk="0" hangingPunct="0">
                        <a:spcBef>
                          <a:spcPct val="20000"/>
                        </a:spcBef>
                        <a:defRPr sz="1600">
                          <a:solidFill>
                            <a:schemeClr val="tx1"/>
                          </a:solidFill>
                          <a:latin typeface="Arial" charset="0"/>
                          <a:cs typeface="Times New Roman" charset="0"/>
                        </a:defRPr>
                      </a:lvl5pPr>
                      <a:lvl6pPr marL="457200" eaLnBrk="0" fontAlgn="base" hangingPunct="0">
                        <a:spcBef>
                          <a:spcPct val="20000"/>
                        </a:spcBef>
                        <a:spcAft>
                          <a:spcPct val="0"/>
                        </a:spcAft>
                        <a:defRPr sz="1600">
                          <a:solidFill>
                            <a:schemeClr val="tx1"/>
                          </a:solidFill>
                          <a:latin typeface="Arial" charset="0"/>
                          <a:cs typeface="Times New Roman" charset="0"/>
                        </a:defRPr>
                      </a:lvl6pPr>
                      <a:lvl7pPr marL="914400" eaLnBrk="0" fontAlgn="base" hangingPunct="0">
                        <a:spcBef>
                          <a:spcPct val="20000"/>
                        </a:spcBef>
                        <a:spcAft>
                          <a:spcPct val="0"/>
                        </a:spcAft>
                        <a:defRPr sz="1600">
                          <a:solidFill>
                            <a:schemeClr val="tx1"/>
                          </a:solidFill>
                          <a:latin typeface="Arial" charset="0"/>
                          <a:cs typeface="Times New Roman" charset="0"/>
                        </a:defRPr>
                      </a:lvl7pPr>
                      <a:lvl8pPr marL="1371600" eaLnBrk="0" fontAlgn="base" hangingPunct="0">
                        <a:spcBef>
                          <a:spcPct val="20000"/>
                        </a:spcBef>
                        <a:spcAft>
                          <a:spcPct val="0"/>
                        </a:spcAft>
                        <a:defRPr sz="1600">
                          <a:solidFill>
                            <a:schemeClr val="tx1"/>
                          </a:solidFill>
                          <a:latin typeface="Arial" charset="0"/>
                          <a:cs typeface="Times New Roman" charset="0"/>
                        </a:defRPr>
                      </a:lvl8pPr>
                      <a:lvl9pPr marL="1828800" eaLnBrk="0" fontAlgn="base" hangingPunct="0">
                        <a:spcBef>
                          <a:spcPct val="20000"/>
                        </a:spcBef>
                        <a:spcAft>
                          <a:spcPct val="0"/>
                        </a:spcAft>
                        <a:defRPr sz="1600">
                          <a:solidFill>
                            <a:schemeClr val="tx1"/>
                          </a:solidFill>
                          <a:latin typeface="Arial" charset="0"/>
                          <a:cs typeface="Times New Roman" charset="0"/>
                        </a:defRPr>
                      </a:lvl9pPr>
                    </a:lstStyle>
                    <a:p>
                      <a:pPr marL="0" marR="0" lvl="0" indent="0" algn="just" defTabSz="914400" rtl="0" eaLnBrk="1" fontAlgn="base" latinLnBrk="0" hangingPunct="1">
                        <a:lnSpc>
                          <a:spcPct val="85000"/>
                        </a:lnSpc>
                        <a:spcBef>
                          <a:spcPct val="20000"/>
                        </a:spcBef>
                        <a:spcAft>
                          <a:spcPct val="0"/>
                        </a:spcAft>
                        <a:buClr>
                          <a:schemeClr val="hlink"/>
                        </a:buClr>
                        <a:buSzTx/>
                        <a:buFont typeface="Wingdings" charset="2"/>
                        <a:buNone/>
                        <a:tabLst/>
                      </a:pPr>
                      <a:r>
                        <a:rPr kumimoji="0" lang="it-IT" altLang="it-IT"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Times New Roman" charset="0"/>
                        </a:rPr>
                        <a:t>Sono fugaci e devono essere sempre rievocate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711879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idx="1"/>
          </p:nvPr>
        </p:nvSpPr>
        <p:spPr>
          <a:xfrm>
            <a:off x="381000" y="1981200"/>
            <a:ext cx="8305800" cy="3733800"/>
          </a:xfrm>
        </p:spPr>
        <p:txBody>
          <a:bodyPr>
            <a:normAutofit/>
          </a:bodyPr>
          <a:lstStyle/>
          <a:p>
            <a:pPr eaLnBrk="1" hangingPunct="1"/>
            <a:r>
              <a:rPr lang="it-IT" altLang="it-IT" sz="3200" b="1" smtClean="0">
                <a:latin typeface="Times New Roman" charset="0"/>
              </a:rPr>
              <a:t>ALTERAZIONI QUANTITATIVE DELLA PERCEZIONE</a:t>
            </a:r>
          </a:p>
          <a:p>
            <a:pPr eaLnBrk="1" hangingPunct="1"/>
            <a:r>
              <a:rPr lang="it-IT" altLang="it-IT" sz="3200" b="1" smtClean="0">
                <a:latin typeface="Times New Roman" charset="0"/>
              </a:rPr>
              <a:t>ALTERAZIONI QUALITATIVE DELLA PERCEZIONE</a:t>
            </a:r>
          </a:p>
          <a:p>
            <a:pPr eaLnBrk="1" hangingPunct="1"/>
            <a:r>
              <a:rPr lang="it-IT" altLang="it-IT" sz="3200" b="1" smtClean="0">
                <a:latin typeface="Times New Roman" charset="0"/>
              </a:rPr>
              <a:t>DISSOCIAZIONE DELLE PERCEZIONI</a:t>
            </a:r>
          </a:p>
          <a:p>
            <a:pPr eaLnBrk="1" hangingPunct="1"/>
            <a:r>
              <a:rPr lang="it-IT" altLang="it-IT" sz="3200" b="1" smtClean="0">
                <a:latin typeface="Times New Roman" charset="0"/>
              </a:rPr>
              <a:t>FALSAMENTO DELLE PERCEZIONI</a:t>
            </a:r>
            <a:endParaRPr lang="it-IT" altLang="it-IT" sz="3200" smtClean="0"/>
          </a:p>
        </p:txBody>
      </p:sp>
      <p:sp>
        <p:nvSpPr>
          <p:cNvPr id="94210" name="Rectangle 2"/>
          <p:cNvSpPr>
            <a:spLocks noGrp="1" noChangeArrowheads="1"/>
          </p:cNvSpPr>
          <p:nvPr>
            <p:ph type="title"/>
          </p:nvPr>
        </p:nvSpPr>
        <p:spPr>
          <a:xfrm>
            <a:off x="395536" y="620688"/>
            <a:ext cx="7990656" cy="1411560"/>
          </a:xfrm>
          <a:solidFill>
            <a:schemeClr val="accent3">
              <a:lumMod val="75000"/>
            </a:schemeClr>
          </a:solidFill>
        </p:spPr>
        <p:txBody>
          <a:bodyPr>
            <a:normAutofit fontScale="90000"/>
          </a:bodyPr>
          <a:lstStyle/>
          <a:p>
            <a:pPr eaLnBrk="1" hangingPunct="1">
              <a:defRPr/>
            </a:pPr>
            <a:r>
              <a:rPr lang="it-IT" b="1" dirty="0" smtClean="0">
                <a:ea typeface="+mj-ea"/>
              </a:rPr>
              <a:t>DISTURBI DELLA SENSO-PERCEZIONE</a:t>
            </a:r>
          </a:p>
        </p:txBody>
      </p:sp>
    </p:spTree>
    <p:extLst>
      <p:ext uri="{BB962C8B-B14F-4D97-AF65-F5344CB8AC3E}">
        <p14:creationId xmlns:p14="http://schemas.microsoft.com/office/powerpoint/2010/main" val="634609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idx="1"/>
          </p:nvPr>
        </p:nvSpPr>
        <p:spPr>
          <a:xfrm>
            <a:off x="304800" y="914400"/>
            <a:ext cx="8534400" cy="5638800"/>
          </a:xfrm>
        </p:spPr>
        <p:txBody>
          <a:bodyPr>
            <a:normAutofit lnSpcReduction="10000"/>
          </a:bodyPr>
          <a:lstStyle/>
          <a:p>
            <a:pPr algn="just" eaLnBrk="1" hangingPunct="1">
              <a:buFont typeface="Wingdings" charset="2"/>
              <a:buNone/>
            </a:pPr>
            <a:r>
              <a:rPr lang="it-IT" altLang="it-IT" sz="2400" b="1" dirty="0" smtClean="0">
                <a:solidFill>
                  <a:srgbClr val="FFFF99"/>
                </a:solidFill>
              </a:rPr>
              <a:t>IPERESTESIA</a:t>
            </a:r>
            <a:r>
              <a:rPr lang="it-IT" altLang="it-IT" sz="2400" b="1" dirty="0" smtClean="0"/>
              <a:t> </a:t>
            </a:r>
          </a:p>
          <a:p>
            <a:pPr algn="just" eaLnBrk="1" hangingPunct="1">
              <a:buFont typeface="Wingdings" charset="2"/>
              <a:buNone/>
            </a:pPr>
            <a:r>
              <a:rPr lang="it-IT" altLang="it-IT" sz="2400" dirty="0" smtClean="0"/>
              <a:t>	Amplificazione soggettiva dell’intensità degli stimoli sensoriali (i suoni sono percepiti più forti, i colori più vivaci e luminosi, etc.)</a:t>
            </a:r>
            <a:endParaRPr lang="it-IT" altLang="it-IT" sz="2400" b="1" dirty="0" smtClean="0"/>
          </a:p>
          <a:p>
            <a:pPr algn="just"/>
            <a:r>
              <a:rPr lang="it-IT" altLang="it-IT" sz="2400" dirty="0" smtClean="0"/>
              <a:t>	</a:t>
            </a:r>
            <a:r>
              <a:rPr lang="it-IT" altLang="it-IT" sz="2400" dirty="0" smtClean="0"/>
              <a:t>Possono </a:t>
            </a:r>
            <a:r>
              <a:rPr lang="it-IT" altLang="it-IT" sz="2400" dirty="0" smtClean="0"/>
              <a:t>riscontrarsi in patologie organiche (stati 	confusionali, </a:t>
            </a:r>
            <a:r>
              <a:rPr lang="it-IT" altLang="it-IT" sz="2400" dirty="0" err="1" smtClean="0"/>
              <a:t>etc</a:t>
            </a:r>
            <a:r>
              <a:rPr lang="it-IT" altLang="it-IT" sz="2400" dirty="0" smtClean="0"/>
              <a:t>) o funzionali (psicosi, intensi stati 	emotivi, </a:t>
            </a:r>
            <a:r>
              <a:rPr lang="it-IT" altLang="it-IT" sz="2400" dirty="0" err="1" smtClean="0"/>
              <a:t>ecc</a:t>
            </a:r>
            <a:r>
              <a:rPr lang="it-IT" altLang="it-IT" sz="2400" dirty="0" smtClean="0"/>
              <a:t>)</a:t>
            </a:r>
          </a:p>
          <a:p>
            <a:pPr algn="just" eaLnBrk="1" hangingPunct="1">
              <a:buFont typeface="Wingdings" charset="2"/>
              <a:buNone/>
            </a:pPr>
            <a:r>
              <a:rPr lang="it-IT" altLang="it-IT" sz="1200" dirty="0" smtClean="0"/>
              <a:t> </a:t>
            </a:r>
          </a:p>
          <a:p>
            <a:pPr algn="just" eaLnBrk="1" hangingPunct="1">
              <a:buFont typeface="Wingdings" charset="2"/>
              <a:buNone/>
            </a:pPr>
            <a:r>
              <a:rPr lang="it-IT" altLang="it-IT" sz="2400" b="1" dirty="0" smtClean="0">
                <a:solidFill>
                  <a:srgbClr val="FFFF99"/>
                </a:solidFill>
              </a:rPr>
              <a:t>IPOESTESIA</a:t>
            </a:r>
          </a:p>
          <a:p>
            <a:pPr algn="just" eaLnBrk="1" hangingPunct="1">
              <a:buFont typeface="Wingdings" charset="2"/>
              <a:buNone/>
            </a:pPr>
            <a:r>
              <a:rPr lang="it-IT" altLang="it-IT" sz="2400" dirty="0" smtClean="0"/>
              <a:t>	Diminuzione soggettiva dell’intensità degli stimoli sensoriali in assenza di lesioni degli organi di senso, per cui rumori, colori, sapori, odori vengono avvertiti più attenuati</a:t>
            </a:r>
          </a:p>
          <a:p>
            <a:pPr algn="just"/>
            <a:r>
              <a:rPr lang="it-IT" altLang="it-IT" sz="2400" dirty="0" smtClean="0"/>
              <a:t>	</a:t>
            </a:r>
            <a:r>
              <a:rPr lang="it-IT" altLang="it-IT" sz="2400" dirty="0" smtClean="0"/>
              <a:t>Si </a:t>
            </a:r>
            <a:r>
              <a:rPr lang="it-IT" altLang="it-IT" sz="2400" dirty="0" smtClean="0"/>
              <a:t>osserva in sindromi schizofreniche o melanconiche 	(il depresso che percepisce il mondo grigio e senza 	senso, i cibi insipidi, etc.)</a:t>
            </a:r>
          </a:p>
        </p:txBody>
      </p:sp>
      <p:sp>
        <p:nvSpPr>
          <p:cNvPr id="95234" name="Rectangle 2"/>
          <p:cNvSpPr>
            <a:spLocks noGrp="1" noChangeArrowheads="1"/>
          </p:cNvSpPr>
          <p:nvPr>
            <p:ph type="title"/>
          </p:nvPr>
        </p:nvSpPr>
        <p:spPr>
          <a:xfrm>
            <a:off x="0" y="265113"/>
            <a:ext cx="9144000" cy="525462"/>
          </a:xfrm>
          <a:solidFill>
            <a:schemeClr val="accent3">
              <a:lumMod val="75000"/>
            </a:schemeClr>
          </a:solidFill>
        </p:spPr>
        <p:txBody>
          <a:bodyPr>
            <a:normAutofit fontScale="90000"/>
          </a:bodyPr>
          <a:lstStyle/>
          <a:p>
            <a:pPr eaLnBrk="1" hangingPunct="1">
              <a:defRPr/>
            </a:pPr>
            <a:r>
              <a:rPr lang="it-IT" sz="3100" b="1" dirty="0" smtClean="0">
                <a:ea typeface="+mj-ea"/>
              </a:rPr>
              <a:t>DISTURBI QUANTITATIVI DELLA PERCEZIONE</a:t>
            </a:r>
            <a:r>
              <a:rPr lang="it-IT" sz="3100" dirty="0" smtClean="0">
                <a:ea typeface="+mj-ea"/>
              </a:rPr>
              <a:t> </a:t>
            </a:r>
          </a:p>
        </p:txBody>
      </p:sp>
    </p:spTree>
    <p:extLst>
      <p:ext uri="{BB962C8B-B14F-4D97-AF65-F5344CB8AC3E}">
        <p14:creationId xmlns:p14="http://schemas.microsoft.com/office/powerpoint/2010/main" val="4049913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idx="1"/>
          </p:nvPr>
        </p:nvSpPr>
        <p:spPr>
          <a:xfrm>
            <a:off x="152400" y="914400"/>
            <a:ext cx="8763000" cy="5486400"/>
          </a:xfrm>
        </p:spPr>
        <p:txBody>
          <a:bodyPr>
            <a:normAutofit fontScale="92500"/>
          </a:bodyPr>
          <a:lstStyle/>
          <a:p>
            <a:pPr algn="just" eaLnBrk="1" hangingPunct="1">
              <a:buFont typeface="Wingdings" charset="2"/>
              <a:buNone/>
            </a:pPr>
            <a:r>
              <a:rPr lang="it-IT" altLang="it-IT" sz="3000" dirty="0" smtClean="0"/>
              <a:t>Cambiamento di una qualità percettiva elementare</a:t>
            </a:r>
          </a:p>
          <a:p>
            <a:pPr algn="just" eaLnBrk="1" hangingPunct="1">
              <a:buFont typeface="Wingdings" charset="2"/>
              <a:buNone/>
            </a:pPr>
            <a:r>
              <a:rPr lang="it-IT" altLang="it-IT" sz="1200" dirty="0" smtClean="0"/>
              <a:t> </a:t>
            </a:r>
          </a:p>
          <a:p>
            <a:pPr algn="just" eaLnBrk="1" hangingPunct="1">
              <a:buFont typeface="Wingdings" charset="2"/>
              <a:buNone/>
            </a:pPr>
            <a:r>
              <a:rPr lang="it-IT" altLang="it-IT" sz="2400" b="1" dirty="0" smtClean="0">
                <a:solidFill>
                  <a:srgbClr val="FFFF99"/>
                </a:solidFill>
              </a:rPr>
              <a:t>ERITROPSIA, XANTOPSIA</a:t>
            </a:r>
          </a:p>
          <a:p>
            <a:pPr algn="just" eaLnBrk="1" hangingPunct="1">
              <a:buFont typeface="Wingdings" charset="2"/>
              <a:buNone/>
            </a:pPr>
            <a:r>
              <a:rPr lang="it-IT" altLang="it-IT" sz="2400" dirty="0" smtClean="0"/>
              <a:t>	Alterata percezione dei colori per cui gli oggetti appaiono colorati rispettivamente in rosso o in giallo</a:t>
            </a:r>
          </a:p>
          <a:p>
            <a:pPr algn="just" eaLnBrk="1" hangingPunct="1">
              <a:buFont typeface="Wingdings" charset="2"/>
              <a:buNone/>
            </a:pPr>
            <a:r>
              <a:rPr lang="it-IT" altLang="it-IT" sz="2400" dirty="0" smtClean="0"/>
              <a:t>		Si possono osservare in corso di stati tossici e in lesioni 	dell’apparato oculare o della regione </a:t>
            </a:r>
            <a:r>
              <a:rPr lang="it-IT" altLang="it-IT" sz="2400" dirty="0" err="1" smtClean="0"/>
              <a:t>temporo-parieto</a:t>
            </a:r>
            <a:r>
              <a:rPr lang="it-IT" altLang="it-IT" sz="2400" dirty="0" smtClean="0"/>
              <a:t>-	occipitale</a:t>
            </a:r>
          </a:p>
          <a:p>
            <a:pPr algn="just" eaLnBrk="1" hangingPunct="1">
              <a:buFont typeface="Wingdings" charset="2"/>
              <a:buNone/>
            </a:pPr>
            <a:r>
              <a:rPr lang="it-IT" altLang="it-IT" sz="1200" dirty="0" smtClean="0"/>
              <a:t> </a:t>
            </a:r>
          </a:p>
          <a:p>
            <a:pPr algn="just" eaLnBrk="1" hangingPunct="1">
              <a:buFont typeface="Wingdings" charset="2"/>
              <a:buNone/>
            </a:pPr>
            <a:r>
              <a:rPr lang="it-IT" altLang="it-IT" sz="2400" b="1" dirty="0" smtClean="0">
                <a:solidFill>
                  <a:srgbClr val="FFFF99"/>
                </a:solidFill>
              </a:rPr>
              <a:t>MICROPSIA, MACROPSIA</a:t>
            </a:r>
          </a:p>
          <a:p>
            <a:pPr algn="just" eaLnBrk="1" hangingPunct="1">
              <a:buFont typeface="Wingdings" charset="2"/>
              <a:buNone/>
            </a:pPr>
            <a:r>
              <a:rPr lang="it-IT" altLang="it-IT" sz="2400" dirty="0" smtClean="0"/>
              <a:t>	Alterata percezione delle dimensioni degli oggetti che appaiono rispettivamente più piccoli o più grandi di quanto essi siano</a:t>
            </a:r>
          </a:p>
          <a:p>
            <a:pPr algn="just" eaLnBrk="1" hangingPunct="1">
              <a:buFont typeface="Wingdings" charset="2"/>
              <a:buNone/>
            </a:pPr>
            <a:r>
              <a:rPr lang="it-IT" altLang="it-IT" sz="2400" dirty="0" smtClean="0"/>
              <a:t>		Sono dovute, di solito, a cause organiche quali lesioni 	dell’apparato oculare o della regione </a:t>
            </a:r>
            <a:r>
              <a:rPr lang="it-IT" altLang="it-IT" sz="2400" dirty="0" err="1" smtClean="0"/>
              <a:t>temporo-parieto</a:t>
            </a:r>
            <a:r>
              <a:rPr lang="it-IT" altLang="it-IT" sz="2400" dirty="0" smtClean="0"/>
              <a:t>-	occipitale </a:t>
            </a:r>
          </a:p>
        </p:txBody>
      </p:sp>
      <p:sp>
        <p:nvSpPr>
          <p:cNvPr id="96258" name="Rectangle 2"/>
          <p:cNvSpPr>
            <a:spLocks noGrp="1" noChangeArrowheads="1"/>
          </p:cNvSpPr>
          <p:nvPr>
            <p:ph type="title"/>
          </p:nvPr>
        </p:nvSpPr>
        <p:spPr>
          <a:xfrm>
            <a:off x="28575" y="100013"/>
            <a:ext cx="9067800" cy="587375"/>
          </a:xfrm>
          <a:solidFill>
            <a:schemeClr val="accent3">
              <a:lumMod val="75000"/>
            </a:schemeClr>
          </a:solidFill>
        </p:spPr>
        <p:txBody>
          <a:bodyPr>
            <a:normAutofit fontScale="90000"/>
          </a:bodyPr>
          <a:lstStyle/>
          <a:p>
            <a:pPr eaLnBrk="1" hangingPunct="1"/>
            <a:r>
              <a:rPr lang="it-IT" altLang="it-IT" sz="3200" b="1" dirty="0" smtClean="0"/>
              <a:t>DISTURBI QUALITATIVI DELLA PERCEZIONE</a:t>
            </a:r>
            <a:endParaRPr lang="it-IT" altLang="it-IT" sz="2800" b="1" dirty="0" smtClean="0">
              <a:latin typeface="Times New Roman" charset="0"/>
            </a:endParaRPr>
          </a:p>
        </p:txBody>
      </p:sp>
    </p:spTree>
    <p:extLst>
      <p:ext uri="{BB962C8B-B14F-4D97-AF65-F5344CB8AC3E}">
        <p14:creationId xmlns:p14="http://schemas.microsoft.com/office/powerpoint/2010/main" val="949909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4788024" y="2024844"/>
            <a:ext cx="4283968" cy="4608512"/>
          </a:xfrm>
        </p:spPr>
        <p:txBody>
          <a:bodyPr>
            <a:normAutofit/>
          </a:bodyPr>
          <a:lstStyle/>
          <a:p>
            <a:pPr marL="0" indent="0" algn="just" eaLnBrk="1" hangingPunct="1">
              <a:buFont typeface="Wingdings" charset="2"/>
              <a:buNone/>
            </a:pPr>
            <a:r>
              <a:rPr lang="it-IT" altLang="it-IT" sz="2400" dirty="0" smtClean="0"/>
              <a:t>Si riscontrano nelle sindromi schizofreniche e nelle intossicazioni da allucinogeni. Consiste nella incapacità di fondere in un unico evento </a:t>
            </a:r>
            <a:r>
              <a:rPr lang="it-IT" altLang="it-IT" sz="2400" dirty="0" smtClean="0"/>
              <a:t>percezioni provenienti </a:t>
            </a:r>
            <a:r>
              <a:rPr lang="it-IT" altLang="it-IT" sz="2400" dirty="0" smtClean="0"/>
              <a:t>da uno stesso oggetto</a:t>
            </a:r>
          </a:p>
        </p:txBody>
      </p:sp>
      <p:sp>
        <p:nvSpPr>
          <p:cNvPr id="97282" name="Rectangle 2"/>
          <p:cNvSpPr>
            <a:spLocks noGrp="1" noChangeArrowheads="1"/>
          </p:cNvSpPr>
          <p:nvPr>
            <p:ph type="title"/>
          </p:nvPr>
        </p:nvSpPr>
        <p:spPr>
          <a:xfrm>
            <a:off x="685800" y="228600"/>
            <a:ext cx="7772400" cy="1143000"/>
          </a:xfrm>
          <a:solidFill>
            <a:schemeClr val="accent3">
              <a:lumMod val="75000"/>
            </a:schemeClr>
          </a:solidFill>
        </p:spPr>
        <p:txBody>
          <a:bodyPr/>
          <a:lstStyle/>
          <a:p>
            <a:pPr eaLnBrk="1" hangingPunct="1">
              <a:defRPr/>
            </a:pPr>
            <a:r>
              <a:rPr lang="it-IT" sz="3200" b="1" smtClean="0">
                <a:ea typeface="+mj-ea"/>
              </a:rPr>
              <a:t>DISSOCIAZIONE DELLE PERCEZIONI</a:t>
            </a:r>
          </a:p>
        </p:txBody>
      </p:sp>
      <p:pic>
        <p:nvPicPr>
          <p:cNvPr id="18434" name="Picture 2" descr="http://uploads7.wikipaintings.org/images/m-c-escher/fishes-and-scal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132856"/>
            <a:ext cx="4392488"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784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idx="1"/>
          </p:nvPr>
        </p:nvSpPr>
        <p:spPr>
          <a:xfrm>
            <a:off x="1069975" y="1885950"/>
            <a:ext cx="7054850" cy="4438650"/>
          </a:xfrm>
        </p:spPr>
        <p:txBody>
          <a:bodyPr>
            <a:normAutofit/>
          </a:bodyPr>
          <a:lstStyle/>
          <a:p>
            <a:pPr eaLnBrk="1" hangingPunct="1">
              <a:lnSpc>
                <a:spcPct val="165000"/>
              </a:lnSpc>
              <a:buFont typeface="Wingdings" pitchFamily="2" charset="2"/>
              <a:buChar char="v"/>
              <a:defRPr/>
            </a:pPr>
            <a:r>
              <a:rPr lang="it-IT" sz="2800" b="1" dirty="0" smtClean="0">
                <a:ea typeface="+mn-ea"/>
              </a:rPr>
              <a:t>ILLUSIONE</a:t>
            </a:r>
            <a:endParaRPr lang="it-IT" sz="2800" dirty="0" smtClean="0">
              <a:ea typeface="+mn-ea"/>
            </a:endParaRPr>
          </a:p>
          <a:p>
            <a:pPr eaLnBrk="1" hangingPunct="1">
              <a:lnSpc>
                <a:spcPct val="165000"/>
              </a:lnSpc>
              <a:buFont typeface="Wingdings" pitchFamily="2" charset="2"/>
              <a:buChar char="v"/>
              <a:defRPr/>
            </a:pPr>
            <a:r>
              <a:rPr lang="it-IT" sz="2800" b="1" dirty="0" smtClean="0">
                <a:ea typeface="+mn-ea"/>
              </a:rPr>
              <a:t>ALLUCINAZIONE</a:t>
            </a:r>
            <a:endParaRPr lang="it-IT" sz="2800" dirty="0" smtClean="0">
              <a:ea typeface="+mn-ea"/>
            </a:endParaRPr>
          </a:p>
          <a:p>
            <a:pPr eaLnBrk="1" hangingPunct="1">
              <a:lnSpc>
                <a:spcPct val="165000"/>
              </a:lnSpc>
              <a:buFont typeface="Wingdings" pitchFamily="2" charset="2"/>
              <a:buChar char="v"/>
              <a:defRPr/>
            </a:pPr>
            <a:r>
              <a:rPr lang="it-IT" sz="2800" b="1" dirty="0" smtClean="0">
                <a:ea typeface="+mn-ea"/>
              </a:rPr>
              <a:t>PSEUDOALLUCINAZIONE</a:t>
            </a:r>
            <a:endParaRPr lang="it-IT" sz="2800" dirty="0" smtClean="0">
              <a:ea typeface="+mn-ea"/>
            </a:endParaRPr>
          </a:p>
          <a:p>
            <a:pPr eaLnBrk="1" hangingPunct="1">
              <a:lnSpc>
                <a:spcPct val="165000"/>
              </a:lnSpc>
              <a:buFont typeface="Wingdings" pitchFamily="2" charset="2"/>
              <a:buChar char="v"/>
              <a:defRPr/>
            </a:pPr>
            <a:r>
              <a:rPr lang="it-IT" sz="2800" b="1" dirty="0" smtClean="0">
                <a:ea typeface="+mn-ea"/>
              </a:rPr>
              <a:t>ALLUCINOSI</a:t>
            </a:r>
          </a:p>
        </p:txBody>
      </p:sp>
      <p:sp>
        <p:nvSpPr>
          <p:cNvPr id="98306" name="Rectangle 2"/>
          <p:cNvSpPr>
            <a:spLocks noGrp="1" noChangeArrowheads="1"/>
          </p:cNvSpPr>
          <p:nvPr>
            <p:ph type="title"/>
          </p:nvPr>
        </p:nvSpPr>
        <p:spPr>
          <a:xfrm>
            <a:off x="251520" y="692696"/>
            <a:ext cx="8512051" cy="1615008"/>
          </a:xfrm>
          <a:solidFill>
            <a:schemeClr val="accent3">
              <a:lumMod val="75000"/>
            </a:schemeClr>
          </a:solidFill>
        </p:spPr>
        <p:txBody>
          <a:bodyPr>
            <a:normAutofit fontScale="90000"/>
          </a:bodyPr>
          <a:lstStyle/>
          <a:p>
            <a:pPr eaLnBrk="1" hangingPunct="1"/>
            <a:r>
              <a:rPr lang="it-IT" altLang="it-IT" b="1" dirty="0" smtClean="0"/>
              <a:t/>
            </a:r>
            <a:br>
              <a:rPr lang="it-IT" altLang="it-IT" b="1" dirty="0" smtClean="0"/>
            </a:br>
            <a:r>
              <a:rPr lang="it-IT" altLang="it-IT" b="1" dirty="0"/>
              <a:t/>
            </a:r>
            <a:br>
              <a:rPr lang="it-IT" altLang="it-IT" b="1" dirty="0"/>
            </a:br>
            <a:r>
              <a:rPr lang="it-IT" altLang="it-IT" b="1" dirty="0" smtClean="0"/>
              <a:t/>
            </a:r>
            <a:br>
              <a:rPr lang="it-IT" altLang="it-IT" b="1" dirty="0" smtClean="0"/>
            </a:br>
            <a:r>
              <a:rPr lang="it-IT" altLang="it-IT" b="1" dirty="0" smtClean="0"/>
              <a:t>FALSAMENTO </a:t>
            </a:r>
            <a:r>
              <a:rPr lang="it-IT" altLang="it-IT" b="1" dirty="0" smtClean="0"/>
              <a:t>DELLE PERCEZIONI</a:t>
            </a:r>
            <a:endParaRPr lang="it-IT" altLang="it-IT" b="1" dirty="0" smtClean="0">
              <a:latin typeface="Times New Roman" charset="0"/>
            </a:endParaRPr>
          </a:p>
        </p:txBody>
      </p:sp>
    </p:spTree>
    <p:extLst>
      <p:ext uri="{BB962C8B-B14F-4D97-AF65-F5344CB8AC3E}">
        <p14:creationId xmlns:p14="http://schemas.microsoft.com/office/powerpoint/2010/main" val="24399880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re">
  <a:themeElements>
    <a:clrScheme name="Elementa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re">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re">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28</TotalTime>
  <Words>1100</Words>
  <Application>Microsoft Office PowerPoint</Application>
  <PresentationFormat>Presentazione su schermo (4:3)</PresentationFormat>
  <Paragraphs>128</Paragraphs>
  <Slides>24</Slides>
  <Notes>0</Notes>
  <HiddenSlides>0</HiddenSlides>
  <MMClips>0</MMClips>
  <ScaleCrop>false</ScaleCrop>
  <HeadingPairs>
    <vt:vector size="4" baseType="variant">
      <vt:variant>
        <vt:lpstr>Tema</vt:lpstr>
      </vt:variant>
      <vt:variant>
        <vt:i4>1</vt:i4>
      </vt:variant>
      <vt:variant>
        <vt:lpstr>Titoli diapositive</vt:lpstr>
      </vt:variant>
      <vt:variant>
        <vt:i4>24</vt:i4>
      </vt:variant>
    </vt:vector>
  </HeadingPairs>
  <TitlesOfParts>
    <vt:vector size="25" baseType="lpstr">
      <vt:lpstr>Elementare</vt:lpstr>
      <vt:lpstr>SENSO-PERCEZIONE</vt:lpstr>
      <vt:lpstr>LA SENSO-PERCEZIONE</vt:lpstr>
      <vt:lpstr>Presentazione standard di PowerPoint</vt:lpstr>
      <vt:lpstr>Presentazione standard di PowerPoint</vt:lpstr>
      <vt:lpstr>DISTURBI DELLA SENSO-PERCEZIONE</vt:lpstr>
      <vt:lpstr>DISTURBI QUANTITATIVI DELLA PERCEZIONE </vt:lpstr>
      <vt:lpstr>DISTURBI QUALITATIVI DELLA PERCEZIONE</vt:lpstr>
      <vt:lpstr>DISSOCIAZIONE DELLE PERCEZIONI</vt:lpstr>
      <vt:lpstr>   FALSAMENTO DELLE PERCEZIONI</vt:lpstr>
      <vt:lpstr>ILLUSIONI</vt:lpstr>
      <vt:lpstr>ILLUSIONI</vt:lpstr>
      <vt:lpstr>Presentazione standard di PowerPoint</vt:lpstr>
      <vt:lpstr>ALLUCINAZIONE</vt:lpstr>
      <vt:lpstr>Presentazione standard di PowerPoint</vt:lpstr>
      <vt:lpstr>ALLUCINAZIONI </vt:lpstr>
      <vt:lpstr>SUDDIVISIONE FORMALE DELLE ALLUCINAZIONI</vt:lpstr>
      <vt:lpstr>    Allucinazioni</vt:lpstr>
      <vt:lpstr>Allucinazioni in rapporto all’organo sensoriale al quale sono riferite</vt:lpstr>
      <vt:lpstr>ALLUCINAZIONI VISIVE</vt:lpstr>
      <vt:lpstr>ALLUCINAZIONI UDITIVE</vt:lpstr>
      <vt:lpstr>ALLUCINAZIONI OLFATTIVE E GUSTATIVEGUSTATIVE</vt:lpstr>
      <vt:lpstr>ALLUCINAZIONI SOMATICHE</vt:lpstr>
      <vt:lpstr>ALLUCINOSI</vt:lpstr>
      <vt:lpstr>PSEUDOALLUCINAZIONI  (o allucinazioni psichiche)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SENSO-PERCEZIONE</dc:title>
  <dc:creator>Luigi</dc:creator>
  <cp:lastModifiedBy>Luigi</cp:lastModifiedBy>
  <cp:revision>5</cp:revision>
  <dcterms:created xsi:type="dcterms:W3CDTF">2013-12-06T08:23:05Z</dcterms:created>
  <dcterms:modified xsi:type="dcterms:W3CDTF">2013-12-06T09:02:08Z</dcterms:modified>
</cp:coreProperties>
</file>