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98" r:id="rId12"/>
    <p:sldId id="264" r:id="rId13"/>
    <p:sldId id="265" r:id="rId14"/>
    <p:sldId id="272" r:id="rId15"/>
    <p:sldId id="273" r:id="rId16"/>
    <p:sldId id="266" r:id="rId17"/>
    <p:sldId id="267" r:id="rId18"/>
    <p:sldId id="268" r:id="rId19"/>
    <p:sldId id="26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23/12/2013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Identità e Disturbi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7992560" cy="760048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Prof. L. </a:t>
            </a:r>
            <a:r>
              <a:rPr lang="it-IT" dirty="0" err="1" smtClean="0"/>
              <a:t>Janiri</a:t>
            </a:r>
            <a:endParaRPr lang="it-IT" dirty="0" smtClean="0"/>
          </a:p>
          <a:p>
            <a:r>
              <a:rPr lang="it-IT" dirty="0" smtClean="0"/>
              <a:t>Università Cattolica del Sacro Cuore – Policlinico “</a:t>
            </a:r>
            <a:r>
              <a:rPr lang="it-IT" dirty="0" err="1" smtClean="0"/>
              <a:t>A.Gemelli</a:t>
            </a:r>
            <a:r>
              <a:rPr lang="it-IT" dirty="0" smtClean="0"/>
              <a:t>” Roma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storico dei 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err="1" smtClean="0">
                <a:solidFill>
                  <a:srgbClr val="002060"/>
                </a:solidFill>
              </a:rPr>
              <a:t>Cauldwell</a:t>
            </a:r>
            <a:r>
              <a:rPr lang="it-IT" dirty="0" smtClean="0">
                <a:solidFill>
                  <a:srgbClr val="002060"/>
                </a:solidFill>
              </a:rPr>
              <a:t> usò per primo il termine “Transessuale” nel 1949 e Benjamin tra gli anni ‘50 e ‘60 diede un inquadramento accettato e condiviso ai disturbi dell’Identità di Genere.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L’espressione “Identità di Genere” apparve per la prima volta nel 1966 in un comunicato stampa sulla prima clinica per transessuali al </a:t>
            </a:r>
            <a:r>
              <a:rPr lang="it-IT" dirty="0" err="1" smtClean="0">
                <a:solidFill>
                  <a:srgbClr val="002060"/>
                </a:solidFill>
              </a:rPr>
              <a:t>Johns</a:t>
            </a:r>
            <a:r>
              <a:rPr lang="it-IT" dirty="0" smtClean="0">
                <a:solidFill>
                  <a:srgbClr val="002060"/>
                </a:solidFill>
              </a:rPr>
              <a:t> Hopkins Hospital di Baltimora.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categoria dei Disturbi dell’Identità di Genere rientrò ufficialmente tra i disturbi mentali nel 1980 col DSM-III.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Disturbi dell’Identità di Genere: dal DSM-IV al DSM-5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Classe neo istituita centrata sull’incongruenza di genere, piuttosto che sull’identificazione cross-gender. </a:t>
            </a:r>
          </a:p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Parafilie, disturbi della sfera sessuale e disturbi dell’identità di genere, fusi nel DSM-IV trovano dignità di diagnosi indipendenti nel DSM-5. </a:t>
            </a:r>
          </a:p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In particolare, la </a:t>
            </a:r>
            <a:r>
              <a:rPr lang="it-IT" sz="2800" b="1" i="1" dirty="0" smtClean="0">
                <a:solidFill>
                  <a:srgbClr val="002060"/>
                </a:solidFill>
              </a:rPr>
              <a:t>“</a:t>
            </a:r>
            <a:r>
              <a:rPr lang="it-IT" sz="2800" b="1" i="1" dirty="0" smtClean="0">
                <a:solidFill>
                  <a:srgbClr val="C00000"/>
                </a:solidFill>
              </a:rPr>
              <a:t>gender </a:t>
            </a:r>
            <a:r>
              <a:rPr lang="it-IT" sz="2800" b="1" i="1" dirty="0" err="1" smtClean="0">
                <a:solidFill>
                  <a:srgbClr val="C00000"/>
                </a:solidFill>
              </a:rPr>
              <a:t>dysphoria</a:t>
            </a:r>
            <a:r>
              <a:rPr lang="it-IT" sz="2800" b="1" i="1" dirty="0" smtClean="0">
                <a:solidFill>
                  <a:srgbClr val="002060"/>
                </a:solidFill>
              </a:rPr>
              <a:t>” </a:t>
            </a:r>
            <a:r>
              <a:rPr lang="it-IT" sz="2800" dirty="0" smtClean="0">
                <a:solidFill>
                  <a:srgbClr val="002060"/>
                </a:solidFill>
              </a:rPr>
              <a:t>si configura, pur a fronte di trattamenti per lo più endocrinologici e chirurgici, quale disturbo mentale di nuova definizione, in cui l’identificazione cross gender (</a:t>
            </a:r>
            <a:r>
              <a:rPr lang="it-IT" sz="2800" dirty="0" err="1" smtClean="0">
                <a:solidFill>
                  <a:srgbClr val="002060"/>
                </a:solidFill>
              </a:rPr>
              <a:t>crit.A</a:t>
            </a:r>
            <a:r>
              <a:rPr lang="it-IT" sz="2800" dirty="0" smtClean="0">
                <a:solidFill>
                  <a:srgbClr val="002060"/>
                </a:solidFill>
              </a:rPr>
              <a:t>) e l’avversione contro il proprio genere (</a:t>
            </a:r>
            <a:r>
              <a:rPr lang="it-IT" sz="2800" dirty="0" err="1" smtClean="0">
                <a:solidFill>
                  <a:srgbClr val="002060"/>
                </a:solidFill>
              </a:rPr>
              <a:t>crit.B</a:t>
            </a:r>
            <a:r>
              <a:rPr lang="it-IT" sz="2800" dirty="0" smtClean="0">
                <a:solidFill>
                  <a:srgbClr val="002060"/>
                </a:solidFill>
              </a:rPr>
              <a:t>) vengono fusi. Necessario per la diagnosi è il desiderio di appartenere o la tendenza ad identificarsi precocemente nell’altro genere(crit.B1).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Travestitismo e Transessualismo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dirty="0" smtClean="0">
                <a:solidFill>
                  <a:srgbClr val="C00000"/>
                </a:solidFill>
              </a:rPr>
              <a:t>Travestitismo </a:t>
            </a:r>
            <a:r>
              <a:rPr lang="it-IT" dirty="0" smtClean="0">
                <a:solidFill>
                  <a:srgbClr val="002060"/>
                </a:solidFill>
              </a:rPr>
              <a:t>a ruolo doppio consiste nell’indossare abiti dell’altro sesso per provare temporaneamente l’esperienza di appartenervi, in assenza di un fine sessuale e del desiderio di una modificazione  permanente del proprio sesso anatomico.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dirty="0" smtClean="0">
                <a:solidFill>
                  <a:srgbClr val="C00000"/>
                </a:solidFill>
              </a:rPr>
              <a:t>Transessualismo</a:t>
            </a:r>
            <a:r>
              <a:rPr lang="it-IT" dirty="0" smtClean="0">
                <a:solidFill>
                  <a:srgbClr val="002060"/>
                </a:solidFill>
              </a:rPr>
              <a:t> corrisponde al desiderio di vivere ed essere accettato come membro del sesso opposto e di adeguare ad esso il più possibile il proprio corpo con trattamenti ormonali e/o chirurgici. Il termine “Transessualismo” è stato abolito nel DSM IV e figura solo nell’ICD-10.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Caratteristica centrale è </a:t>
            </a:r>
            <a:r>
              <a:rPr lang="it-IT" b="1" i="1" dirty="0" smtClean="0">
                <a:solidFill>
                  <a:srgbClr val="002060"/>
                </a:solidFill>
              </a:rPr>
              <a:t>l’incongruenza tra il sesso biologico e l’identità di genere</a:t>
            </a:r>
            <a:r>
              <a:rPr lang="it-IT" dirty="0" smtClean="0">
                <a:solidFill>
                  <a:srgbClr val="002060"/>
                </a:solidFill>
              </a:rPr>
              <a:t>. Questa si definisce nella prima infanzia come maschile o femminile ma in alcuni casi si riscontra un sentimento di disagio e di inadeguatezza riguardo al proprio sesso biologico che si manifesta con un intenso desiderio di appartenere  al sesso opposto, rinnegando la propria anatomia.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e mantenimento dei 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Si tratta di un </a:t>
            </a:r>
            <a:r>
              <a:rPr lang="it-IT" i="1" dirty="0" smtClean="0">
                <a:solidFill>
                  <a:srgbClr val="C00000"/>
                </a:solidFill>
              </a:rPr>
              <a:t>processo articolato</a:t>
            </a:r>
            <a:r>
              <a:rPr lang="it-IT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e complesso in cui </a:t>
            </a:r>
            <a:r>
              <a:rPr lang="it-IT" b="1" i="1" dirty="0" smtClean="0">
                <a:solidFill>
                  <a:srgbClr val="002060"/>
                </a:solidFill>
              </a:rPr>
              <a:t>fattori biologici </a:t>
            </a:r>
            <a:r>
              <a:rPr lang="it-IT" dirty="0" smtClean="0">
                <a:solidFill>
                  <a:srgbClr val="002060"/>
                </a:solidFill>
              </a:rPr>
              <a:t>e </a:t>
            </a:r>
            <a:r>
              <a:rPr lang="it-IT" b="1" i="1" dirty="0" smtClean="0">
                <a:solidFill>
                  <a:srgbClr val="002060"/>
                </a:solidFill>
              </a:rPr>
              <a:t>psicologici individuali </a:t>
            </a:r>
            <a:r>
              <a:rPr lang="it-IT" dirty="0" smtClean="0">
                <a:solidFill>
                  <a:srgbClr val="002060"/>
                </a:solidFill>
              </a:rPr>
              <a:t>agiscono in sinergia con </a:t>
            </a:r>
            <a:r>
              <a:rPr lang="it-IT" b="1" i="1" dirty="0" smtClean="0">
                <a:solidFill>
                  <a:srgbClr val="002060"/>
                </a:solidFill>
              </a:rPr>
              <a:t>fattori familiari</a:t>
            </a:r>
            <a:r>
              <a:rPr lang="it-IT" dirty="0" smtClean="0">
                <a:solidFill>
                  <a:srgbClr val="002060"/>
                </a:solidFill>
              </a:rPr>
              <a:t> e </a:t>
            </a:r>
            <a:r>
              <a:rPr lang="it-IT" b="1" i="1" dirty="0" smtClean="0">
                <a:solidFill>
                  <a:srgbClr val="002060"/>
                </a:solidFill>
              </a:rPr>
              <a:t>socio-culturali.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familiarità è stata descritta ma risulta essere debole.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Sembra che i livelli ormonali in epoca prenatale possano operare un modellamento sui comportamenti di genere e probabilmente anche l’orientamento sessuale. È stato riportato il ruolo di una resistenza ormonale  a livello cerebrale in caso di mutazioni genetiche del recettore per gli androgeni.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Differenziazione sessuale del cervello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Differenze riguardo al sesso e al genere sono state riportate nella dimensione e nel numero di cellule in vari nuclei ipotalamici (detti nuclei sessualmente  </a:t>
            </a:r>
            <a:r>
              <a:rPr lang="it-IT" dirty="0" err="1" smtClean="0">
                <a:solidFill>
                  <a:srgbClr val="002060"/>
                </a:solidFill>
              </a:rPr>
              <a:t>dimorfici</a:t>
            </a:r>
            <a:r>
              <a:rPr lang="it-IT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differenziazione sessuale cerebrale prosegue ben oltre la nascita e una moltitudine di fattori ambientali e socio-culturali possono condizionarla profondamente  assieme a fattori genetici e biologici.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di un disturbo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Questi soggetti nell’infanzia possono aver attuato comportamenti stereotipati tipici dell’altro sesso e averne preferito gli abiti.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maggior parte di questi bambini sviluppa poi nella vita adulta una normale identità di genere e un normale comportamento sessuale; una minoranza sviluppa un orientamento prevalentemente omosessuale e una percentuale ancora inferiore si stabilizza nel transessualismo da adulti.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Transessualismo: ipotesi psicodinamiche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persona che soffre di questo disturbo vive la sensazione che sarebbe dovuta appartenere all’altro sesso: “</a:t>
            </a:r>
            <a:r>
              <a:rPr lang="it-IT" i="1" dirty="0" smtClean="0">
                <a:solidFill>
                  <a:srgbClr val="002060"/>
                </a:solidFill>
              </a:rPr>
              <a:t>uno spirito femminile intrappolato in un corpo da uomo</a:t>
            </a:r>
            <a:r>
              <a:rPr lang="it-IT" dirty="0" smtClean="0">
                <a:solidFill>
                  <a:srgbClr val="002060"/>
                </a:solidFill>
              </a:rPr>
              <a:t>” (</a:t>
            </a:r>
            <a:r>
              <a:rPr lang="it-IT" dirty="0" err="1" smtClean="0">
                <a:solidFill>
                  <a:srgbClr val="002060"/>
                </a:solidFill>
              </a:rPr>
              <a:t>Morris</a:t>
            </a:r>
            <a:r>
              <a:rPr lang="it-IT" dirty="0" smtClean="0">
                <a:solidFill>
                  <a:srgbClr val="002060"/>
                </a:solidFill>
              </a:rPr>
              <a:t>, 1974).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transessuale ha un’</a:t>
            </a:r>
            <a:r>
              <a:rPr lang="it-IT" i="1" dirty="0" smtClean="0">
                <a:solidFill>
                  <a:srgbClr val="C00000"/>
                </a:solidFill>
              </a:rPr>
              <a:t>idea prevalente/dominante </a:t>
            </a:r>
            <a:r>
              <a:rPr lang="it-IT" dirty="0" smtClean="0">
                <a:solidFill>
                  <a:srgbClr val="002060"/>
                </a:solidFill>
              </a:rPr>
              <a:t>spesso sostenuta fino a un grado estremo: può cambiare il nome sui documenti con uno femminile, cambiare la descrizione del proprio sesso sui documenti lavorativi e richiedere un intervento chirurgico per realizzare “</a:t>
            </a:r>
            <a:r>
              <a:rPr lang="it-IT" i="1" dirty="0" smtClean="0">
                <a:solidFill>
                  <a:srgbClr val="002060"/>
                </a:solidFill>
              </a:rPr>
              <a:t>la restituzione all’aspetto giusto</a:t>
            </a:r>
            <a:r>
              <a:rPr lang="it-IT" dirty="0" smtClean="0">
                <a:solidFill>
                  <a:srgbClr val="002060"/>
                </a:solidFill>
              </a:rPr>
              <a:t>”. </a:t>
            </a:r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Transessualismo: ipotesi psicodinamiche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 transessuali descrivono i sentimenti nei confronti del loro corpo come già presenti nell’infanzia: la sensazione di comodità e “</a:t>
            </a:r>
            <a:r>
              <a:rPr lang="it-IT" i="1" dirty="0" smtClean="0">
                <a:solidFill>
                  <a:srgbClr val="002060"/>
                </a:solidFill>
              </a:rPr>
              <a:t>giustezza</a:t>
            </a:r>
            <a:r>
              <a:rPr lang="it-IT" dirty="0" smtClean="0">
                <a:solidFill>
                  <a:srgbClr val="002060"/>
                </a:solidFill>
              </a:rPr>
              <a:t>” nell’indossare i vestiti delle sorelle come sentirsi “</a:t>
            </a:r>
            <a:r>
              <a:rPr lang="it-IT" i="1" dirty="0" smtClean="0">
                <a:solidFill>
                  <a:srgbClr val="002060"/>
                </a:solidFill>
              </a:rPr>
              <a:t>naturalmente</a:t>
            </a:r>
            <a:r>
              <a:rPr lang="it-IT" dirty="0" smtClean="0">
                <a:solidFill>
                  <a:srgbClr val="002060"/>
                </a:solidFill>
              </a:rPr>
              <a:t>” orientati verso interessi e obiettivi femminili. 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percezione della differenza tra l’immagine di sé e il sesso biologico è nei loro racconti stabilita fin dalla pubertà.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Nello sviluppo di questa condizione sono stati riportati una relazione di reciproca interdipendenza dalla madre e un padre assente.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Tansessualismo</a:t>
            </a:r>
            <a:r>
              <a:rPr lang="it-IT" dirty="0" smtClean="0"/>
              <a:t>: teorie psicodinamiche e teorie dell’apprendimento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Sono state invocate </a:t>
            </a:r>
            <a:r>
              <a:rPr lang="it-IT" dirty="0" smtClean="0">
                <a:solidFill>
                  <a:srgbClr val="C00000"/>
                </a:solidFill>
              </a:rPr>
              <a:t>esperienze traumatiche</a:t>
            </a:r>
            <a:r>
              <a:rPr lang="it-IT" dirty="0" smtClean="0">
                <a:solidFill>
                  <a:srgbClr val="002060"/>
                </a:solidFill>
              </a:rPr>
              <a:t>  a carico dell’Io corporeo e del senso arcaico di </a:t>
            </a:r>
            <a:r>
              <a:rPr lang="it-IT" dirty="0" err="1" smtClean="0">
                <a:solidFill>
                  <a:srgbClr val="002060"/>
                </a:solidFill>
              </a:rPr>
              <a:t>sè</a:t>
            </a:r>
            <a:r>
              <a:rPr lang="it-IT" dirty="0" smtClean="0">
                <a:solidFill>
                  <a:srgbClr val="002060"/>
                </a:solidFill>
              </a:rPr>
              <a:t>, risalenti a un </a:t>
            </a:r>
            <a:r>
              <a:rPr lang="it-IT" dirty="0" smtClean="0">
                <a:solidFill>
                  <a:srgbClr val="C00000"/>
                </a:solidFill>
              </a:rPr>
              <a:t>alterato processo di separazione-individuazione </a:t>
            </a:r>
            <a:r>
              <a:rPr lang="it-IT" dirty="0" smtClean="0">
                <a:solidFill>
                  <a:srgbClr val="002060"/>
                </a:solidFill>
              </a:rPr>
              <a:t>e alla persistenza di spinte </a:t>
            </a:r>
            <a:r>
              <a:rPr lang="it-IT" dirty="0" err="1" smtClean="0">
                <a:solidFill>
                  <a:srgbClr val="002060"/>
                </a:solidFill>
              </a:rPr>
              <a:t>fusionali</a:t>
            </a:r>
            <a:r>
              <a:rPr lang="it-IT" dirty="0" smtClean="0">
                <a:solidFill>
                  <a:srgbClr val="002060"/>
                </a:solidFill>
              </a:rPr>
              <a:t> per compensare la mancanza o la distanza fisica e/o carenze psicologiche di una o entrambe le figure genitoriali. 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Secondo le teorie dell’apprendimento l’incoraggiamento ad assumere comportamenti del sesso opposto o la loro mancata soppressione da parte dei genitori, potrebbero interferire con il consolidarsi dell’identità di genere.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Identità: 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Il concetto di Identità si può riferire a individui, gruppi, culture, società e nazioni.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C00000"/>
                </a:solidFill>
              </a:rPr>
              <a:t>Psichiatria</a:t>
            </a:r>
            <a:r>
              <a:rPr lang="it-IT" dirty="0" smtClean="0">
                <a:solidFill>
                  <a:srgbClr val="002060"/>
                </a:solidFill>
              </a:rPr>
              <a:t> si è centrata sui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Disturbi dell’Identità Personale</a:t>
            </a:r>
            <a:r>
              <a:rPr lang="it-IT" dirty="0" smtClean="0">
                <a:solidFill>
                  <a:srgbClr val="002060"/>
                </a:solidFill>
              </a:rPr>
              <a:t> ovvero sulle alterazioni di quella forma di Identità che caratterizza i singoli individui.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L’Identità per quanto nozione semplice ed evidente nella nostra quotidianità, si mostra come un complesso percorso che unisce aspetti e momenti diversi lungo l’intera esistenza.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solidFill>
                  <a:srgbClr val="002060"/>
                </a:solidFill>
              </a:rPr>
              <a:t>L’Identità è un vissuto soggettivo ma è anche un dato stabilito con gli altri e dagli altri, nel “ruolo” che il contesto propone.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Psicopatologia associata a 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Molti transessuali sperimentano un </a:t>
            </a:r>
            <a:r>
              <a:rPr lang="it-IT" dirty="0" smtClean="0">
                <a:solidFill>
                  <a:srgbClr val="C00000"/>
                </a:solidFill>
              </a:rPr>
              <a:t>disagio</a:t>
            </a:r>
            <a:r>
              <a:rPr lang="it-IT" dirty="0" smtClean="0">
                <a:solidFill>
                  <a:srgbClr val="002060"/>
                </a:solidFill>
              </a:rPr>
              <a:t> nella loro vita derivante da un </a:t>
            </a:r>
            <a:r>
              <a:rPr lang="it-IT" dirty="0" smtClean="0">
                <a:solidFill>
                  <a:srgbClr val="C00000"/>
                </a:solidFill>
              </a:rPr>
              <a:t>disturbo di personalità </a:t>
            </a:r>
            <a:r>
              <a:rPr lang="it-IT" dirty="0" smtClean="0">
                <a:solidFill>
                  <a:srgbClr val="002060"/>
                </a:solidFill>
              </a:rPr>
              <a:t>ma il transessualismo è anche compatibile con uno stile di vita stabile.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 transessuali mostrano sovente </a:t>
            </a:r>
            <a:r>
              <a:rPr lang="it-IT" dirty="0" smtClean="0">
                <a:solidFill>
                  <a:srgbClr val="C00000"/>
                </a:solidFill>
              </a:rPr>
              <a:t>difficoltà di adattamento</a:t>
            </a:r>
            <a:r>
              <a:rPr lang="it-IT" dirty="0" smtClean="0">
                <a:solidFill>
                  <a:srgbClr val="002060"/>
                </a:solidFill>
              </a:rPr>
              <a:t> a scuola e tendono ad avere un lavoro al di sotto delle loro capacità intellettive.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 </a:t>
            </a:r>
            <a:r>
              <a:rPr lang="it-IT" dirty="0" smtClean="0">
                <a:solidFill>
                  <a:srgbClr val="C00000"/>
                </a:solidFill>
              </a:rPr>
              <a:t>disturbi psicotici </a:t>
            </a:r>
            <a:r>
              <a:rPr lang="it-IT" dirty="0" smtClean="0">
                <a:solidFill>
                  <a:srgbClr val="002060"/>
                </a:solidFill>
              </a:rPr>
              <a:t>dell’identità di genere non sono rari: nella </a:t>
            </a:r>
            <a:r>
              <a:rPr lang="it-IT" dirty="0" smtClean="0">
                <a:solidFill>
                  <a:srgbClr val="C00000"/>
                </a:solidFill>
              </a:rPr>
              <a:t>schizofrenia</a:t>
            </a:r>
            <a:r>
              <a:rPr lang="it-IT" dirty="0" smtClean="0">
                <a:solidFill>
                  <a:srgbClr val="002060"/>
                </a:solidFill>
              </a:rPr>
              <a:t> il disturbo dell’immagine di sé è globale e potenzialmente incrinerebbe i sentimenti riguardo al sesso e al genere. Spesso sono descritti </a:t>
            </a:r>
            <a:r>
              <a:rPr lang="it-IT" dirty="0" smtClean="0">
                <a:solidFill>
                  <a:srgbClr val="C00000"/>
                </a:solidFill>
              </a:rPr>
              <a:t>deliri e allucinazioni a contenuto sessuale</a:t>
            </a:r>
            <a:r>
              <a:rPr lang="it-IT" dirty="0" smtClean="0">
                <a:solidFill>
                  <a:srgbClr val="002060"/>
                </a:solidFill>
              </a:rPr>
              <a:t>: spesso credono di essere in procinto di cambiare sesso, di essere omosessuali o credono che altri li ritengano tali.</a:t>
            </a:r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Deliri depressivi </a:t>
            </a:r>
            <a:r>
              <a:rPr lang="it-IT" dirty="0" smtClean="0">
                <a:solidFill>
                  <a:srgbClr val="002060"/>
                </a:solidFill>
              </a:rPr>
              <a:t>possono nascere in relazione al genere di appartenenza  e assumerebbero  un </a:t>
            </a:r>
            <a:r>
              <a:rPr lang="it-IT" dirty="0" smtClean="0">
                <a:solidFill>
                  <a:srgbClr val="C00000"/>
                </a:solidFill>
              </a:rPr>
              <a:t>contenuto nichilistico</a:t>
            </a:r>
            <a:r>
              <a:rPr lang="it-IT" dirty="0" smtClean="0">
                <a:solidFill>
                  <a:srgbClr val="002060"/>
                </a:solidFill>
              </a:rPr>
              <a:t> o </a:t>
            </a:r>
            <a:r>
              <a:rPr lang="it-IT" dirty="0" smtClean="0">
                <a:solidFill>
                  <a:srgbClr val="C00000"/>
                </a:solidFill>
              </a:rPr>
              <a:t>di colpa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Sé e i Disturbi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concetto del </a:t>
            </a:r>
            <a:r>
              <a:rPr lang="it-IT" b="1" i="1" dirty="0" smtClean="0">
                <a:solidFill>
                  <a:srgbClr val="002060"/>
                </a:solidFill>
              </a:rPr>
              <a:t>Sé </a:t>
            </a:r>
            <a:r>
              <a:rPr lang="it-IT" dirty="0" smtClean="0">
                <a:solidFill>
                  <a:srgbClr val="002060"/>
                </a:solidFill>
              </a:rPr>
              <a:t>è di grande interesse nella Filosofia e nelle scienze della mente ovvero nelle Scienze Cognitive, nelle Neuroscienze e nella Psichiatria.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Si è tuttora lontani da un consenso su cosa significhi esattamente  il Sé.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Sé definito da un punto di vista fenomenologico è: un </a:t>
            </a:r>
            <a:r>
              <a:rPr lang="it-IT" b="1" i="1" dirty="0" smtClean="0">
                <a:solidFill>
                  <a:srgbClr val="002060"/>
                </a:solidFill>
              </a:rPr>
              <a:t>polo soggettivo </a:t>
            </a:r>
            <a:r>
              <a:rPr lang="it-IT" dirty="0" smtClean="0">
                <a:solidFill>
                  <a:srgbClr val="002060"/>
                </a:solidFill>
              </a:rPr>
              <a:t>di esperienza ed azione che non è soltanto un costrutto astratto o illusorio ma è vissuto come un’</a:t>
            </a:r>
            <a:r>
              <a:rPr lang="it-IT" b="1" i="1" dirty="0" err="1" smtClean="0">
                <a:solidFill>
                  <a:srgbClr val="002060"/>
                </a:solidFill>
              </a:rPr>
              <a:t>autopresenza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</a:rPr>
              <a:t>corporeizzata</a:t>
            </a:r>
            <a:r>
              <a:rPr lang="it-IT" b="1" i="1" dirty="0" smtClean="0">
                <a:solidFill>
                  <a:srgbClr val="002060"/>
                </a:solidFill>
              </a:rPr>
              <a:t>.</a:t>
            </a:r>
            <a:endParaRPr lang="it-IT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Sviluppo storico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C00000"/>
                </a:solidFill>
              </a:rPr>
              <a:t>Fenomenologia </a:t>
            </a:r>
            <a:r>
              <a:rPr lang="it-IT" dirty="0" smtClean="0">
                <a:solidFill>
                  <a:srgbClr val="002060"/>
                </a:solidFill>
              </a:rPr>
              <a:t>moderna nella nozione del Sé si è ispirata a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Cartesio</a:t>
            </a:r>
            <a:r>
              <a:rPr lang="it-IT" dirty="0" smtClean="0">
                <a:solidFill>
                  <a:srgbClr val="002060"/>
                </a:solidFill>
              </a:rPr>
              <a:t>: “</a:t>
            </a:r>
            <a:r>
              <a:rPr lang="it-IT" i="1" dirty="0" smtClean="0">
                <a:solidFill>
                  <a:srgbClr val="C00000"/>
                </a:solidFill>
              </a:rPr>
              <a:t>Cogito ergo sum</a:t>
            </a:r>
            <a:r>
              <a:rPr lang="it-IT" dirty="0" smtClean="0">
                <a:solidFill>
                  <a:srgbClr val="002060"/>
                </a:solidFill>
              </a:rPr>
              <a:t>”. Da allora vi è la consapevolezza che  ogni atto della soggettività (pensare, immaginare, sentire, volere ovvero tutte varianti del </a:t>
            </a:r>
            <a:r>
              <a:rPr lang="it-IT" i="1" dirty="0" smtClean="0">
                <a:solidFill>
                  <a:srgbClr val="002060"/>
                </a:solidFill>
              </a:rPr>
              <a:t>Cogito</a:t>
            </a:r>
            <a:r>
              <a:rPr lang="it-IT" dirty="0" smtClean="0">
                <a:solidFill>
                  <a:srgbClr val="002060"/>
                </a:solidFill>
              </a:rPr>
              <a:t>) porta con sé una prospettiva esistenziale soggettiva.</a:t>
            </a:r>
          </a:p>
          <a:p>
            <a:pPr algn="just"/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Kant</a:t>
            </a:r>
            <a:r>
              <a:rPr lang="it-IT" dirty="0" smtClean="0">
                <a:solidFill>
                  <a:srgbClr val="002060"/>
                </a:solidFill>
              </a:rPr>
              <a:t> vedeva nel Sé una </a:t>
            </a:r>
            <a:r>
              <a:rPr lang="it-IT" i="1" dirty="0" smtClean="0">
                <a:solidFill>
                  <a:srgbClr val="C00000"/>
                </a:solidFill>
              </a:rPr>
              <a:t>condizione trascendentale </a:t>
            </a:r>
            <a:r>
              <a:rPr lang="it-IT" dirty="0" smtClean="0">
                <a:solidFill>
                  <a:srgbClr val="002060"/>
                </a:solidFill>
              </a:rPr>
              <a:t>di possibilità </a:t>
            </a:r>
            <a:r>
              <a:rPr lang="it-IT" dirty="0" smtClean="0">
                <a:solidFill>
                  <a:srgbClr val="C00000"/>
                </a:solidFill>
              </a:rPr>
              <a:t>per ogni esperienza</a:t>
            </a:r>
            <a:r>
              <a:rPr lang="it-IT" dirty="0" smtClean="0">
                <a:solidFill>
                  <a:srgbClr val="002060"/>
                </a:solidFill>
              </a:rPr>
              <a:t>. Diversamente da questa interpretazione, </a:t>
            </a:r>
            <a:r>
              <a:rPr lang="it-IT" dirty="0" smtClean="0">
                <a:solidFill>
                  <a:srgbClr val="C00000"/>
                </a:solidFill>
              </a:rPr>
              <a:t>l’approccio fenomenologico </a:t>
            </a:r>
            <a:r>
              <a:rPr lang="it-IT" dirty="0" smtClean="0">
                <a:solidFill>
                  <a:srgbClr val="002060"/>
                </a:solidFill>
              </a:rPr>
              <a:t>attribuisce al </a:t>
            </a:r>
            <a:r>
              <a:rPr lang="it-IT" dirty="0" smtClean="0">
                <a:solidFill>
                  <a:srgbClr val="C00000"/>
                </a:solidFill>
              </a:rPr>
              <a:t>Sé</a:t>
            </a:r>
            <a:r>
              <a:rPr lang="it-IT" dirty="0" smtClean="0">
                <a:solidFill>
                  <a:srgbClr val="002060"/>
                </a:solidFill>
              </a:rPr>
              <a:t> una </a:t>
            </a:r>
            <a:r>
              <a:rPr lang="it-IT" dirty="0" smtClean="0">
                <a:solidFill>
                  <a:srgbClr val="C00000"/>
                </a:solidFill>
              </a:rPr>
              <a:t>realtà </a:t>
            </a:r>
            <a:r>
              <a:rPr lang="it-IT" dirty="0" err="1" smtClean="0">
                <a:solidFill>
                  <a:srgbClr val="C00000"/>
                </a:solidFill>
              </a:rPr>
              <a:t>esperenziale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err="1" smtClean="0">
                <a:solidFill>
                  <a:srgbClr val="002060"/>
                </a:solidFill>
              </a:rPr>
              <a:t>fenomenicamente</a:t>
            </a:r>
            <a:r>
              <a:rPr lang="it-IT" dirty="0" smtClean="0">
                <a:solidFill>
                  <a:srgbClr val="002060"/>
                </a:solidFill>
              </a:rPr>
              <a:t> manifesta.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Distinzione tra Sé Nucleare e Sé Narrativo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C00000"/>
                </a:solidFill>
              </a:rPr>
              <a:t>Fenomenologia</a:t>
            </a:r>
            <a:r>
              <a:rPr lang="it-IT" dirty="0" smtClean="0">
                <a:solidFill>
                  <a:srgbClr val="002060"/>
                </a:solidFill>
              </a:rPr>
              <a:t> distingue tra il </a:t>
            </a:r>
            <a:r>
              <a:rPr lang="it-IT" b="1" i="1" dirty="0" smtClean="0">
                <a:solidFill>
                  <a:srgbClr val="002060"/>
                </a:solidFill>
              </a:rPr>
              <a:t>Sé Nucleare </a:t>
            </a:r>
            <a:r>
              <a:rPr lang="it-IT" dirty="0" smtClean="0">
                <a:solidFill>
                  <a:srgbClr val="002060"/>
                </a:solidFill>
              </a:rPr>
              <a:t>(o minimale) e il </a:t>
            </a:r>
            <a:r>
              <a:rPr lang="it-IT" b="1" i="1" dirty="0" smtClean="0">
                <a:solidFill>
                  <a:srgbClr val="002060"/>
                </a:solidFill>
              </a:rPr>
              <a:t>Sé Narrativo </a:t>
            </a:r>
            <a:r>
              <a:rPr lang="it-IT" dirty="0" smtClean="0">
                <a:solidFill>
                  <a:srgbClr val="002060"/>
                </a:solidFill>
              </a:rPr>
              <a:t>(o esteso) riferendosi ai limiti </a:t>
            </a:r>
            <a:r>
              <a:rPr lang="it-IT" dirty="0" err="1" smtClean="0">
                <a:solidFill>
                  <a:srgbClr val="002060"/>
                </a:solidFill>
              </a:rPr>
              <a:t>esperenziali</a:t>
            </a:r>
            <a:r>
              <a:rPr lang="it-IT" dirty="0" smtClean="0">
                <a:solidFill>
                  <a:srgbClr val="002060"/>
                </a:solidFill>
              </a:rPr>
              <a:t> del Sé.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Sé Nucleare </a:t>
            </a:r>
            <a:r>
              <a:rPr lang="it-IT" dirty="0" smtClean="0">
                <a:solidFill>
                  <a:srgbClr val="002060"/>
                </a:solidFill>
              </a:rPr>
              <a:t>racchiude alcune caratteristiche strutturali dell’esperienza, senza le quali questa non avrebbe il suo carattere soggettivo.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Sé Narrativo </a:t>
            </a:r>
            <a:r>
              <a:rPr lang="it-IT" dirty="0" smtClean="0">
                <a:solidFill>
                  <a:srgbClr val="002060"/>
                </a:solidFill>
              </a:rPr>
              <a:t>corrisponde al concetto di persona, di essere umano che insieme comprende aspetti </a:t>
            </a:r>
            <a:r>
              <a:rPr lang="it-IT" dirty="0" err="1" smtClean="0">
                <a:solidFill>
                  <a:srgbClr val="002060"/>
                </a:solidFill>
              </a:rPr>
              <a:t>esperenziali</a:t>
            </a:r>
            <a:r>
              <a:rPr lang="it-IT" dirty="0" smtClean="0">
                <a:solidFill>
                  <a:srgbClr val="002060"/>
                </a:solidFill>
              </a:rPr>
              <a:t> dell’Io, elementi linguistici, disposizioni cognitive ed emotive (temperamento, carattere, personalità, abitudini, valori e ideali).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Sé Nucleare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Sé Nucleare </a:t>
            </a:r>
            <a:r>
              <a:rPr lang="it-IT" dirty="0" smtClean="0">
                <a:solidFill>
                  <a:srgbClr val="002060"/>
                </a:solidFill>
              </a:rPr>
              <a:t>a cui ci si riferisce anche come “</a:t>
            </a:r>
            <a:r>
              <a:rPr lang="it-IT" b="1" i="1" dirty="0" err="1" smtClean="0">
                <a:solidFill>
                  <a:srgbClr val="C00000"/>
                </a:solidFill>
              </a:rPr>
              <a:t>Ipseità</a:t>
            </a:r>
            <a:r>
              <a:rPr lang="it-IT" b="1" i="1" dirty="0" smtClean="0">
                <a:solidFill>
                  <a:srgbClr val="002060"/>
                </a:solidFill>
              </a:rPr>
              <a:t>”</a:t>
            </a:r>
            <a:r>
              <a:rPr lang="it-IT" dirty="0" smtClean="0">
                <a:solidFill>
                  <a:srgbClr val="002060"/>
                </a:solidFill>
              </a:rPr>
              <a:t> è la configurazione di base  del flusso della coscienza, che a sua volta comprende l’</a:t>
            </a:r>
            <a:r>
              <a:rPr lang="it-IT" i="1" dirty="0" smtClean="0">
                <a:solidFill>
                  <a:srgbClr val="C00000"/>
                </a:solidFill>
              </a:rPr>
              <a:t>auto-coscienza </a:t>
            </a:r>
            <a:r>
              <a:rPr lang="it-IT" dirty="0" smtClean="0">
                <a:solidFill>
                  <a:srgbClr val="002060"/>
                </a:solidFill>
              </a:rPr>
              <a:t>e la </a:t>
            </a:r>
            <a:r>
              <a:rPr lang="it-IT" i="1" dirty="0" smtClean="0">
                <a:solidFill>
                  <a:srgbClr val="C00000"/>
                </a:solidFill>
              </a:rPr>
              <a:t>prospettiva in prima persona </a:t>
            </a:r>
            <a:r>
              <a:rPr lang="it-IT" dirty="0" smtClean="0">
                <a:solidFill>
                  <a:srgbClr val="002060"/>
                </a:solidFill>
              </a:rPr>
              <a:t>(entrambi sono aspetti di un unico insieme). È il requisito minimo perché un’esperienza possa definirsi soggettiva ovvero l’</a:t>
            </a:r>
            <a:r>
              <a:rPr lang="it-IT" i="1" dirty="0" smtClean="0">
                <a:solidFill>
                  <a:srgbClr val="002060"/>
                </a:solidFill>
              </a:rPr>
              <a:t>esperienza di qualcuno.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i="1" dirty="0" smtClean="0">
                <a:solidFill>
                  <a:srgbClr val="C00000"/>
                </a:solidFill>
              </a:rPr>
              <a:t>termine auto-coscienza </a:t>
            </a:r>
            <a:r>
              <a:rPr lang="it-IT" dirty="0" smtClean="0">
                <a:solidFill>
                  <a:srgbClr val="002060"/>
                </a:solidFill>
              </a:rPr>
              <a:t>fa riferimento al fatto che l’esperienza è familiare con se stessa o che come tale si riconosce, cioè si </a:t>
            </a:r>
            <a:r>
              <a:rPr lang="it-IT" dirty="0" err="1" smtClean="0">
                <a:solidFill>
                  <a:srgbClr val="002060"/>
                </a:solidFill>
              </a:rPr>
              <a:t>automanifesta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i="1" dirty="0" smtClean="0">
                <a:solidFill>
                  <a:srgbClr val="C00000"/>
                </a:solidFill>
              </a:rPr>
              <a:t>prospettiva in prima persona </a:t>
            </a:r>
            <a:r>
              <a:rPr lang="it-IT" dirty="0" smtClean="0">
                <a:solidFill>
                  <a:srgbClr val="002060"/>
                </a:solidFill>
              </a:rPr>
              <a:t>è una modalità caratteristica per cui l’esperienza assume sempre un carattere personale: “</a:t>
            </a:r>
            <a:r>
              <a:rPr lang="it-IT" b="1" i="1" dirty="0" err="1" smtClean="0">
                <a:solidFill>
                  <a:srgbClr val="C00000"/>
                </a:solidFill>
              </a:rPr>
              <a:t>Meità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Sé Narrativo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L’</a:t>
            </a:r>
            <a:r>
              <a:rPr lang="it-IT" b="1" i="1" dirty="0" smtClean="0">
                <a:solidFill>
                  <a:srgbClr val="C00000"/>
                </a:solidFill>
              </a:rPr>
              <a:t>Identità del Sé Narrativo </a:t>
            </a:r>
            <a:r>
              <a:rPr lang="it-IT" dirty="0" smtClean="0">
                <a:solidFill>
                  <a:srgbClr val="002060"/>
                </a:solidFill>
              </a:rPr>
              <a:t>è quella di un’unità costruita su basi culturali come prodotto delle interazioni sociali dipendenti dal linguaggio.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Deriva dal concepire e organizzare la propria vita in un certo modo. Quando ci chiediamo “chi sono io?”, raccontiamo una storia, valorizziamo gli aspetti che riteniamo rilevanti, il </a:t>
            </a:r>
            <a:r>
              <a:rPr lang="it-IT" b="1" i="1" dirty="0" err="1" smtClean="0">
                <a:solidFill>
                  <a:srgbClr val="002060"/>
                </a:solidFill>
              </a:rPr>
              <a:t>leitmotif</a:t>
            </a:r>
            <a:r>
              <a:rPr lang="it-IT" b="1" i="1" dirty="0" smtClean="0">
                <a:solidFill>
                  <a:srgbClr val="002060"/>
                </a:solidFill>
              </a:rPr>
              <a:t>  </a:t>
            </a:r>
            <a:r>
              <a:rPr lang="it-IT" b="1" dirty="0" smtClean="0">
                <a:solidFill>
                  <a:srgbClr val="002060"/>
                </a:solidFill>
              </a:rPr>
              <a:t>della nostra vita</a:t>
            </a:r>
            <a:r>
              <a:rPr lang="it-IT" dirty="0" smtClean="0">
                <a:solidFill>
                  <a:srgbClr val="002060"/>
                </a:solidFill>
              </a:rPr>
              <a:t>, quello che definisce chi siamo, ciò che offriamo agli altri per il loro riconoscimento e la loro approvazione.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Parte dell’essere umano è cercare una narrativa che sia il più possibile coerente e integrata.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 concetti di </a:t>
            </a:r>
            <a:r>
              <a:rPr lang="it-IT" i="1" dirty="0" smtClean="0">
                <a:solidFill>
                  <a:srgbClr val="C00000"/>
                </a:solidFill>
              </a:rPr>
              <a:t>immagine di Sé</a:t>
            </a:r>
            <a:r>
              <a:rPr lang="it-IT" dirty="0" smtClean="0">
                <a:solidFill>
                  <a:srgbClr val="002060"/>
                </a:solidFill>
              </a:rPr>
              <a:t>, di </a:t>
            </a:r>
            <a:r>
              <a:rPr lang="it-IT" i="1" dirty="0" smtClean="0">
                <a:solidFill>
                  <a:srgbClr val="C00000"/>
                </a:solidFill>
              </a:rPr>
              <a:t>auto-rappresentazione</a:t>
            </a:r>
            <a:r>
              <a:rPr lang="it-IT" dirty="0" smtClean="0">
                <a:solidFill>
                  <a:srgbClr val="002060"/>
                </a:solidFill>
              </a:rPr>
              <a:t> e di </a:t>
            </a:r>
            <a:r>
              <a:rPr lang="it-IT" i="1" dirty="0" smtClean="0">
                <a:solidFill>
                  <a:srgbClr val="C00000"/>
                </a:solidFill>
              </a:rPr>
              <a:t>auto-stima </a:t>
            </a:r>
            <a:r>
              <a:rPr lang="it-IT" dirty="0" smtClean="0">
                <a:solidFill>
                  <a:srgbClr val="002060"/>
                </a:solidFill>
              </a:rPr>
              <a:t>appartengono tutti al dominio del Sé Narrativo.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Disturbi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C00000"/>
                </a:solidFill>
              </a:rPr>
              <a:t>Psicopatologia descrittiva </a:t>
            </a:r>
            <a:r>
              <a:rPr lang="it-IT" dirty="0" smtClean="0">
                <a:solidFill>
                  <a:srgbClr val="002060"/>
                </a:solidFill>
              </a:rPr>
              <a:t>definisce i </a:t>
            </a:r>
            <a:r>
              <a:rPr lang="it-IT" b="1" i="1" dirty="0" smtClean="0">
                <a:solidFill>
                  <a:srgbClr val="002060"/>
                </a:solidFill>
              </a:rPr>
              <a:t>Disturbi del Sé </a:t>
            </a:r>
            <a:r>
              <a:rPr lang="it-IT" dirty="0" smtClean="0">
                <a:solidFill>
                  <a:srgbClr val="002060"/>
                </a:solidFill>
              </a:rPr>
              <a:t>o Disturbi dell’Io come esperienze interiori anomale dell’</a:t>
            </a:r>
            <a:r>
              <a:rPr lang="it-IT" i="1" dirty="0" smtClean="0">
                <a:solidFill>
                  <a:srgbClr val="002060"/>
                </a:solidFill>
              </a:rPr>
              <a:t>interezza del Sé </a:t>
            </a:r>
            <a:r>
              <a:rPr lang="it-IT" dirty="0" smtClean="0">
                <a:solidFill>
                  <a:srgbClr val="002060"/>
                </a:solidFill>
              </a:rPr>
              <a:t>e dei suoi </a:t>
            </a:r>
            <a:r>
              <a:rPr lang="it-IT" i="1" dirty="0" smtClean="0">
                <a:solidFill>
                  <a:srgbClr val="002060"/>
                </a:solidFill>
              </a:rPr>
              <a:t>domini</a:t>
            </a:r>
            <a:r>
              <a:rPr lang="it-IT" dirty="0" smtClean="0">
                <a:solidFill>
                  <a:srgbClr val="002060"/>
                </a:solidFill>
              </a:rPr>
              <a:t> che si riscontrano nei disturbi psichiatrici.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Queste esperienze possono avvenire nello stato di </a:t>
            </a:r>
            <a:r>
              <a:rPr lang="it-IT" i="1" dirty="0" smtClean="0">
                <a:solidFill>
                  <a:srgbClr val="002060"/>
                </a:solidFill>
              </a:rPr>
              <a:t>consapevolezza interiore </a:t>
            </a:r>
            <a:r>
              <a:rPr lang="it-IT" dirty="0" smtClean="0">
                <a:solidFill>
                  <a:srgbClr val="002060"/>
                </a:solidFill>
              </a:rPr>
              <a:t>del paziente, in modo indipendente dagli eventuali cambiamenti che questi può mostrare nella propria esperienza o nei propri atteggiamenti riguardo il mondo esterno.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dimensioni della consapevolezza di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Jaspers</a:t>
            </a:r>
            <a:r>
              <a:rPr lang="it-IT" dirty="0" smtClean="0">
                <a:solidFill>
                  <a:srgbClr val="002060"/>
                </a:solidFill>
              </a:rPr>
              <a:t> descrisse la </a:t>
            </a:r>
            <a:r>
              <a:rPr lang="it-IT" b="1" i="1" dirty="0" smtClean="0">
                <a:solidFill>
                  <a:srgbClr val="002060"/>
                </a:solidFill>
              </a:rPr>
              <a:t>consapevolezza di Sé </a:t>
            </a:r>
            <a:r>
              <a:rPr lang="it-IT" dirty="0" smtClean="0">
                <a:solidFill>
                  <a:srgbClr val="002060"/>
                </a:solidFill>
              </a:rPr>
              <a:t>come la capacità di </a:t>
            </a:r>
            <a:r>
              <a:rPr lang="it-IT" dirty="0" smtClean="0">
                <a:solidFill>
                  <a:srgbClr val="C00000"/>
                </a:solidFill>
              </a:rPr>
              <a:t>distinguere l’</a:t>
            </a:r>
            <a:r>
              <a:rPr lang="it-IT" i="1" dirty="0" smtClean="0">
                <a:solidFill>
                  <a:srgbClr val="C00000"/>
                </a:solidFill>
              </a:rPr>
              <a:t>Io </a:t>
            </a:r>
            <a:r>
              <a:rPr lang="it-IT" dirty="0" smtClean="0">
                <a:solidFill>
                  <a:srgbClr val="C00000"/>
                </a:solidFill>
              </a:rPr>
              <a:t>dal </a:t>
            </a:r>
            <a:r>
              <a:rPr lang="it-IT" i="1" dirty="0" smtClean="0">
                <a:solidFill>
                  <a:srgbClr val="C00000"/>
                </a:solidFill>
              </a:rPr>
              <a:t>non io</a:t>
            </a:r>
            <a:r>
              <a:rPr lang="it-IT" i="1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002060"/>
                </a:solidFill>
              </a:rPr>
              <a:t>con quattro caratteristiche formali alle quali </a:t>
            </a:r>
            <a:r>
              <a:rPr lang="it-IT" dirty="0" err="1" smtClean="0">
                <a:solidFill>
                  <a:srgbClr val="002060"/>
                </a:solidFill>
              </a:rPr>
              <a:t>Scharfetter</a:t>
            </a:r>
            <a:r>
              <a:rPr lang="it-IT" dirty="0" smtClean="0">
                <a:solidFill>
                  <a:srgbClr val="002060"/>
                </a:solidFill>
              </a:rPr>
              <a:t> aggiunse una quinta dimensione, la </a:t>
            </a:r>
            <a:r>
              <a:rPr lang="it-IT" i="1" dirty="0" smtClean="0">
                <a:solidFill>
                  <a:srgbClr val="002060"/>
                </a:solidFill>
              </a:rPr>
              <a:t>vitalità dell’io</a:t>
            </a:r>
            <a:r>
              <a:rPr lang="it-IT" dirty="0" smtClean="0">
                <a:solidFill>
                  <a:srgbClr val="002060"/>
                </a:solidFill>
              </a:rPr>
              <a:t>. Oggi visto che la vitalità viene fatta rientrare nella consapevolezza di esistere e nella consapevolezza dell’attività, si distinguono 5 dimensioni del Sé che sono: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sentimento della consapevolezza di esistere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sentimento di consapevolezza dell’attività dell’Io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consapevolezza di unicità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consapevolezza di identità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consapevolezza dei confini del Sé.</a:t>
            </a:r>
          </a:p>
          <a:p>
            <a:pPr marL="514350" indent="-514350" algn="just"/>
            <a:r>
              <a:rPr lang="it-IT" dirty="0" smtClean="0">
                <a:solidFill>
                  <a:srgbClr val="002060"/>
                </a:solidFill>
              </a:rPr>
              <a:t>Distinguiamo dunque i Disturbi del Sé in relazione a quali delle suddette dimensioni risultano alterate.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1.Disturbi della consapevolezza di esistere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L’esperienza che un paziente fa della sua esistenza può essere alterata, questo avviene nei </a:t>
            </a:r>
            <a:r>
              <a:rPr lang="it-IT" dirty="0" smtClean="0">
                <a:solidFill>
                  <a:srgbClr val="C00000"/>
                </a:solidFill>
              </a:rPr>
              <a:t>deliri nichilistici</a:t>
            </a:r>
            <a:r>
              <a:rPr lang="it-IT" dirty="0" smtClean="0">
                <a:solidFill>
                  <a:srgbClr val="002060"/>
                </a:solidFill>
              </a:rPr>
              <a:t> che possiamo osservare nelle </a:t>
            </a:r>
            <a:r>
              <a:rPr lang="it-IT" dirty="0" smtClean="0">
                <a:solidFill>
                  <a:srgbClr val="C00000"/>
                </a:solidFill>
              </a:rPr>
              <a:t>psicosi affettive</a:t>
            </a:r>
            <a:r>
              <a:rPr lang="it-IT" dirty="0" smtClean="0">
                <a:solidFill>
                  <a:srgbClr val="002060"/>
                </a:solidFill>
              </a:rPr>
              <a:t>:“</a:t>
            </a:r>
            <a:r>
              <a:rPr lang="it-IT" i="1" dirty="0" smtClean="0">
                <a:solidFill>
                  <a:srgbClr val="002060"/>
                </a:solidFill>
              </a:rPr>
              <a:t>Io non esisto, qui non c’è nulla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Ideazioni nichilistiche meno accentuate (non deliranti) si possono riscontrare in alcune forme di </a:t>
            </a:r>
            <a:r>
              <a:rPr lang="it-IT" dirty="0" smtClean="0">
                <a:solidFill>
                  <a:srgbClr val="C00000"/>
                </a:solidFill>
              </a:rPr>
              <a:t>depersonalizzazione </a:t>
            </a:r>
            <a:r>
              <a:rPr lang="it-IT" dirty="0" smtClean="0">
                <a:solidFill>
                  <a:srgbClr val="002060"/>
                </a:solidFill>
              </a:rPr>
              <a:t>in cui si ha un’alterazione dell’esperienza di Sé, accompagnata dal sentimento di un mutamento o di una perdita del significato attribuito al Sé: “</a:t>
            </a:r>
            <a:r>
              <a:rPr lang="it-IT" i="1" dirty="0" smtClean="0">
                <a:solidFill>
                  <a:srgbClr val="002060"/>
                </a:solidFill>
              </a:rPr>
              <a:t>Mi sento irreale, confuso, come se non fossi più certo di essere ancora me stesso</a:t>
            </a:r>
            <a:r>
              <a:rPr lang="it-IT" dirty="0" smtClean="0">
                <a:solidFill>
                  <a:srgbClr val="002060"/>
                </a:solidFill>
              </a:rPr>
              <a:t>”.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2.Disturbi della consapevolezza dell’attività dell’Io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movimento</a:t>
            </a:r>
            <a:r>
              <a:rPr lang="it-IT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può mostrare delle anomalie che osserviamo nell’</a:t>
            </a:r>
            <a:r>
              <a:rPr lang="it-IT" i="1" dirty="0" smtClean="0">
                <a:solidFill>
                  <a:srgbClr val="002060"/>
                </a:solidFill>
              </a:rPr>
              <a:t>esperienza di passività </a:t>
            </a:r>
            <a:r>
              <a:rPr lang="it-IT" dirty="0" smtClean="0">
                <a:solidFill>
                  <a:srgbClr val="002060"/>
                </a:solidFill>
              </a:rPr>
              <a:t>o nei </a:t>
            </a:r>
            <a:r>
              <a:rPr lang="it-IT" i="1" dirty="0" smtClean="0">
                <a:solidFill>
                  <a:srgbClr val="002060"/>
                </a:solidFill>
              </a:rPr>
              <a:t>deliri di controllo </a:t>
            </a:r>
            <a:r>
              <a:rPr lang="it-IT" dirty="0" smtClean="0">
                <a:solidFill>
                  <a:srgbClr val="002060"/>
                </a:solidFill>
              </a:rPr>
              <a:t>dei pazienti affetti da </a:t>
            </a:r>
            <a:r>
              <a:rPr lang="it-IT" dirty="0" smtClean="0">
                <a:solidFill>
                  <a:srgbClr val="C00000"/>
                </a:solidFill>
              </a:rPr>
              <a:t>schizofrenia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memoria</a:t>
            </a:r>
            <a:r>
              <a:rPr lang="it-IT" dirty="0" smtClean="0">
                <a:solidFill>
                  <a:srgbClr val="002060"/>
                </a:solidFill>
              </a:rPr>
              <a:t> e l</a:t>
            </a:r>
            <a:r>
              <a:rPr lang="it-IT" i="1" dirty="0" smtClean="0">
                <a:solidFill>
                  <a:srgbClr val="002060"/>
                </a:solidFill>
              </a:rPr>
              <a:t>’</a:t>
            </a:r>
            <a:r>
              <a:rPr lang="it-IT" b="1" i="1" dirty="0" smtClean="0">
                <a:solidFill>
                  <a:srgbClr val="002060"/>
                </a:solidFill>
              </a:rPr>
              <a:t>immaginazione</a:t>
            </a:r>
            <a:r>
              <a:rPr lang="it-IT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possono essere alterate nel paziente affetto da </a:t>
            </a:r>
            <a:r>
              <a:rPr lang="it-IT" dirty="0" smtClean="0">
                <a:solidFill>
                  <a:srgbClr val="C00000"/>
                </a:solidFill>
              </a:rPr>
              <a:t>depressione</a:t>
            </a:r>
            <a:r>
              <a:rPr lang="it-IT" dirty="0" smtClean="0">
                <a:solidFill>
                  <a:srgbClr val="002060"/>
                </a:solidFill>
              </a:rPr>
              <a:t> che avverte la propria incapacità a innescare il ricordo o la fantasia, come anche nel paziente affetto da </a:t>
            </a:r>
            <a:r>
              <a:rPr lang="it-IT" dirty="0" smtClean="0">
                <a:solidFill>
                  <a:srgbClr val="C00000"/>
                </a:solidFill>
              </a:rPr>
              <a:t>schizofrenia</a:t>
            </a:r>
            <a:r>
              <a:rPr lang="it-IT" dirty="0" smtClean="0">
                <a:solidFill>
                  <a:srgbClr val="002060"/>
                </a:solidFill>
              </a:rPr>
              <a:t> che può sentire che le sue azioni non sono avviate da se stesso bensì dall’esterno.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volontà</a:t>
            </a:r>
            <a:r>
              <a:rPr lang="it-IT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può essere compromessa nel </a:t>
            </a:r>
            <a:r>
              <a:rPr lang="it-IT" dirty="0" smtClean="0">
                <a:solidFill>
                  <a:srgbClr val="C00000"/>
                </a:solidFill>
              </a:rPr>
              <a:t>paziente schizofrenico </a:t>
            </a:r>
            <a:r>
              <a:rPr lang="it-IT" dirty="0" smtClean="0">
                <a:solidFill>
                  <a:srgbClr val="002060"/>
                </a:solidFill>
              </a:rPr>
              <a:t>che non esperisce più la sua volontà come propria, come anche nel </a:t>
            </a:r>
            <a:r>
              <a:rPr lang="it-IT" dirty="0" smtClean="0">
                <a:solidFill>
                  <a:srgbClr val="C00000"/>
                </a:solidFill>
              </a:rPr>
              <a:t>paziente depresso</a:t>
            </a:r>
            <a:r>
              <a:rPr lang="it-IT" dirty="0" smtClean="0">
                <a:solidFill>
                  <a:srgbClr val="002060"/>
                </a:solidFill>
              </a:rPr>
              <a:t> che descrive la sua incapacità a iniziare un’attività accanto a una sensazione di inadeguatezza di fronte alle vicissitudini della vita fino ad arrivare a un </a:t>
            </a:r>
            <a:r>
              <a:rPr lang="it-IT" dirty="0" smtClean="0">
                <a:solidFill>
                  <a:srgbClr val="C00000"/>
                </a:solidFill>
              </a:rPr>
              <a:t>delirio nichilistico </a:t>
            </a:r>
            <a:r>
              <a:rPr lang="it-IT" dirty="0" smtClean="0">
                <a:solidFill>
                  <a:srgbClr val="002060"/>
                </a:solidFill>
              </a:rPr>
              <a:t>in cui ci si ritiene incapaci di fare qualsiasi cosa.</a:t>
            </a:r>
            <a:endParaRPr lang="it-IT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storico del concetto di Identità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 smtClean="0">
                <a:solidFill>
                  <a:srgbClr val="C00000"/>
                </a:solidFill>
              </a:rPr>
              <a:t>Psicopatologia tradizionale</a:t>
            </a:r>
            <a:r>
              <a:rPr lang="it-IT" dirty="0" smtClean="0">
                <a:solidFill>
                  <a:srgbClr val="002060"/>
                </a:solidFill>
              </a:rPr>
              <a:t>, nella sua fondazione </a:t>
            </a:r>
            <a:r>
              <a:rPr lang="it-IT" dirty="0" err="1" smtClean="0">
                <a:solidFill>
                  <a:srgbClr val="002060"/>
                </a:solidFill>
              </a:rPr>
              <a:t>jaspersiana</a:t>
            </a:r>
            <a:r>
              <a:rPr lang="it-IT" dirty="0" smtClean="0">
                <a:solidFill>
                  <a:srgbClr val="002060"/>
                </a:solidFill>
              </a:rPr>
              <a:t>, si è occupata del </a:t>
            </a:r>
            <a:r>
              <a:rPr lang="it-IT" b="1" i="1" dirty="0" smtClean="0">
                <a:solidFill>
                  <a:srgbClr val="002060"/>
                </a:solidFill>
              </a:rPr>
              <a:t>“sentimento di esistere” </a:t>
            </a:r>
            <a:r>
              <a:rPr lang="it-IT" dirty="0" smtClean="0">
                <a:solidFill>
                  <a:srgbClr val="002060"/>
                </a:solidFill>
              </a:rPr>
              <a:t>più che dell’Identità.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Bisogna giungere alla </a:t>
            </a:r>
            <a:r>
              <a:rPr lang="it-IT" dirty="0" smtClean="0">
                <a:solidFill>
                  <a:srgbClr val="C00000"/>
                </a:solidFill>
              </a:rPr>
              <a:t>Psicopatologia più recente </a:t>
            </a:r>
            <a:r>
              <a:rPr lang="it-IT" dirty="0" smtClean="0">
                <a:solidFill>
                  <a:srgbClr val="002060"/>
                </a:solidFill>
              </a:rPr>
              <a:t>per veder nascere un’attenzione particolare al tema dell’</a:t>
            </a:r>
            <a:r>
              <a:rPr lang="it-IT" b="1" i="1" dirty="0" smtClean="0">
                <a:solidFill>
                  <a:srgbClr val="002060"/>
                </a:solidFill>
              </a:rPr>
              <a:t>Identità e al suo coinvolgimento nella patologia mentale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3.Disturbi della consapevolezza della propria unicità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Rientrano in questi disturbi: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a)l’ </a:t>
            </a:r>
            <a:r>
              <a:rPr lang="it-IT" b="1" i="1" dirty="0" err="1" smtClean="0">
                <a:solidFill>
                  <a:srgbClr val="002060"/>
                </a:solidFill>
              </a:rPr>
              <a:t>Autoscopia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algn="just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b)il </a:t>
            </a:r>
            <a:r>
              <a:rPr lang="it-IT" b="1" i="1" dirty="0" smtClean="0">
                <a:solidFill>
                  <a:srgbClr val="002060"/>
                </a:solidFill>
              </a:rPr>
              <a:t>Fenomeno del Doppio </a:t>
            </a:r>
            <a:r>
              <a:rPr lang="it-IT" dirty="0" smtClean="0">
                <a:solidFill>
                  <a:srgbClr val="002060"/>
                </a:solidFill>
              </a:rPr>
              <a:t>o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</a:rPr>
              <a:t>Doppelgänger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algn="just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c)la </a:t>
            </a:r>
            <a:r>
              <a:rPr lang="it-IT" b="1" i="1" dirty="0" smtClean="0">
                <a:solidFill>
                  <a:srgbClr val="002060"/>
                </a:solidFill>
              </a:rPr>
              <a:t>Personalità Multipla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Autoscopia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L’ </a:t>
            </a:r>
            <a:r>
              <a:rPr lang="it-IT" b="1" i="1" dirty="0" err="1" smtClean="0">
                <a:solidFill>
                  <a:srgbClr val="002060"/>
                </a:solidFill>
              </a:rPr>
              <a:t>Autoscopia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è un disturbo percettivo dell’immagine di sé ovvero “</a:t>
            </a:r>
            <a:r>
              <a:rPr lang="it-IT" i="1" dirty="0" smtClean="0">
                <a:solidFill>
                  <a:srgbClr val="002060"/>
                </a:solidFill>
              </a:rPr>
              <a:t>vedere il proprio sé</a:t>
            </a:r>
            <a:r>
              <a:rPr lang="it-IT" dirty="0" smtClean="0">
                <a:solidFill>
                  <a:srgbClr val="002060"/>
                </a:solidFill>
              </a:rPr>
              <a:t>” (</a:t>
            </a:r>
            <a:r>
              <a:rPr lang="it-IT" dirty="0" err="1" smtClean="0">
                <a:solidFill>
                  <a:srgbClr val="002060"/>
                </a:solidFill>
              </a:rPr>
              <a:t>Lukianowicz</a:t>
            </a:r>
            <a:r>
              <a:rPr lang="it-IT" dirty="0" smtClean="0">
                <a:solidFill>
                  <a:srgbClr val="002060"/>
                </a:solidFill>
              </a:rPr>
              <a:t>, 1958) o l’ “</a:t>
            </a:r>
            <a:r>
              <a:rPr lang="it-IT" i="1" dirty="0" err="1" smtClean="0">
                <a:solidFill>
                  <a:srgbClr val="002060"/>
                </a:solidFill>
              </a:rPr>
              <a:t>l’</a:t>
            </a:r>
            <a:r>
              <a:rPr lang="it-IT" i="1" dirty="0" smtClean="0">
                <a:solidFill>
                  <a:srgbClr val="002060"/>
                </a:solidFill>
              </a:rPr>
              <a:t>esperienza di duplicazione del proprio sé reale</a:t>
            </a:r>
            <a:r>
              <a:rPr lang="it-IT" dirty="0" smtClean="0">
                <a:solidFill>
                  <a:srgbClr val="002060"/>
                </a:solidFill>
              </a:rPr>
              <a:t>” (</a:t>
            </a:r>
            <a:r>
              <a:rPr lang="it-IT" dirty="0" err="1" smtClean="0">
                <a:solidFill>
                  <a:srgbClr val="002060"/>
                </a:solidFill>
              </a:rPr>
              <a:t>Damas</a:t>
            </a:r>
            <a:r>
              <a:rPr lang="it-IT" dirty="0" smtClean="0">
                <a:solidFill>
                  <a:srgbClr val="002060"/>
                </a:solidFill>
              </a:rPr>
              <a:t> Mora, Jenner ed </a:t>
            </a:r>
            <a:r>
              <a:rPr lang="it-IT" dirty="0" err="1" smtClean="0">
                <a:solidFill>
                  <a:srgbClr val="002060"/>
                </a:solidFill>
              </a:rPr>
              <a:t>Eacott</a:t>
            </a:r>
            <a:r>
              <a:rPr lang="it-IT" dirty="0" smtClean="0">
                <a:solidFill>
                  <a:srgbClr val="002060"/>
                </a:solidFill>
              </a:rPr>
              <a:t>, 1980) che include a sua volta: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 la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i="1" dirty="0" smtClean="0">
                <a:solidFill>
                  <a:srgbClr val="C00000"/>
                </a:solidFill>
              </a:rPr>
              <a:t>depersonalizzazione </a:t>
            </a:r>
            <a:r>
              <a:rPr lang="it-IT" i="1" dirty="0" err="1" smtClean="0">
                <a:solidFill>
                  <a:srgbClr val="C00000"/>
                </a:solidFill>
              </a:rPr>
              <a:t>autoscopica</a:t>
            </a:r>
            <a:r>
              <a:rPr lang="it-IT" i="1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  <a:endParaRPr lang="it-IT" dirty="0" smtClean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l</a:t>
            </a:r>
            <a:r>
              <a:rPr lang="it-IT" i="1" dirty="0" smtClean="0">
                <a:solidFill>
                  <a:srgbClr val="002060"/>
                </a:solidFill>
              </a:rPr>
              <a:t>’</a:t>
            </a:r>
            <a:r>
              <a:rPr lang="it-IT" i="1" dirty="0" smtClean="0">
                <a:solidFill>
                  <a:srgbClr val="C00000"/>
                </a:solidFill>
              </a:rPr>
              <a:t>allucinazione </a:t>
            </a:r>
            <a:r>
              <a:rPr lang="it-IT" i="1" dirty="0" err="1" smtClean="0">
                <a:solidFill>
                  <a:srgbClr val="C00000"/>
                </a:solidFill>
              </a:rPr>
              <a:t>autoscopica</a:t>
            </a:r>
            <a:r>
              <a:rPr lang="it-IT" i="1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 il </a:t>
            </a:r>
            <a:r>
              <a:rPr lang="it-IT" i="1" dirty="0" smtClean="0">
                <a:solidFill>
                  <a:srgbClr val="C00000"/>
                </a:solidFill>
              </a:rPr>
              <a:t>delirio </a:t>
            </a:r>
            <a:r>
              <a:rPr lang="it-IT" i="1" dirty="0" err="1" smtClean="0">
                <a:solidFill>
                  <a:srgbClr val="C00000"/>
                </a:solidFill>
              </a:rPr>
              <a:t>autoscopico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Fenomeno del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b="1" i="1" dirty="0" smtClean="0">
                <a:solidFill>
                  <a:srgbClr val="002060"/>
                </a:solidFill>
              </a:rPr>
              <a:t>Fenomeno del Doppio </a:t>
            </a:r>
            <a:r>
              <a:rPr lang="it-IT" dirty="0" smtClean="0">
                <a:solidFill>
                  <a:srgbClr val="002060"/>
                </a:solidFill>
              </a:rPr>
              <a:t>o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</a:rPr>
              <a:t>Doppelgänger</a:t>
            </a:r>
            <a:r>
              <a:rPr lang="it-IT" dirty="0" smtClean="0">
                <a:solidFill>
                  <a:srgbClr val="002060"/>
                </a:solidFill>
              </a:rPr>
              <a:t> è un fenomeno soggettivo del sosia che è un fenomeno cognitivo e ideativo piuttosto che necessariamente percettivo; i pazienti  affetti da </a:t>
            </a:r>
            <a:r>
              <a:rPr lang="it-IT" dirty="0" smtClean="0">
                <a:solidFill>
                  <a:srgbClr val="C00000"/>
                </a:solidFill>
              </a:rPr>
              <a:t>depressione grave</a:t>
            </a:r>
            <a:r>
              <a:rPr lang="it-IT" dirty="0" smtClean="0">
                <a:solidFill>
                  <a:srgbClr val="002060"/>
                </a:solidFill>
              </a:rPr>
              <a:t> esperiscono il loro “</a:t>
            </a:r>
            <a:r>
              <a:rPr lang="it-IT" i="1" dirty="0" smtClean="0">
                <a:solidFill>
                  <a:srgbClr val="002060"/>
                </a:solidFill>
              </a:rPr>
              <a:t>vero sé</a:t>
            </a:r>
            <a:r>
              <a:rPr lang="it-IT" dirty="0" smtClean="0">
                <a:solidFill>
                  <a:srgbClr val="002060"/>
                </a:solidFill>
              </a:rPr>
              <a:t>” come quello che devono accettare in quanto parte vera di sé stessi,  e un “</a:t>
            </a:r>
            <a:r>
              <a:rPr lang="it-IT" i="1" dirty="0" smtClean="0">
                <a:solidFill>
                  <a:srgbClr val="002060"/>
                </a:solidFill>
              </a:rPr>
              <a:t>altro sé</a:t>
            </a:r>
            <a:r>
              <a:rPr lang="it-IT" dirty="0" smtClean="0">
                <a:solidFill>
                  <a:srgbClr val="002060"/>
                </a:solidFill>
              </a:rPr>
              <a:t>” ovvero un “</a:t>
            </a:r>
            <a:r>
              <a:rPr lang="it-IT" i="1" dirty="0" smtClean="0">
                <a:solidFill>
                  <a:srgbClr val="002060"/>
                </a:solidFill>
              </a:rPr>
              <a:t>Sé ideale</a:t>
            </a:r>
            <a:r>
              <a:rPr lang="it-IT" dirty="0" smtClean="0">
                <a:solidFill>
                  <a:srgbClr val="002060"/>
                </a:solidFill>
              </a:rPr>
              <a:t>” che è ciò che vorrebbero essere e che mortifica e provoca la distruzione del sé.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Personalità multipla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b="1" i="1" dirty="0" smtClean="0">
                <a:solidFill>
                  <a:srgbClr val="002060"/>
                </a:solidFill>
              </a:rPr>
              <a:t>Personalità Multipla</a:t>
            </a:r>
            <a:r>
              <a:rPr lang="it-IT" dirty="0" smtClean="0">
                <a:solidFill>
                  <a:srgbClr val="002060"/>
                </a:solidFill>
              </a:rPr>
              <a:t> è un fenomeno che si osserva negli </a:t>
            </a:r>
            <a:r>
              <a:rPr lang="it-IT" dirty="0" smtClean="0">
                <a:solidFill>
                  <a:srgbClr val="C00000"/>
                </a:solidFill>
              </a:rPr>
              <a:t>stati dissociativi </a:t>
            </a:r>
            <a:r>
              <a:rPr lang="it-IT" dirty="0" smtClean="0">
                <a:solidFill>
                  <a:srgbClr val="002060"/>
                </a:solidFill>
              </a:rPr>
              <a:t>(isterici) e che nella clinica può dar luogo alle seguenti manifestazioni: </a:t>
            </a:r>
          </a:p>
          <a:p>
            <a:pPr algn="just">
              <a:buNone/>
            </a:pPr>
            <a:r>
              <a:rPr lang="it-IT" i="1" dirty="0" smtClean="0">
                <a:solidFill>
                  <a:srgbClr val="002060"/>
                </a:solidFill>
              </a:rPr>
              <a:t>1.personalità parziali simultanee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</a:p>
          <a:p>
            <a:pPr algn="just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i="1" dirty="0" smtClean="0">
                <a:solidFill>
                  <a:srgbClr val="002060"/>
                </a:solidFill>
              </a:rPr>
              <a:t>2.personalità ben definite che si succedono,</a:t>
            </a:r>
          </a:p>
          <a:p>
            <a:pPr algn="just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i="1" dirty="0" smtClean="0">
                <a:solidFill>
                  <a:srgbClr val="002060"/>
                </a:solidFill>
              </a:rPr>
              <a:t>3.personalità parziali multiple a grappolo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b="1" i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4.Disturbi della consapevolezza dell’Identità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Un </a:t>
            </a:r>
            <a:r>
              <a:rPr lang="it-IT" b="1" i="1" dirty="0" smtClean="0">
                <a:solidFill>
                  <a:srgbClr val="002060"/>
                </a:solidFill>
              </a:rPr>
              <a:t>sentimento di continuità </a:t>
            </a:r>
            <a:r>
              <a:rPr lang="it-IT" dirty="0" smtClean="0">
                <a:solidFill>
                  <a:srgbClr val="002060"/>
                </a:solidFill>
              </a:rPr>
              <a:t>per se stessi e per il proprio ruolo è un punto fondamentale della vita, in assenza del quale non è possibile svolgere azioni in modo competente. 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 </a:t>
            </a:r>
            <a:r>
              <a:rPr lang="it-IT" dirty="0" smtClean="0">
                <a:solidFill>
                  <a:srgbClr val="C00000"/>
                </a:solidFill>
              </a:rPr>
              <a:t>pazienti schizofrenici </a:t>
            </a:r>
            <a:r>
              <a:rPr lang="it-IT" dirty="0" smtClean="0">
                <a:solidFill>
                  <a:srgbClr val="002060"/>
                </a:solidFill>
              </a:rPr>
              <a:t>possono negare di essere sempre stati la stessa persona. Prende così forma </a:t>
            </a:r>
            <a:r>
              <a:rPr lang="it-IT" i="1" dirty="0" smtClean="0">
                <a:solidFill>
                  <a:srgbClr val="002060"/>
                </a:solidFill>
              </a:rPr>
              <a:t>un’</a:t>
            </a:r>
            <a:r>
              <a:rPr lang="it-IT" i="1" dirty="0" smtClean="0">
                <a:solidFill>
                  <a:schemeClr val="accent3">
                    <a:lumMod val="75000"/>
                  </a:schemeClr>
                </a:solidFill>
              </a:rPr>
              <a:t>esperienza di passività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in cui il paziente sostiene che a una certa epoca della sua vita è stato cambiato in un’altra persona.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Un senso di perdita di continuità  di minore intensità rispetto al cambiamento psicotico e senza l’aspetto della passività, può venire esperito anche in uno stato di salute per es. in una situazione di vita straordinaria come nell’</a:t>
            </a:r>
            <a:r>
              <a:rPr lang="it-IT" dirty="0" smtClean="0">
                <a:solidFill>
                  <a:srgbClr val="C00000"/>
                </a:solidFill>
              </a:rPr>
              <a:t>adolescenza</a:t>
            </a:r>
            <a:r>
              <a:rPr lang="it-IT" dirty="0" smtClean="0">
                <a:solidFill>
                  <a:srgbClr val="002060"/>
                </a:solidFill>
              </a:rPr>
              <a:t>, in </a:t>
            </a:r>
            <a:r>
              <a:rPr lang="it-IT" dirty="0" smtClean="0">
                <a:solidFill>
                  <a:srgbClr val="C00000"/>
                </a:solidFill>
              </a:rPr>
              <a:t>disturbi mentali organici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nevrosi</a:t>
            </a:r>
            <a:r>
              <a:rPr lang="it-IT" dirty="0" smtClean="0">
                <a:solidFill>
                  <a:srgbClr val="002060"/>
                </a:solidFill>
              </a:rPr>
              <a:t> o </a:t>
            </a:r>
            <a:r>
              <a:rPr lang="it-IT" dirty="0" smtClean="0">
                <a:solidFill>
                  <a:srgbClr val="C00000"/>
                </a:solidFill>
              </a:rPr>
              <a:t>depressione</a:t>
            </a:r>
            <a:r>
              <a:rPr lang="it-IT" dirty="0" smtClean="0">
                <a:solidFill>
                  <a:srgbClr val="002060"/>
                </a:solidFill>
              </a:rPr>
              <a:t>  o in persone che si trovano in condizioni particolari come gli </a:t>
            </a:r>
            <a:r>
              <a:rPr lang="it-IT" dirty="0" smtClean="0">
                <a:solidFill>
                  <a:srgbClr val="C00000"/>
                </a:solidFill>
              </a:rPr>
              <a:t>stati di possessione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Perdita di continuità nei Disturbi di Identità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Si assiste a un disturbo della consapevolezza di Sé caratterizzato da </a:t>
            </a:r>
            <a:r>
              <a:rPr lang="it-IT" b="1" i="1" dirty="0" smtClean="0">
                <a:solidFill>
                  <a:srgbClr val="002060"/>
                </a:solidFill>
              </a:rPr>
              <a:t>cambi di identità del sé nel tempo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mancanza di un senso di identità rispetto al passato  con continuità nel futuro, rappresenta un forte freno per qualsiasi attività organizzata.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Lo </a:t>
            </a:r>
            <a:r>
              <a:rPr lang="it-IT" dirty="0" smtClean="0">
                <a:solidFill>
                  <a:srgbClr val="C00000"/>
                </a:solidFill>
              </a:rPr>
              <a:t>schizofrenico</a:t>
            </a:r>
            <a:r>
              <a:rPr lang="it-IT" dirty="0" smtClean="0">
                <a:solidFill>
                  <a:srgbClr val="002060"/>
                </a:solidFill>
              </a:rPr>
              <a:t> come parte del disturbo di passività, può nutrire dubbi sulla propria continuità dal passato al presente.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Il </a:t>
            </a:r>
            <a:r>
              <a:rPr lang="it-IT" dirty="0" smtClean="0">
                <a:solidFill>
                  <a:srgbClr val="C00000"/>
                </a:solidFill>
              </a:rPr>
              <a:t>depresso</a:t>
            </a:r>
            <a:r>
              <a:rPr lang="it-IT" dirty="0" smtClean="0">
                <a:solidFill>
                  <a:srgbClr val="002060"/>
                </a:solidFill>
              </a:rPr>
              <a:t> a causa del suo disturbo dell’umore non vede continuazione nel futuro: “</a:t>
            </a:r>
            <a:r>
              <a:rPr lang="it-IT" i="1" dirty="0" smtClean="0">
                <a:solidFill>
                  <a:srgbClr val="002060"/>
                </a:solidFill>
              </a:rPr>
              <a:t>tutto è opaco, non c’è nulla che valga la pena di aspettare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Una parte del senso di continuità del </a:t>
            </a:r>
            <a:r>
              <a:rPr lang="it-IT" dirty="0" err="1" smtClean="0">
                <a:solidFill>
                  <a:srgbClr val="002060"/>
                </a:solidFill>
              </a:rPr>
              <a:t>Sè</a:t>
            </a:r>
            <a:r>
              <a:rPr lang="it-IT" dirty="0" smtClean="0">
                <a:solidFill>
                  <a:srgbClr val="002060"/>
                </a:solidFill>
              </a:rPr>
              <a:t> è accettare che i cambiamenti nello stato attuale soggettivo presente siano dovuti a una malattia: 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capacità di “</a:t>
            </a:r>
            <a:r>
              <a:rPr lang="it-IT" b="1" dirty="0" err="1" smtClean="0">
                <a:solidFill>
                  <a:schemeClr val="accent3">
                    <a:lumMod val="75000"/>
                  </a:schemeClr>
                </a:solidFill>
              </a:rPr>
              <a:t>Insight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”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Alterazione della consapevolezza di Sé nelle esperienze di premorte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È stata riportata un’alterazione della consapevolezza di Sé in persone poste in condizioni eccezionali: in persone che si erano trovate </a:t>
            </a:r>
            <a:r>
              <a:rPr lang="it-IT" dirty="0" smtClean="0">
                <a:solidFill>
                  <a:srgbClr val="C00000"/>
                </a:solidFill>
              </a:rPr>
              <a:t>in punto di morte </a:t>
            </a:r>
            <a:r>
              <a:rPr lang="it-IT" dirty="0" smtClean="0">
                <a:solidFill>
                  <a:srgbClr val="002060"/>
                </a:solidFill>
              </a:rPr>
              <a:t>o in una situazione di </a:t>
            </a:r>
            <a:r>
              <a:rPr lang="it-IT" dirty="0" smtClean="0">
                <a:solidFill>
                  <a:srgbClr val="C00000"/>
                </a:solidFill>
              </a:rPr>
              <a:t>grave pericolo di vita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Come le </a:t>
            </a:r>
            <a:r>
              <a:rPr lang="it-IT" dirty="0" err="1" smtClean="0">
                <a:solidFill>
                  <a:srgbClr val="002060"/>
                </a:solidFill>
              </a:rPr>
              <a:t>pseudoallucinazioni</a:t>
            </a:r>
            <a:r>
              <a:rPr lang="it-IT" dirty="0" smtClean="0">
                <a:solidFill>
                  <a:srgbClr val="002060"/>
                </a:solidFill>
              </a:rPr>
              <a:t> post lutto, le esperienze di premorte in soggetti che poi sopravvivono sono frequenti, anche se questi tendono spesso a tacerle per timore di essere considerati pazzi.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L’insieme dei sintomi che le caratterizza  comprende: </a:t>
            </a:r>
            <a:r>
              <a:rPr lang="it-IT" i="1" dirty="0" smtClean="0">
                <a:solidFill>
                  <a:srgbClr val="002060"/>
                </a:solidFill>
              </a:rPr>
              <a:t>depersonalizzazione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i="1" dirty="0" smtClean="0">
                <a:solidFill>
                  <a:srgbClr val="002060"/>
                </a:solidFill>
              </a:rPr>
              <a:t>aumentata allerta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i="1" dirty="0" err="1" smtClean="0">
                <a:solidFill>
                  <a:srgbClr val="002060"/>
                </a:solidFill>
              </a:rPr>
              <a:t>autoscopia</a:t>
            </a:r>
            <a:r>
              <a:rPr lang="it-IT" dirty="0" smtClean="0">
                <a:solidFill>
                  <a:srgbClr val="002060"/>
                </a:solidFill>
              </a:rPr>
              <a:t> o </a:t>
            </a:r>
            <a:r>
              <a:rPr lang="it-IT" i="1" dirty="0" smtClean="0">
                <a:solidFill>
                  <a:srgbClr val="002060"/>
                </a:solidFill>
              </a:rPr>
              <a:t>un’esperienza trascendentale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5.Disturbi della consapevolezza dei confini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Si tratta di disturbi in cui si perde la capacità di </a:t>
            </a:r>
            <a:r>
              <a:rPr lang="it-IT" b="1" dirty="0" smtClean="0">
                <a:solidFill>
                  <a:srgbClr val="002060"/>
                </a:solidFill>
              </a:rPr>
              <a:t>discernere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dove termini l’</a:t>
            </a:r>
            <a:r>
              <a:rPr lang="it-IT" b="1" i="1" dirty="0" smtClean="0">
                <a:solidFill>
                  <a:srgbClr val="002060"/>
                </a:solidFill>
              </a:rPr>
              <a:t>Io</a:t>
            </a:r>
            <a:r>
              <a:rPr lang="it-IT" b="1" dirty="0" smtClean="0">
                <a:solidFill>
                  <a:srgbClr val="002060"/>
                </a:solidFill>
              </a:rPr>
              <a:t> e inizi il </a:t>
            </a:r>
            <a:r>
              <a:rPr lang="it-IT" b="1" i="1" dirty="0" smtClean="0">
                <a:solidFill>
                  <a:srgbClr val="002060"/>
                </a:solidFill>
              </a:rPr>
              <a:t>non io</a:t>
            </a:r>
            <a:r>
              <a:rPr lang="it-IT" i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Nella </a:t>
            </a:r>
            <a:r>
              <a:rPr lang="it-IT" dirty="0" smtClean="0">
                <a:solidFill>
                  <a:srgbClr val="C00000"/>
                </a:solidFill>
              </a:rPr>
              <a:t>schizofrenia </a:t>
            </a:r>
            <a:r>
              <a:rPr lang="it-IT" dirty="0" smtClean="0">
                <a:solidFill>
                  <a:srgbClr val="002060"/>
                </a:solidFill>
              </a:rPr>
              <a:t>il senso di invasione del proprio Sé è un tratto che definisce la condizione che il paziente vive: c’è una fusione tra il Sé e il non sé. Nelle </a:t>
            </a:r>
            <a:r>
              <a:rPr lang="it-IT" i="1" dirty="0" smtClean="0">
                <a:solidFill>
                  <a:srgbClr val="002060"/>
                </a:solidFill>
              </a:rPr>
              <a:t>esperienze di passività </a:t>
            </a:r>
            <a:r>
              <a:rPr lang="it-IT" dirty="0" smtClean="0">
                <a:solidFill>
                  <a:srgbClr val="002060"/>
                </a:solidFill>
              </a:rPr>
              <a:t>si attribuiscono al non sé funzioni vissute come influenze provenienti dal mondo esterno ma che in realtà sono generate dal Sé.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Nell’</a:t>
            </a:r>
            <a:r>
              <a:rPr lang="it-IT" dirty="0" smtClean="0">
                <a:solidFill>
                  <a:srgbClr val="C00000"/>
                </a:solidFill>
              </a:rPr>
              <a:t>intossicazione da LSD </a:t>
            </a:r>
            <a:r>
              <a:rPr lang="it-IT" dirty="0" smtClean="0">
                <a:solidFill>
                  <a:srgbClr val="002060"/>
                </a:solidFill>
              </a:rPr>
              <a:t>viene descritta la sensazione di </a:t>
            </a:r>
            <a:r>
              <a:rPr lang="it-IT" i="1" dirty="0" smtClean="0">
                <a:solidFill>
                  <a:srgbClr val="002060"/>
                </a:solidFill>
              </a:rPr>
              <a:t>dissoluzione dell’Io </a:t>
            </a:r>
            <a:r>
              <a:rPr lang="it-IT" dirty="0" smtClean="0">
                <a:solidFill>
                  <a:srgbClr val="002060"/>
                </a:solidFill>
              </a:rPr>
              <a:t>associata a quella del proprio sé che “scivola via”.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In </a:t>
            </a:r>
            <a:r>
              <a:rPr lang="it-IT" dirty="0" smtClean="0">
                <a:solidFill>
                  <a:srgbClr val="C00000"/>
                </a:solidFill>
              </a:rPr>
              <a:t>stati di estasi </a:t>
            </a:r>
            <a:r>
              <a:rPr lang="it-IT" dirty="0" smtClean="0">
                <a:solidFill>
                  <a:srgbClr val="002060"/>
                </a:solidFill>
              </a:rPr>
              <a:t>vi può essere un disturbo dei confini del Sé: viene riportata una </a:t>
            </a:r>
            <a:r>
              <a:rPr lang="it-IT" i="1" dirty="0" smtClean="0">
                <a:solidFill>
                  <a:srgbClr val="002060"/>
                </a:solidFill>
              </a:rPr>
              <a:t>sensazione di comunione con l’universo</a:t>
            </a:r>
            <a:r>
              <a:rPr lang="it-IT" dirty="0" smtClean="0">
                <a:solidFill>
                  <a:srgbClr val="002060"/>
                </a:solidFill>
              </a:rPr>
              <a:t>, di </a:t>
            </a:r>
            <a:r>
              <a:rPr lang="it-IT" i="1" dirty="0" smtClean="0">
                <a:solidFill>
                  <a:srgbClr val="002060"/>
                </a:solidFill>
              </a:rPr>
              <a:t>fusione col nirvana</a:t>
            </a:r>
            <a:r>
              <a:rPr lang="it-IT" dirty="0" smtClean="0">
                <a:solidFill>
                  <a:srgbClr val="002060"/>
                </a:solidFill>
              </a:rPr>
              <a:t>, di </a:t>
            </a:r>
            <a:r>
              <a:rPr lang="it-IT" i="1" dirty="0" smtClean="0">
                <a:solidFill>
                  <a:srgbClr val="002060"/>
                </a:solidFill>
              </a:rPr>
              <a:t>identificazione con le piante e gli alberi </a:t>
            </a:r>
            <a:r>
              <a:rPr lang="it-IT" dirty="0" smtClean="0">
                <a:solidFill>
                  <a:srgbClr val="002060"/>
                </a:solidFill>
              </a:rPr>
              <a:t>o di </a:t>
            </a:r>
            <a:r>
              <a:rPr lang="it-IT" i="1" dirty="0" smtClean="0">
                <a:solidFill>
                  <a:srgbClr val="002060"/>
                </a:solidFill>
              </a:rPr>
              <a:t>unità con Dio</a:t>
            </a:r>
            <a:r>
              <a:rPr lang="it-IT" dirty="0" smtClean="0">
                <a:solidFill>
                  <a:srgbClr val="002060"/>
                </a:solidFill>
              </a:rPr>
              <a:t>.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Spettro clinico dei disturbi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Alterazioni della consapevolezza di Sé possono osservarsi in </a:t>
            </a:r>
            <a:r>
              <a:rPr lang="it-IT" dirty="0" smtClean="0">
                <a:solidFill>
                  <a:srgbClr val="C00000"/>
                </a:solidFill>
              </a:rPr>
              <a:t>persone normali in condizioni particolari</a:t>
            </a:r>
            <a:r>
              <a:rPr lang="it-IT" dirty="0" smtClean="0">
                <a:solidFill>
                  <a:srgbClr val="002060"/>
                </a:solidFill>
              </a:rPr>
              <a:t>: intensa spossatezza, fame, sete, estasi, stati acuti di ansia libera, nell’eccitamento sessuale, negli stati ipnagogici, nei sogni, nella deprivazione sensoriale e nell’ipnosi.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Una lieve depersonalizzazione è frequente in soggetti che assumono </a:t>
            </a:r>
            <a:r>
              <a:rPr lang="it-IT" dirty="0" smtClean="0">
                <a:solidFill>
                  <a:srgbClr val="C00000"/>
                </a:solidFill>
              </a:rPr>
              <a:t>antidepressivi </a:t>
            </a:r>
            <a:r>
              <a:rPr lang="it-IT" dirty="0" err="1" smtClean="0">
                <a:solidFill>
                  <a:srgbClr val="C00000"/>
                </a:solidFill>
              </a:rPr>
              <a:t>triciclici</a:t>
            </a:r>
            <a:r>
              <a:rPr lang="it-IT" dirty="0" smtClean="0">
                <a:solidFill>
                  <a:srgbClr val="002060"/>
                </a:solidFill>
              </a:rPr>
              <a:t>, mentre cambiamenti più imponenti si hanno con </a:t>
            </a:r>
            <a:r>
              <a:rPr lang="it-IT" dirty="0" smtClean="0">
                <a:solidFill>
                  <a:srgbClr val="C00000"/>
                </a:solidFill>
              </a:rPr>
              <a:t>droghe</a:t>
            </a:r>
            <a:r>
              <a:rPr lang="it-IT" dirty="0" smtClean="0">
                <a:solidFill>
                  <a:srgbClr val="002060"/>
                </a:solidFill>
              </a:rPr>
              <a:t> come cannabis, mescalina e acido lisergico.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Spettro clinico dei disturbi del </a:t>
            </a:r>
            <a:r>
              <a:rPr lang="it-IT" dirty="0" err="1" smtClean="0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Stati mentali disturbati </a:t>
            </a:r>
            <a:r>
              <a:rPr lang="it-IT" dirty="0" smtClean="0">
                <a:solidFill>
                  <a:srgbClr val="002060"/>
                </a:solidFill>
              </a:rPr>
              <a:t>in cui si può osservare un’alterazione della consapevolezza di Sé sono: nel campo delle </a:t>
            </a:r>
            <a:r>
              <a:rPr lang="it-IT" dirty="0" smtClean="0">
                <a:solidFill>
                  <a:srgbClr val="C00000"/>
                </a:solidFill>
              </a:rPr>
              <a:t>nevrosi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stati d’ansia acuti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disturbo ipocondriaco</a:t>
            </a:r>
            <a:r>
              <a:rPr lang="it-IT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disturbi dissociativi </a:t>
            </a:r>
            <a:r>
              <a:rPr lang="it-IT" dirty="0" smtClean="0">
                <a:solidFill>
                  <a:srgbClr val="002060"/>
                </a:solidFill>
              </a:rPr>
              <a:t>con sintomi di conversione e nell’</a:t>
            </a:r>
            <a:r>
              <a:rPr lang="it-IT" dirty="0" smtClean="0">
                <a:solidFill>
                  <a:srgbClr val="C00000"/>
                </a:solidFill>
              </a:rPr>
              <a:t>anoressia nervosa</a:t>
            </a:r>
            <a:r>
              <a:rPr lang="it-IT" dirty="0" smtClean="0">
                <a:solidFill>
                  <a:srgbClr val="002060"/>
                </a:solidFill>
              </a:rPr>
              <a:t> dove c’è un disturbo dell’immagine di </a:t>
            </a:r>
            <a:r>
              <a:rPr lang="it-IT" dirty="0" err="1" smtClean="0">
                <a:solidFill>
                  <a:srgbClr val="002060"/>
                </a:solidFill>
              </a:rPr>
              <a:t>Sè</a:t>
            </a:r>
            <a:r>
              <a:rPr lang="it-IT" dirty="0" smtClean="0">
                <a:solidFill>
                  <a:srgbClr val="002060"/>
                </a:solidFill>
              </a:rPr>
              <a:t>, nelle </a:t>
            </a:r>
            <a:r>
              <a:rPr lang="it-IT" dirty="0" smtClean="0">
                <a:solidFill>
                  <a:srgbClr val="C00000"/>
                </a:solidFill>
              </a:rPr>
              <a:t>psicosi</a:t>
            </a:r>
            <a:r>
              <a:rPr lang="it-IT" dirty="0" smtClean="0">
                <a:solidFill>
                  <a:srgbClr val="002060"/>
                </a:solidFill>
              </a:rPr>
              <a:t> in cui manca l’esame di realtà, negli </a:t>
            </a:r>
            <a:r>
              <a:rPr lang="it-IT" dirty="0" smtClean="0">
                <a:solidFill>
                  <a:srgbClr val="C00000"/>
                </a:solidFill>
              </a:rPr>
              <a:t>stati organici </a:t>
            </a:r>
            <a:r>
              <a:rPr lang="it-IT" dirty="0" smtClean="0">
                <a:solidFill>
                  <a:srgbClr val="002060"/>
                </a:solidFill>
              </a:rPr>
              <a:t>in cui troviamo anomalie  della percezione sia del Sé che di parti del corpo.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L’Identità per </a:t>
            </a:r>
            <a:r>
              <a:rPr lang="it-IT" dirty="0" err="1" smtClean="0"/>
              <a:t>Jaspers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Jaspers</a:t>
            </a:r>
            <a:r>
              <a:rPr lang="it-IT" dirty="0" smtClean="0">
                <a:solidFill>
                  <a:srgbClr val="002060"/>
                </a:solidFill>
              </a:rPr>
              <a:t> nella </a:t>
            </a:r>
            <a:r>
              <a:rPr lang="it-IT" i="1" dirty="0" smtClean="0">
                <a:solidFill>
                  <a:srgbClr val="002060"/>
                </a:solidFill>
              </a:rPr>
              <a:t>Psicopatologia Generale </a:t>
            </a:r>
            <a:r>
              <a:rPr lang="it-IT" dirty="0" smtClean="0">
                <a:solidFill>
                  <a:srgbClr val="002060"/>
                </a:solidFill>
              </a:rPr>
              <a:t>nel paragrafo sulla </a:t>
            </a:r>
            <a:r>
              <a:rPr lang="it-IT" dirty="0" smtClean="0">
                <a:solidFill>
                  <a:srgbClr val="C00000"/>
                </a:solidFill>
              </a:rPr>
              <a:t>Coscienza dell’Io</a:t>
            </a:r>
            <a:r>
              <a:rPr lang="it-IT" dirty="0" smtClean="0">
                <a:solidFill>
                  <a:srgbClr val="002060"/>
                </a:solidFill>
              </a:rPr>
              <a:t>, si sofferma sul tema dell’Identità e appare centrale che: “il fatto che lo psichico, sia esso percezione, sensazione del corpo, ricordo, rappresentazione, pensiero, sentimento, acquisti questo speciale tono del </a:t>
            </a:r>
            <a:r>
              <a:rPr lang="it-IT" dirty="0" smtClean="0">
                <a:solidFill>
                  <a:srgbClr val="C00000"/>
                </a:solidFill>
              </a:rPr>
              <a:t>Mio</a:t>
            </a:r>
            <a:r>
              <a:rPr lang="it-IT" dirty="0" smtClean="0">
                <a:solidFill>
                  <a:srgbClr val="002060"/>
                </a:solidFill>
              </a:rPr>
              <a:t>, dell’</a:t>
            </a:r>
            <a:r>
              <a:rPr lang="it-IT" dirty="0" smtClean="0">
                <a:solidFill>
                  <a:srgbClr val="C00000"/>
                </a:solidFill>
              </a:rPr>
              <a:t>Io</a:t>
            </a:r>
            <a:r>
              <a:rPr lang="it-IT" dirty="0" smtClean="0">
                <a:solidFill>
                  <a:srgbClr val="002060"/>
                </a:solidFill>
              </a:rPr>
              <a:t>, del </a:t>
            </a:r>
            <a:r>
              <a:rPr lang="it-IT" dirty="0" smtClean="0">
                <a:solidFill>
                  <a:srgbClr val="C00000"/>
                </a:solidFill>
              </a:rPr>
              <a:t>Personale</a:t>
            </a:r>
            <a:r>
              <a:rPr lang="it-IT" dirty="0" smtClean="0">
                <a:solidFill>
                  <a:srgbClr val="002060"/>
                </a:solidFill>
              </a:rPr>
              <a:t>, del proprio operare”.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Inoltre per </a:t>
            </a:r>
            <a:r>
              <a:rPr lang="it-IT" dirty="0" err="1" smtClean="0">
                <a:solidFill>
                  <a:srgbClr val="002060"/>
                </a:solidFill>
              </a:rPr>
              <a:t>Jaspers</a:t>
            </a:r>
            <a:r>
              <a:rPr lang="it-IT" dirty="0" smtClean="0">
                <a:solidFill>
                  <a:srgbClr val="002060"/>
                </a:solidFill>
              </a:rPr>
              <a:t> la </a:t>
            </a:r>
            <a:r>
              <a:rPr lang="it-IT" b="1" i="1" dirty="0" smtClean="0">
                <a:solidFill>
                  <a:srgbClr val="002060"/>
                </a:solidFill>
              </a:rPr>
              <a:t>“Coscienza dell’Identità” </a:t>
            </a:r>
            <a:r>
              <a:rPr lang="it-IT" dirty="0" smtClean="0">
                <a:solidFill>
                  <a:srgbClr val="002060"/>
                </a:solidFill>
              </a:rPr>
              <a:t>è la </a:t>
            </a:r>
            <a:r>
              <a:rPr lang="it-IT" i="1" dirty="0" smtClean="0">
                <a:solidFill>
                  <a:srgbClr val="002060"/>
                </a:solidFill>
              </a:rPr>
              <a:t>“Coscienza di essere identici nel susseguirsi del tempo”</a:t>
            </a:r>
            <a:r>
              <a:rPr lang="it-IT" dirty="0" smtClean="0">
                <a:solidFill>
                  <a:srgbClr val="002060"/>
                </a:solidFill>
              </a:rPr>
              <a:t>: l’Identità infatti può entrare in crisi per il proporsi di un elemento diverso, di un cambiamento troppo rilevante e repentino per essere riassorbito e rielaborato.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Evidenza naturale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L’espressione  “</a:t>
            </a:r>
            <a:r>
              <a:rPr lang="it-IT" b="1" i="1" dirty="0" smtClean="0">
                <a:solidFill>
                  <a:srgbClr val="C00000"/>
                </a:solidFill>
              </a:rPr>
              <a:t>perdita dell’evidenza naturale</a:t>
            </a:r>
            <a:r>
              <a:rPr lang="it-IT" dirty="0" smtClean="0">
                <a:solidFill>
                  <a:srgbClr val="002060"/>
                </a:solidFill>
              </a:rPr>
              <a:t>” fu coniata da una paziente di </a:t>
            </a:r>
            <a:r>
              <a:rPr lang="it-IT" dirty="0" err="1" smtClean="0">
                <a:solidFill>
                  <a:srgbClr val="002060"/>
                </a:solidFill>
              </a:rPr>
              <a:t>Blankenburg</a:t>
            </a:r>
            <a:r>
              <a:rPr lang="it-IT" dirty="0" smtClean="0">
                <a:solidFill>
                  <a:srgbClr val="002060"/>
                </a:solidFill>
              </a:rPr>
              <a:t>, Anne </a:t>
            </a:r>
            <a:r>
              <a:rPr lang="it-IT" dirty="0" err="1" smtClean="0">
                <a:solidFill>
                  <a:srgbClr val="002060"/>
                </a:solidFill>
              </a:rPr>
              <a:t>Rau</a:t>
            </a:r>
            <a:r>
              <a:rPr lang="it-IT" dirty="0" smtClean="0">
                <a:solidFill>
                  <a:srgbClr val="002060"/>
                </a:solidFill>
              </a:rPr>
              <a:t>, affetta da schizofrenia </a:t>
            </a:r>
            <a:r>
              <a:rPr lang="it-IT" dirty="0" err="1" smtClean="0">
                <a:solidFill>
                  <a:srgbClr val="002060"/>
                </a:solidFill>
              </a:rPr>
              <a:t>paucisintomatica</a:t>
            </a:r>
            <a:r>
              <a:rPr lang="it-IT" dirty="0" smtClean="0">
                <a:solidFill>
                  <a:srgbClr val="002060"/>
                </a:solidFill>
              </a:rPr>
              <a:t>: </a:t>
            </a:r>
            <a:r>
              <a:rPr lang="it-IT" i="1" dirty="0" smtClean="0">
                <a:solidFill>
                  <a:srgbClr val="002060"/>
                </a:solidFill>
              </a:rPr>
              <a:t>“Che cosa mi manca veramente? Qualcosa di piccolo, di buffo, qualcosa di importante ma senza il quale non si può vivere. A casa, da mia madre non c’ero. Non ero all’altezza. Ero semplicemente là, solamente in quel posto, ma senza essere </a:t>
            </a:r>
            <a:r>
              <a:rPr lang="it-IT" i="1" dirty="0" err="1" smtClean="0">
                <a:solidFill>
                  <a:srgbClr val="002060"/>
                </a:solidFill>
              </a:rPr>
              <a:t>presente…</a:t>
            </a:r>
            <a:r>
              <a:rPr lang="it-IT" i="1" dirty="0" smtClean="0">
                <a:solidFill>
                  <a:srgbClr val="002060"/>
                </a:solidFill>
              </a:rPr>
              <a:t> è senza dubbio l’</a:t>
            </a:r>
            <a:r>
              <a:rPr lang="it-IT" b="1" i="1" dirty="0" smtClean="0">
                <a:solidFill>
                  <a:srgbClr val="002060"/>
                </a:solidFill>
              </a:rPr>
              <a:t>evidenza naturale </a:t>
            </a:r>
            <a:r>
              <a:rPr lang="it-IT" i="1" dirty="0" smtClean="0">
                <a:solidFill>
                  <a:srgbClr val="002060"/>
                </a:solidFill>
              </a:rPr>
              <a:t>che mi manca”.</a:t>
            </a:r>
            <a:endParaRPr lang="it-IT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Evidenza naturale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Come spiega la stessa paziente è un </a:t>
            </a:r>
            <a:r>
              <a:rPr lang="it-IT" b="1" i="1" dirty="0" smtClean="0">
                <a:solidFill>
                  <a:srgbClr val="002060"/>
                </a:solidFill>
              </a:rPr>
              <a:t>“sentimento del mondo”</a:t>
            </a:r>
            <a:r>
              <a:rPr lang="it-IT" dirty="0" smtClean="0">
                <a:solidFill>
                  <a:srgbClr val="002060"/>
                </a:solidFill>
              </a:rPr>
              <a:t> ovvero sentirsi parte del mondo, sintonizzati con esso, presenti a se stessi e alla situazione che si vive, un’atmosfera di familiarità tacitamente avvertita, </a:t>
            </a:r>
            <a:r>
              <a:rPr lang="it-IT" b="1" i="1" dirty="0" smtClean="0">
                <a:solidFill>
                  <a:srgbClr val="002060"/>
                </a:solidFill>
              </a:rPr>
              <a:t>la cui perdita fa sentire “inadatti alla vita”.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È un sentimento, non una cognizione razionale, per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Pascal</a:t>
            </a:r>
            <a:r>
              <a:rPr lang="it-IT" dirty="0" smtClean="0">
                <a:solidFill>
                  <a:srgbClr val="002060"/>
                </a:solidFill>
              </a:rPr>
              <a:t> le “</a:t>
            </a:r>
            <a:r>
              <a:rPr lang="it-IT" b="1" i="1" dirty="0" smtClean="0">
                <a:solidFill>
                  <a:srgbClr val="C00000"/>
                </a:solidFill>
              </a:rPr>
              <a:t>ragioni del cuore</a:t>
            </a:r>
            <a:r>
              <a:rPr lang="it-IT" dirty="0" smtClean="0">
                <a:solidFill>
                  <a:srgbClr val="002060"/>
                </a:solidFill>
              </a:rPr>
              <a:t>” contrapposte alla razionalità.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È inoltre una consapevolezza che si dà a priori, qualcosa  che non è nel mondo ma che </a:t>
            </a:r>
            <a:r>
              <a:rPr lang="it-IT" i="1" dirty="0" smtClean="0">
                <a:solidFill>
                  <a:srgbClr val="002060"/>
                </a:solidFill>
              </a:rPr>
              <a:t>trascende il mio </a:t>
            </a:r>
            <a:r>
              <a:rPr lang="it-IT" i="1" dirty="0" err="1" smtClean="0">
                <a:solidFill>
                  <a:srgbClr val="002060"/>
                </a:solidFill>
              </a:rPr>
              <a:t>essere-nel-mondo</a:t>
            </a:r>
            <a:r>
              <a:rPr lang="it-IT" i="1" dirty="0" smtClean="0">
                <a:solidFill>
                  <a:srgbClr val="002060"/>
                </a:solidFill>
              </a:rPr>
              <a:t> e ne rappresenta la condizione di possibilità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Evidenza naturale: sentimento </a:t>
            </a:r>
            <a:r>
              <a:rPr lang="it-IT" dirty="0" err="1" smtClean="0"/>
              <a:t>pre-riflessivo</a:t>
            </a:r>
            <a:r>
              <a:rPr lang="it-IT" dirty="0" smtClean="0"/>
              <a:t> e </a:t>
            </a:r>
            <a:r>
              <a:rPr lang="it-IT" dirty="0" err="1" smtClean="0"/>
              <a:t>pre-verbale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È un tipo di sapere non concettuale ma pratico: un </a:t>
            </a:r>
            <a:r>
              <a:rPr lang="it-IT" b="1" i="1" dirty="0" smtClean="0">
                <a:solidFill>
                  <a:srgbClr val="002060"/>
                </a:solidFill>
              </a:rPr>
              <a:t>saper-fare </a:t>
            </a:r>
            <a:r>
              <a:rPr lang="it-IT" dirty="0" smtClean="0">
                <a:solidFill>
                  <a:srgbClr val="002060"/>
                </a:solidFill>
              </a:rPr>
              <a:t>che ci permette di afferrare senza alcuno sforzo, senza alcuna riflessione o il bisogno di alcuna giustificazione, il senso di ciò che succede nel mondo.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Per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Wittgenstein</a:t>
            </a:r>
            <a:r>
              <a:rPr lang="it-IT" dirty="0" smtClean="0">
                <a:solidFill>
                  <a:srgbClr val="002060"/>
                </a:solidFill>
              </a:rPr>
              <a:t> (1969) è il </a:t>
            </a:r>
            <a:r>
              <a:rPr lang="it-IT" b="1" i="1" dirty="0" err="1" smtClean="0">
                <a:solidFill>
                  <a:srgbClr val="002060"/>
                </a:solidFill>
              </a:rPr>
              <a:t>bedrock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ovvero quello sfondo di credenze implicite che non richiedono alcuna spiegazione come </a:t>
            </a:r>
            <a:r>
              <a:rPr lang="it-IT" i="1" dirty="0" smtClean="0">
                <a:solidFill>
                  <a:srgbClr val="002060"/>
                </a:solidFill>
              </a:rPr>
              <a:t>“io ho un corpo”, “il mondo esisteva prima che io nascessi”.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Per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Searle</a:t>
            </a:r>
            <a:r>
              <a:rPr lang="it-IT" dirty="0" smtClean="0">
                <a:solidFill>
                  <a:srgbClr val="002060"/>
                </a:solidFill>
              </a:rPr>
              <a:t>  (1995) è il </a:t>
            </a:r>
            <a:r>
              <a:rPr lang="it-IT" b="1" i="1" dirty="0" smtClean="0">
                <a:solidFill>
                  <a:srgbClr val="002060"/>
                </a:solidFill>
              </a:rPr>
              <a:t>background</a:t>
            </a:r>
            <a:r>
              <a:rPr lang="it-IT" dirty="0" smtClean="0">
                <a:solidFill>
                  <a:srgbClr val="002060"/>
                </a:solidFill>
              </a:rPr>
              <a:t> di quelle abilità e disposizioni che non sono né rappresentazioni né regole e che sono presupposte affinché i fenomeni acquistino un senso.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Perdita dell’evidenza naturale nella schizofrenia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Fenomenologia trova nella </a:t>
            </a:r>
            <a:r>
              <a:rPr lang="it-IT" b="1" i="1" dirty="0" smtClean="0">
                <a:solidFill>
                  <a:srgbClr val="002060"/>
                </a:solidFill>
              </a:rPr>
              <a:t>“perdita dell’evidenza naturale”</a:t>
            </a:r>
            <a:r>
              <a:rPr lang="it-IT" dirty="0" smtClean="0">
                <a:solidFill>
                  <a:srgbClr val="002060"/>
                </a:solidFill>
              </a:rPr>
              <a:t> o nei suoi simili </a:t>
            </a:r>
            <a:r>
              <a:rPr lang="it-IT" b="1" i="1" dirty="0" smtClean="0">
                <a:solidFill>
                  <a:srgbClr val="002060"/>
                </a:solidFill>
              </a:rPr>
              <a:t>“crisi del senso comune” </a:t>
            </a:r>
            <a:r>
              <a:rPr lang="it-IT" dirty="0" smtClean="0">
                <a:solidFill>
                  <a:srgbClr val="002060"/>
                </a:solidFill>
              </a:rPr>
              <a:t>o </a:t>
            </a:r>
            <a:r>
              <a:rPr lang="it-IT" b="1" i="1" dirty="0" smtClean="0">
                <a:solidFill>
                  <a:srgbClr val="002060"/>
                </a:solidFill>
              </a:rPr>
              <a:t>“crisi del contatto vitale con al realtà”, </a:t>
            </a:r>
            <a:r>
              <a:rPr lang="it-IT" dirty="0" smtClean="0">
                <a:solidFill>
                  <a:srgbClr val="002060"/>
                </a:solidFill>
              </a:rPr>
              <a:t>la chiave di lettura della </a:t>
            </a:r>
            <a:r>
              <a:rPr lang="it-IT" dirty="0" smtClean="0">
                <a:solidFill>
                  <a:srgbClr val="C00000"/>
                </a:solidFill>
              </a:rPr>
              <a:t>schizofrenia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L’approfondimento della soggettività della perdita dell’evidenza naturale è una delle frontiere della ricerca in Psicopatologia.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Resta tuttora da spiegare la relazione tra quest’esperienza e le anomalie della coscienza di Sé e dell’</a:t>
            </a:r>
            <a:r>
              <a:rPr lang="it-IT" dirty="0" err="1" smtClean="0">
                <a:solidFill>
                  <a:srgbClr val="002060"/>
                </a:solidFill>
              </a:rPr>
              <a:t>intersoggetività</a:t>
            </a:r>
            <a:r>
              <a:rPr lang="it-IT" dirty="0" smtClean="0">
                <a:solidFill>
                  <a:srgbClr val="002060"/>
                </a:solidFill>
              </a:rPr>
              <a:t> che tratteggiano l’esistenza del paziente schizofrenico.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 “Io sono” al “Chi sono”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sentimento di essere è il presupposto di ogni specificazione di Identità: è cruciale dunque il passaggio dall’ “</a:t>
            </a:r>
            <a:r>
              <a:rPr lang="it-IT" i="1" dirty="0" smtClean="0">
                <a:solidFill>
                  <a:srgbClr val="C00000"/>
                </a:solidFill>
              </a:rPr>
              <a:t>Io sono</a:t>
            </a:r>
            <a:r>
              <a:rPr lang="it-IT" dirty="0" smtClean="0">
                <a:solidFill>
                  <a:srgbClr val="002060"/>
                </a:solidFill>
              </a:rPr>
              <a:t>” alla domanda sul “</a:t>
            </a:r>
            <a:r>
              <a:rPr lang="it-IT" i="1" dirty="0" smtClean="0">
                <a:solidFill>
                  <a:srgbClr val="C00000"/>
                </a:solidFill>
              </a:rPr>
              <a:t>Chi sono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Con l’ “</a:t>
            </a:r>
            <a:r>
              <a:rPr lang="it-IT" i="1" dirty="0" smtClean="0">
                <a:solidFill>
                  <a:srgbClr val="C00000"/>
                </a:solidFill>
              </a:rPr>
              <a:t>Io sono</a:t>
            </a:r>
            <a:r>
              <a:rPr lang="it-IT" dirty="0" smtClean="0">
                <a:solidFill>
                  <a:srgbClr val="002060"/>
                </a:solidFill>
              </a:rPr>
              <a:t>” si assume la coscienza di esistere, nella modalità immediata del </a:t>
            </a:r>
            <a:r>
              <a:rPr lang="it-IT" b="1" i="1" dirty="0" smtClean="0">
                <a:solidFill>
                  <a:schemeClr val="accent3">
                    <a:lumMod val="75000"/>
                  </a:schemeClr>
                </a:solidFill>
              </a:rPr>
              <a:t>Cogito cartesiano</a:t>
            </a:r>
            <a:r>
              <a:rPr lang="it-IT" dirty="0" smtClean="0">
                <a:solidFill>
                  <a:srgbClr val="002060"/>
                </a:solidFill>
              </a:rPr>
              <a:t>: si tratta dunque di un aspetto dell’ </a:t>
            </a:r>
            <a:r>
              <a:rPr lang="it-IT" dirty="0" smtClean="0">
                <a:solidFill>
                  <a:srgbClr val="C00000"/>
                </a:solidFill>
              </a:rPr>
              <a:t>Identità a-storica </a:t>
            </a:r>
            <a:r>
              <a:rPr lang="it-IT" dirty="0" smtClean="0">
                <a:solidFill>
                  <a:srgbClr val="002060"/>
                </a:solidFill>
              </a:rPr>
              <a:t>del riconoscersi in ogni frangente come l’agente dei propri atti psichici.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Con il “</a:t>
            </a:r>
            <a:r>
              <a:rPr lang="it-IT" i="1" dirty="0" smtClean="0">
                <a:solidFill>
                  <a:srgbClr val="C00000"/>
                </a:solidFill>
              </a:rPr>
              <a:t>Chi e cosa sono io</a:t>
            </a:r>
            <a:r>
              <a:rPr lang="it-IT" dirty="0" smtClean="0">
                <a:solidFill>
                  <a:srgbClr val="002060"/>
                </a:solidFill>
              </a:rPr>
              <a:t>” ci si addentra in un percorso che terrà conto di quel che è, quel che è stato e di quel che potrà essere di me: assumere la dimensione del tempo come costitutiva della mia identità e farne il “</a:t>
            </a:r>
            <a:r>
              <a:rPr lang="it-IT" i="1" dirty="0" smtClean="0">
                <a:solidFill>
                  <a:srgbClr val="C00000"/>
                </a:solidFill>
              </a:rPr>
              <a:t>Mio tempo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</a:p>
          <a:p>
            <a:endParaRPr lang="it-IT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raccordo tra l’</a:t>
            </a:r>
            <a:r>
              <a:rPr lang="it-IT" i="1" dirty="0" smtClean="0"/>
              <a:t>Identità-Idem</a:t>
            </a:r>
            <a:r>
              <a:rPr lang="it-IT" dirty="0" smtClean="0"/>
              <a:t> e l’</a:t>
            </a:r>
            <a:r>
              <a:rPr lang="it-IT" i="1" dirty="0" err="1" smtClean="0"/>
              <a:t>Identità-Ipse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Il filosofo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Ricoeur</a:t>
            </a:r>
            <a:r>
              <a:rPr lang="it-IT" dirty="0" smtClean="0">
                <a:solidFill>
                  <a:srgbClr val="002060"/>
                </a:solidFill>
              </a:rPr>
              <a:t> (1990) si è soffermato sull’Identità del Sé offrendoci degli spunti per un confronto con quanto accade nella patologia dell’Identità umana.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Necessario un incontro tra </a:t>
            </a:r>
            <a:r>
              <a:rPr lang="it-IT" i="1" dirty="0" smtClean="0">
                <a:solidFill>
                  <a:srgbClr val="C00000"/>
                </a:solidFill>
              </a:rPr>
              <a:t>Identità-Idem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e </a:t>
            </a:r>
            <a:r>
              <a:rPr lang="it-IT" i="1" dirty="0" smtClean="0">
                <a:solidFill>
                  <a:srgbClr val="C00000"/>
                </a:solidFill>
              </a:rPr>
              <a:t>Identità </a:t>
            </a:r>
            <a:r>
              <a:rPr lang="it-IT" i="1" dirty="0" err="1" smtClean="0">
                <a:solidFill>
                  <a:srgbClr val="C00000"/>
                </a:solidFill>
              </a:rPr>
              <a:t>Ipse</a:t>
            </a:r>
            <a:r>
              <a:rPr lang="it-IT" i="1" dirty="0" smtClean="0">
                <a:solidFill>
                  <a:srgbClr val="002060"/>
                </a:solidFill>
              </a:rPr>
              <a:t>, </a:t>
            </a:r>
            <a:r>
              <a:rPr lang="it-IT" dirty="0" smtClean="0">
                <a:solidFill>
                  <a:srgbClr val="002060"/>
                </a:solidFill>
              </a:rPr>
              <a:t>ovvero tra “</a:t>
            </a:r>
            <a:r>
              <a:rPr lang="it-IT" i="1" dirty="0" smtClean="0">
                <a:solidFill>
                  <a:srgbClr val="C00000"/>
                </a:solidFill>
              </a:rPr>
              <a:t>essere gli stessi</a:t>
            </a:r>
            <a:r>
              <a:rPr lang="it-IT" dirty="0" smtClean="0">
                <a:solidFill>
                  <a:srgbClr val="002060"/>
                </a:solidFill>
              </a:rPr>
              <a:t>” ed “</a:t>
            </a:r>
            <a:r>
              <a:rPr lang="it-IT" i="1" dirty="0" smtClean="0">
                <a:solidFill>
                  <a:srgbClr val="C00000"/>
                </a:solidFill>
              </a:rPr>
              <a:t>essere se stessi</a:t>
            </a:r>
            <a:r>
              <a:rPr lang="it-IT" dirty="0" smtClean="0">
                <a:solidFill>
                  <a:srgbClr val="002060"/>
                </a:solidFill>
              </a:rPr>
              <a:t>”: “ Una vita è la storia di questa vita,</a:t>
            </a:r>
            <a:r>
              <a:rPr lang="it-IT" i="1" dirty="0" smtClean="0">
                <a:solidFill>
                  <a:schemeClr val="accent3">
                    <a:lumMod val="75000"/>
                  </a:schemeClr>
                </a:solidFill>
              </a:rPr>
              <a:t> Comprendere se stesso equivale ad essere capace di raccontare su se stesso delle storie intellegibili e accettabili</a:t>
            </a:r>
            <a:r>
              <a:rPr lang="it-IT" dirty="0" smtClean="0">
                <a:solidFill>
                  <a:srgbClr val="002060"/>
                </a:solidFill>
              </a:rPr>
              <a:t> alla ricerca di narrazione.”.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Questo ci rimanda alle forme psicotiche più gravi: nella </a:t>
            </a:r>
            <a:r>
              <a:rPr lang="it-IT" dirty="0" smtClean="0">
                <a:solidFill>
                  <a:srgbClr val="C00000"/>
                </a:solidFill>
              </a:rPr>
              <a:t>Psicosi </a:t>
            </a:r>
            <a:r>
              <a:rPr lang="it-IT" dirty="0" smtClean="0">
                <a:solidFill>
                  <a:srgbClr val="002060"/>
                </a:solidFill>
              </a:rPr>
              <a:t> si può giungere al </a:t>
            </a:r>
            <a:r>
              <a:rPr lang="it-IT" dirty="0" smtClean="0">
                <a:solidFill>
                  <a:srgbClr val="C00000"/>
                </a:solidFill>
              </a:rPr>
              <a:t>delirio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sulla propria identità ma si tratta ancora di una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narrazione sul Sé </a:t>
            </a:r>
            <a:r>
              <a:rPr lang="it-IT" dirty="0" smtClean="0">
                <a:solidFill>
                  <a:srgbClr val="002060"/>
                </a:solidFill>
              </a:rPr>
              <a:t>solo che totalmente “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inaccettabile</a:t>
            </a:r>
            <a:r>
              <a:rPr lang="it-IT" dirty="0" smtClean="0">
                <a:solidFill>
                  <a:srgbClr val="002060"/>
                </a:solidFill>
              </a:rPr>
              <a:t>”.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Identità di Genere: 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L’ </a:t>
            </a:r>
            <a:r>
              <a:rPr lang="it-IT" dirty="0" smtClean="0">
                <a:solidFill>
                  <a:srgbClr val="C00000"/>
                </a:solidFill>
              </a:rPr>
              <a:t>Identità di Genere </a:t>
            </a:r>
            <a:r>
              <a:rPr lang="it-IT" dirty="0" smtClean="0">
                <a:solidFill>
                  <a:srgbClr val="002060"/>
                </a:solidFill>
              </a:rPr>
              <a:t>si incarna nel senso profondo e intimo della propria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individualità esperita e conosciuta come maschile o femminile.</a:t>
            </a:r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Non è assimilabile all’Identità di Ruolo</a:t>
            </a:r>
            <a:r>
              <a:rPr lang="it-IT" dirty="0" smtClean="0">
                <a:solidFill>
                  <a:srgbClr val="002060"/>
                </a:solidFill>
              </a:rPr>
              <a:t>, ovvero alla semplice assunzione degli stereotipi estetici e comportamentali che in un particolare contesto socio-culturale, vengono attribuiti al genere maschile o femminile (espressione sociale dell’Identità di genere).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Va </a:t>
            </a:r>
            <a:r>
              <a:rPr lang="it-IT" dirty="0" smtClean="0">
                <a:solidFill>
                  <a:srgbClr val="C00000"/>
                </a:solidFill>
              </a:rPr>
              <a:t>distinta inoltre dall’orientamento sessuale </a:t>
            </a:r>
            <a:r>
              <a:rPr lang="it-IT" dirty="0" smtClean="0">
                <a:solidFill>
                  <a:srgbClr val="002060"/>
                </a:solidFill>
              </a:rPr>
              <a:t>che qualifica ciò che risulta eroticamente attraente per l’individuo.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I soggetti con disturbi dell’Identità di Genere mostrano una profonda identificazione con il sesso opposto al loro sesso anatomico e un intenso e persistente disagio rispetto alle caratteristiche anatomiche di tipo sessuale che, per convenzione socio-culturale, sono distintive del proprio genere. 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Rientrano in questa definizione: </a:t>
            </a:r>
            <a:r>
              <a:rPr lang="it-IT" dirty="0" smtClean="0">
                <a:solidFill>
                  <a:srgbClr val="C00000"/>
                </a:solidFill>
              </a:rPr>
              <a:t>il travestitismo a ruolo doppio </a:t>
            </a:r>
            <a:r>
              <a:rPr lang="it-IT" dirty="0" smtClean="0">
                <a:solidFill>
                  <a:srgbClr val="002060"/>
                </a:solidFill>
              </a:rPr>
              <a:t>e il </a:t>
            </a:r>
            <a:r>
              <a:rPr lang="it-IT" dirty="0" smtClean="0">
                <a:solidFill>
                  <a:srgbClr val="C00000"/>
                </a:solidFill>
              </a:rPr>
              <a:t>transessualismo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Sviluppo storico dei Disturbi dell’Identità di Genere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Condizioni riferibili a disturbi dell’Identità di Genere sono state riportate sin dall’antichità e rientrano in diverse culture senza cadere necessariamente  nella definizione di fenomeni patologici.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Nel 1887 Von </a:t>
            </a:r>
            <a:r>
              <a:rPr lang="it-IT" dirty="0" err="1" smtClean="0">
                <a:solidFill>
                  <a:srgbClr val="002060"/>
                </a:solidFill>
              </a:rPr>
              <a:t>Krafft-Ebing</a:t>
            </a:r>
            <a:r>
              <a:rPr lang="it-IT" dirty="0" smtClean="0">
                <a:solidFill>
                  <a:srgbClr val="002060"/>
                </a:solidFill>
              </a:rPr>
              <a:t> indicò un possibile legame tra disturbi della sessualità e psicopatologia.</a:t>
            </a:r>
          </a:p>
          <a:p>
            <a:pPr algn="just"/>
            <a:r>
              <a:rPr lang="it-IT" dirty="0" err="1" smtClean="0">
                <a:solidFill>
                  <a:srgbClr val="002060"/>
                </a:solidFill>
              </a:rPr>
              <a:t>Hirschfeld</a:t>
            </a:r>
            <a:r>
              <a:rPr lang="it-IT" dirty="0" smtClean="0">
                <a:solidFill>
                  <a:srgbClr val="002060"/>
                </a:solidFill>
              </a:rPr>
              <a:t> fu il primo a occuparsi dei disturbi dell’Identità di Genere coniando nel 1910 il termine di “Travestitismo” per tratteggiare casi oggi inquadrabili come Travestitismo e Transessualismo.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</TotalTime>
  <Words>3865</Words>
  <Application>Microsoft Office PowerPoint</Application>
  <PresentationFormat>Presentazione su schermo (4:3)</PresentationFormat>
  <Paragraphs>170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Equinozio</vt:lpstr>
      <vt:lpstr>Identità e Disturbi del Sè</vt:lpstr>
      <vt:lpstr>Identità: definizione</vt:lpstr>
      <vt:lpstr>Sviluppo storico del concetto di Identità</vt:lpstr>
      <vt:lpstr>L’Identità per Jaspers</vt:lpstr>
      <vt:lpstr>Dall’ “Io sono” al “Chi sono”</vt:lpstr>
      <vt:lpstr>Un raccordo tra l’Identità-Idem e l’Identità-Ipse</vt:lpstr>
      <vt:lpstr>Identità di Genere: definizione</vt:lpstr>
      <vt:lpstr>Disturbi dell’Identità di Genere</vt:lpstr>
      <vt:lpstr>Sviluppo storico dei Disturbi dell’Identità di Genere</vt:lpstr>
      <vt:lpstr>Sviluppo storico dei Disturbi dell’identità di Genere</vt:lpstr>
      <vt:lpstr>Disturbi dell’Identità di Genere: dal DSM-IV al DSM-5</vt:lpstr>
      <vt:lpstr>Travestitismo e Transessualismo</vt:lpstr>
      <vt:lpstr>Disturbi dell’Identità di Genere</vt:lpstr>
      <vt:lpstr>Sviluppo e mantenimento dei Disturbi dell’Identità di Genere</vt:lpstr>
      <vt:lpstr>Differenziazione sessuale del cervello</vt:lpstr>
      <vt:lpstr>Sviluppo di un disturbo dell’Identità di Genere</vt:lpstr>
      <vt:lpstr>Transessualismo: ipotesi psicodinamiche</vt:lpstr>
      <vt:lpstr>Transessualismo: ipotesi psicodinamiche</vt:lpstr>
      <vt:lpstr>Tansessualismo: teorie psicodinamiche e teorie dell’apprendimento</vt:lpstr>
      <vt:lpstr>Psicopatologia associata a Disturbi dell’Identità di Genere</vt:lpstr>
      <vt:lpstr>Il Sé e i Disturbi del Sè</vt:lpstr>
      <vt:lpstr>Sviluppo storico</vt:lpstr>
      <vt:lpstr>Distinzione tra Sé Nucleare e Sé Narrativo</vt:lpstr>
      <vt:lpstr>Il Sé Nucleare</vt:lpstr>
      <vt:lpstr>Il Sé Narrativo</vt:lpstr>
      <vt:lpstr>I Disturbi del Sè</vt:lpstr>
      <vt:lpstr>Le dimensioni della consapevolezza di Sè</vt:lpstr>
      <vt:lpstr>1.Disturbi della consapevolezza di esistere</vt:lpstr>
      <vt:lpstr>2.Disturbi della consapevolezza dell’attività dell’Io </vt:lpstr>
      <vt:lpstr>3.Disturbi della consapevolezza della propria unicità</vt:lpstr>
      <vt:lpstr>Autoscopia</vt:lpstr>
      <vt:lpstr>Fenomeno del Doppio</vt:lpstr>
      <vt:lpstr>Personalità multipla</vt:lpstr>
      <vt:lpstr>4.Disturbi della consapevolezza dell’Identità</vt:lpstr>
      <vt:lpstr>Perdita di continuità nei Disturbi di Identità</vt:lpstr>
      <vt:lpstr>Alterazione della consapevolezza di Sé nelle esperienze di premorte</vt:lpstr>
      <vt:lpstr>5.Disturbi della consapevolezza dei confini del Sè</vt:lpstr>
      <vt:lpstr>Spettro clinico dei disturbi del Sè</vt:lpstr>
      <vt:lpstr>Spettro clinico dei disturbi del Sè</vt:lpstr>
      <vt:lpstr>Evidenza naturale</vt:lpstr>
      <vt:lpstr>Evidenza naturale </vt:lpstr>
      <vt:lpstr>Evidenza naturale: sentimento pre-riflessivo e pre-verbale</vt:lpstr>
      <vt:lpstr>Perdita dell’evidenza naturale nella schizofrenia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Identità e Disturbi del Sè</dc:title>
  <dc:creator>filippo</dc:creator>
  <cp:lastModifiedBy>Asus4</cp:lastModifiedBy>
  <cp:revision>155</cp:revision>
  <dcterms:modified xsi:type="dcterms:W3CDTF">2013-12-23T20:41:19Z</dcterms:modified>
</cp:coreProperties>
</file>