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9"/>
  </p:notesMasterIdLst>
  <p:sldIdLst>
    <p:sldId id="256" r:id="rId2"/>
    <p:sldId id="313" r:id="rId3"/>
    <p:sldId id="314" r:id="rId4"/>
    <p:sldId id="257" r:id="rId5"/>
    <p:sldId id="316" r:id="rId6"/>
    <p:sldId id="317" r:id="rId7"/>
    <p:sldId id="318" r:id="rId8"/>
    <p:sldId id="319" r:id="rId9"/>
    <p:sldId id="312" r:id="rId10"/>
    <p:sldId id="320" r:id="rId11"/>
    <p:sldId id="261" r:id="rId12"/>
    <p:sldId id="263" r:id="rId13"/>
    <p:sldId id="271" r:id="rId14"/>
    <p:sldId id="273" r:id="rId15"/>
    <p:sldId id="274" r:id="rId16"/>
    <p:sldId id="275" r:id="rId17"/>
    <p:sldId id="276" r:id="rId18"/>
    <p:sldId id="321" r:id="rId19"/>
    <p:sldId id="326" r:id="rId20"/>
    <p:sldId id="323" r:id="rId21"/>
    <p:sldId id="324" r:id="rId22"/>
    <p:sldId id="325" r:id="rId23"/>
    <p:sldId id="283" r:id="rId24"/>
    <p:sldId id="322" r:id="rId25"/>
    <p:sldId id="289" r:id="rId26"/>
    <p:sldId id="290" r:id="rId27"/>
    <p:sldId id="291" r:id="rId28"/>
    <p:sldId id="277" r:id="rId29"/>
    <p:sldId id="278" r:id="rId30"/>
    <p:sldId id="292" r:id="rId31"/>
    <p:sldId id="293" r:id="rId32"/>
    <p:sldId id="295" r:id="rId33"/>
    <p:sldId id="296" r:id="rId34"/>
    <p:sldId id="297" r:id="rId35"/>
    <p:sldId id="298" r:id="rId36"/>
    <p:sldId id="299" r:id="rId37"/>
    <p:sldId id="300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64" y="-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5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noProof="0" smtClean="0"/>
              <a:t>Fare clic per modificare gli stili del testo dello schema</a:t>
            </a:r>
          </a:p>
          <a:p>
            <a:pPr lvl="1"/>
            <a:r>
              <a:rPr lang="en-US" altLang="it-IT" noProof="0" smtClean="0"/>
              <a:t>Secondo livello</a:t>
            </a:r>
          </a:p>
          <a:p>
            <a:pPr lvl="2"/>
            <a:r>
              <a:rPr lang="en-US" altLang="it-IT" noProof="0" smtClean="0"/>
              <a:t>Terzo livello</a:t>
            </a:r>
          </a:p>
          <a:p>
            <a:pPr lvl="3"/>
            <a:r>
              <a:rPr lang="en-US" altLang="it-IT" noProof="0" smtClean="0"/>
              <a:t>Quarto livello</a:t>
            </a:r>
          </a:p>
          <a:p>
            <a:pPr lvl="4"/>
            <a:r>
              <a:rPr lang="en-US" altLang="it-IT" noProof="0" smtClean="0"/>
              <a:t>Quinto livello</a:t>
            </a:r>
          </a:p>
        </p:txBody>
      </p:sp>
      <p:sp>
        <p:nvSpPr>
          <p:cNvPr id="335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335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093C7D-FEB8-5E46-9D0E-6566C6861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01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it-IT">
              <a:latin typeface="Calibri" charset="0"/>
            </a:endParaRPr>
          </a:p>
        </p:txBody>
      </p:sp>
      <p:sp>
        <p:nvSpPr>
          <p:cNvPr id="24579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19DBD655-64F0-274C-9154-33EC2773A3B5}" type="slidenum">
              <a:rPr lang="it-IT" sz="1200">
                <a:latin typeface="Arial" charset="0"/>
              </a:rPr>
              <a:pPr eaLnBrk="1" hangingPunct="1"/>
              <a:t>7</a:t>
            </a:fld>
            <a:endParaRPr lang="it-IT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Garamond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Garamond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Garamond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Garamond" pitchFamily="18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Garamond" pitchFamily="18" charset="0"/>
                <a:ea typeface="+mn-ea"/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4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altLang="it-IT" noProof="0" smtClean="0"/>
              <a:t>Fare clic per modificare lo stile del titolo</a:t>
            </a:r>
          </a:p>
        </p:txBody>
      </p:sp>
      <p:sp>
        <p:nvSpPr>
          <p:cNvPr id="2764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it-IT" noProof="0" smtClean="0"/>
              <a:t>Fare clic per modificare lo stile del sottotitolo dello schema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11B7F-C136-D640-8086-FE65B6A0F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5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AD895-7B31-A741-9F96-4F5002B5E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7982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647D9-C240-0F46-968E-B05F30C5A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3751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AAC11-93FB-B148-96D6-F9F47FF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40845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76581-E2A1-D649-8ED4-CE9E93503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20552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688BC-6CF0-B24F-B840-4C0E61486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76692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50E8A-E19A-7A4B-9CA3-B5A2854AF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87413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05B35-6B49-A046-84C3-4B6EABC71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8853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E3DF8-DB11-0446-B79C-9326DB850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50767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29AD3-53C5-304D-9B3E-97436DF95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1412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284AC-35D1-7E4B-9939-C7D99B725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2964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735C2-5615-1747-B466-BF70B659A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02413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EB6D2-48AA-9447-BE1A-D5E440E7C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22829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7B0248-B278-B74D-B559-07EE5E809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7546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Garamond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7546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Garamond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7546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Garamond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46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Garamond" pitchFamily="18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27546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Garamond" pitchFamily="18" charset="0"/>
                <a:ea typeface="+mn-ea"/>
                <a:cs typeface="Arial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546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Fare clic per modificare lo stile del titolo</a:t>
            </a:r>
          </a:p>
        </p:txBody>
      </p:sp>
      <p:sp>
        <p:nvSpPr>
          <p:cNvPr id="27547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27547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Fare clic per modificare gli stili del testo dello schema</a:t>
            </a:r>
          </a:p>
          <a:p>
            <a:pPr lvl="1"/>
            <a:r>
              <a:rPr lang="en-US" altLang="it-IT" smtClean="0"/>
              <a:t>Secondo livello</a:t>
            </a:r>
          </a:p>
          <a:p>
            <a:pPr lvl="2"/>
            <a:r>
              <a:rPr lang="en-US" altLang="it-IT" smtClean="0"/>
              <a:t>Terzo livello</a:t>
            </a:r>
          </a:p>
          <a:p>
            <a:pPr lvl="3"/>
            <a:r>
              <a:rPr lang="en-US" altLang="it-IT" smtClean="0"/>
              <a:t>Quarto livello</a:t>
            </a:r>
          </a:p>
          <a:p>
            <a:pPr lvl="4"/>
            <a:r>
              <a:rPr lang="en-US" alt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125538"/>
            <a:ext cx="5470525" cy="1728787"/>
          </a:xfrm>
        </p:spPr>
        <p:txBody>
          <a:bodyPr/>
          <a:lstStyle/>
          <a:p>
            <a:pPr eaLnBrk="1" hangingPunct="1">
              <a:defRPr/>
            </a:pPr>
            <a:r>
              <a:rPr lang="it-IT" sz="5400" i="1">
                <a:latin typeface="Garamond" charset="0"/>
                <a:cs typeface="Arial" charset="0"/>
              </a:rPr>
              <a:t/>
            </a:r>
            <a:br>
              <a:rPr lang="it-IT" sz="5400" i="1">
                <a:latin typeface="Garamond" charset="0"/>
                <a:cs typeface="Arial" charset="0"/>
              </a:rPr>
            </a:br>
            <a:r>
              <a:rPr lang="it-IT" sz="5400" i="1">
                <a:latin typeface="Garamond" charset="0"/>
                <a:cs typeface="Arial" charset="0"/>
              </a:rPr>
              <a:t>I DISTURBI </a:t>
            </a:r>
            <a:br>
              <a:rPr lang="it-IT" sz="5400" i="1">
                <a:latin typeface="Garamond" charset="0"/>
                <a:cs typeface="Arial" charset="0"/>
              </a:rPr>
            </a:br>
            <a:r>
              <a:rPr lang="it-IT" sz="5400" i="1">
                <a:latin typeface="Garamond" charset="0"/>
                <a:cs typeface="Arial" charset="0"/>
              </a:rPr>
              <a:t>BIPOLARI</a:t>
            </a:r>
            <a:endParaRPr lang="en-US" sz="5400" i="1">
              <a:latin typeface="Garamond" charset="0"/>
              <a:cs typeface="Arial" charset="0"/>
            </a:endParaRPr>
          </a:p>
        </p:txBody>
      </p:sp>
      <p:pic>
        <p:nvPicPr>
          <p:cNvPr id="16386" name="Picture 4" descr="A4IY0HACAVSAGZKCA126MNLCAE3T31MCALQWQ2ICAGSJBT2CAZ4F5MPCAK3SQX8CAU4IIZGCAWN1QIICA16YM5PCA4O3FAYCAFT6BHECAIE9YC1CAVJIFBNCAWJ7JFRCASK3KIRCA1ZRK8CCAIJHLK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49275"/>
            <a:ext cx="2771775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250825" y="4292600"/>
            <a:ext cx="5761038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sz="2800" b="1" i="1" dirty="0" smtClean="0">
                <a:latin typeface="Times New Roman" charset="0"/>
              </a:rPr>
              <a:t>Prof. Luigi </a:t>
            </a:r>
            <a:r>
              <a:rPr lang="it-IT" sz="2800" b="1" i="1" dirty="0" err="1" smtClean="0">
                <a:latin typeface="Times New Roman" charset="0"/>
              </a:rPr>
              <a:t>Janiri</a:t>
            </a:r>
            <a:endParaRPr lang="it-IT" sz="2800" b="1" i="1" dirty="0" smtClean="0">
              <a:latin typeface="Times New Roman" charset="0"/>
            </a:endParaRPr>
          </a:p>
          <a:p>
            <a:pPr algn="ctr" eaLnBrk="1" hangingPunct="1">
              <a:defRPr/>
            </a:pPr>
            <a:r>
              <a:rPr lang="it-IT" sz="2400" dirty="0" smtClean="0">
                <a:latin typeface="Times New Roman" charset="0"/>
              </a:rPr>
              <a:t>Istituto di Psichiatria</a:t>
            </a:r>
          </a:p>
          <a:p>
            <a:pPr algn="ctr" eaLnBrk="1" hangingPunct="1">
              <a:defRPr/>
            </a:pPr>
            <a:r>
              <a:rPr lang="it-IT" sz="2400" dirty="0" smtClean="0">
                <a:latin typeface="Times New Roman" charset="0"/>
              </a:rPr>
              <a:t>Università Cattolica del Sacro Cuore - Roma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es-ES_tradnl" sz="3600" dirty="0"/>
              <a:t>LE DIMENSIONI DEL PROBLEMA</a:t>
            </a:r>
            <a:r>
              <a:rPr lang="es-ES_tradnl" baseline="30000" dirty="0"/>
              <a:t/>
            </a:r>
            <a:br>
              <a:rPr lang="es-ES_tradnl" baseline="30000" dirty="0"/>
            </a:br>
            <a:endParaRPr lang="en-US" dirty="0"/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395288" y="1124744"/>
            <a:ext cx="8353425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it-IT" sz="2400" dirty="0"/>
              <a:t>• La prevalenza si colloca tra l’ 1 e il 6.5% della popolazione generale;</a:t>
            </a:r>
          </a:p>
          <a:p>
            <a:pPr algn="just"/>
            <a:r>
              <a:rPr lang="it-IT" sz="2400" dirty="0"/>
              <a:t>• Il picco di età di insorgenza dei primi sintomi si colloca tra i 15 e i 19 </a:t>
            </a:r>
            <a:r>
              <a:rPr lang="it-IT" sz="2400" dirty="0" smtClean="0"/>
              <a:t>anni (</a:t>
            </a:r>
            <a:r>
              <a:rPr lang="it-IT" sz="2400" dirty="0"/>
              <a:t>l’assunzione di sostanze psicoattive può anticipare l’esordio);</a:t>
            </a:r>
          </a:p>
          <a:p>
            <a:pPr algn="just"/>
            <a:r>
              <a:rPr lang="it-IT" sz="2400" dirty="0"/>
              <a:t>• Intercorrono circa 5-10 anni tra l’età d’esordio delle manifestazioni cliniche e l’età del primo trattamento;</a:t>
            </a:r>
          </a:p>
          <a:p>
            <a:pPr algn="just"/>
            <a:r>
              <a:rPr lang="it-IT" sz="2400" dirty="0" smtClean="0"/>
              <a:t>• </a:t>
            </a:r>
            <a:r>
              <a:rPr lang="it-IT" sz="2400" dirty="0"/>
              <a:t>Tra primo e secondo episodio passano in media più di 4 anni ma gli intervalli di tempo che intercorrono tra gli episodi successivi si accorciano via via;</a:t>
            </a:r>
          </a:p>
          <a:p>
            <a:pPr algn="just"/>
            <a:r>
              <a:rPr lang="it-IT" sz="2400" dirty="0" smtClean="0"/>
              <a:t>• </a:t>
            </a:r>
            <a:r>
              <a:rPr lang="it-IT" sz="2400" dirty="0"/>
              <a:t>La durata media dei singoli episodi si attesta intorno a 3-5 mesi;</a:t>
            </a:r>
          </a:p>
          <a:p>
            <a:pPr algn="just"/>
            <a:r>
              <a:rPr lang="it-IT" sz="2400" dirty="0" smtClean="0"/>
              <a:t>• </a:t>
            </a:r>
            <a:r>
              <a:rPr lang="it-IT" sz="2400" dirty="0"/>
              <a:t>Tra i disturbi psichiatrici è la terza patologia più importante non solo come gravità ma anche come impatto sociale ed economico (dopo la depressione unipolare e la schizofrenia).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3600" smtClean="0">
                <a:ea typeface="+mj-ea"/>
              </a:rPr>
              <a:t>DISTURBO BIPOLARE I</a:t>
            </a:r>
            <a:endParaRPr lang="en-US" altLang="it-IT" sz="3600" smtClean="0">
              <a:ea typeface="+mj-ea"/>
            </a:endParaRP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205038"/>
            <a:ext cx="7481887" cy="4176712"/>
          </a:xfrm>
        </p:spPr>
        <p:txBody>
          <a:bodyPr/>
          <a:lstStyle/>
          <a:p>
            <a:pPr algn="l" eaLnBrk="1" hangingPunct="1">
              <a:buFont typeface="Wingdings" charset="0"/>
              <a:buNone/>
              <a:defRPr/>
            </a:pPr>
            <a:r>
              <a:rPr lang="it-IT" dirty="0">
                <a:latin typeface="Garamond" charset="0"/>
                <a:cs typeface="Arial" charset="0"/>
              </a:rPr>
              <a:t>Decorso clinico caratterizzato dalla          presenza di uno o più Episodi Maniacali. </a:t>
            </a:r>
          </a:p>
          <a:p>
            <a:pPr algn="l" eaLnBrk="1" hangingPunct="1">
              <a:buFont typeface="Wingdings" charset="0"/>
              <a:buNone/>
              <a:defRPr/>
            </a:pPr>
            <a:r>
              <a:rPr lang="it-IT" dirty="0">
                <a:latin typeface="Garamond" charset="0"/>
                <a:cs typeface="Arial" charset="0"/>
              </a:rPr>
              <a:t>Spesso gli individui hanno presentato </a:t>
            </a:r>
          </a:p>
          <a:p>
            <a:pPr algn="l" eaLnBrk="1" hangingPunct="1">
              <a:buFont typeface="Wingdings" charset="0"/>
              <a:buNone/>
              <a:defRPr/>
            </a:pPr>
            <a:r>
              <a:rPr lang="it-IT" dirty="0">
                <a:latin typeface="Garamond" charset="0"/>
                <a:cs typeface="Arial" charset="0"/>
              </a:rPr>
              <a:t>anche uno o più  Episodi Depressivi</a:t>
            </a:r>
          </a:p>
          <a:p>
            <a:pPr algn="l" eaLnBrk="1" hangingPunct="1">
              <a:buFont typeface="Wingdings" charset="0"/>
              <a:buNone/>
              <a:defRPr/>
            </a:pPr>
            <a:r>
              <a:rPr lang="it-IT" dirty="0">
                <a:latin typeface="Garamond" charset="0"/>
                <a:cs typeface="Arial" charset="0"/>
              </a:rPr>
              <a:t>Maggiori</a:t>
            </a:r>
            <a:endParaRPr lang="en-US" dirty="0">
              <a:latin typeface="Garamond" charset="0"/>
              <a:cs typeface="Arial" charset="0"/>
            </a:endParaRPr>
          </a:p>
        </p:txBody>
      </p:sp>
      <p:pic>
        <p:nvPicPr>
          <p:cNvPr id="28675" name="Picture 6" descr="melenc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2060575"/>
            <a:ext cx="208121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92150"/>
            <a:ext cx="8229600" cy="576263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 smtClean="0">
                <a:ea typeface="+mj-ea"/>
              </a:rPr>
              <a:t>DISTUBO BIPOLARE II</a:t>
            </a:r>
            <a:br>
              <a:rPr lang="it-IT" altLang="it-IT" sz="4000" smtClean="0">
                <a:ea typeface="+mj-ea"/>
              </a:rPr>
            </a:br>
            <a:endParaRPr lang="en-US" altLang="it-IT" sz="4000" smtClean="0">
              <a:ea typeface="+mj-ea"/>
            </a:endParaRP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73238"/>
            <a:ext cx="5410200" cy="4525962"/>
          </a:xfrm>
        </p:spPr>
        <p:txBody>
          <a:bodyPr/>
          <a:lstStyle/>
          <a:p>
            <a:pPr algn="just" eaLnBrk="1" hangingPunct="1">
              <a:buFont typeface="Wingdings" charset="0"/>
              <a:buNone/>
              <a:defRPr/>
            </a:pPr>
            <a:r>
              <a:rPr lang="it-IT" dirty="0">
                <a:latin typeface="Garamond" charset="0"/>
                <a:cs typeface="Arial" charset="0"/>
              </a:rPr>
              <a:t>Decorso clinico caratterizzato da uno o più Episodi Depressivi Maggiori </a:t>
            </a:r>
            <a:r>
              <a:rPr lang="it-IT" dirty="0" smtClean="0">
                <a:latin typeface="Garamond" charset="0"/>
                <a:cs typeface="Arial" charset="0"/>
              </a:rPr>
              <a:t>accompagnati </a:t>
            </a:r>
            <a:r>
              <a:rPr lang="it-IT" dirty="0">
                <a:latin typeface="Garamond" charset="0"/>
                <a:cs typeface="Arial" charset="0"/>
              </a:rPr>
              <a:t>da almeno un Episodio </a:t>
            </a:r>
            <a:r>
              <a:rPr lang="it-IT" dirty="0" smtClean="0">
                <a:latin typeface="Garamond" charset="0"/>
                <a:cs typeface="Arial" charset="0"/>
              </a:rPr>
              <a:t>Ipomaniacale</a:t>
            </a:r>
            <a:endParaRPr lang="en-US" dirty="0">
              <a:latin typeface="Garamond" charset="0"/>
              <a:cs typeface="Arial" charset="0"/>
            </a:endParaRPr>
          </a:p>
        </p:txBody>
      </p:sp>
      <p:pic>
        <p:nvPicPr>
          <p:cNvPr id="35843" name="Picture 6" descr="images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1844675"/>
            <a:ext cx="2303462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mtClean="0">
                <a:ea typeface="+mj-ea"/>
              </a:rPr>
              <a:t>DISTURBO CICLOTIMICO</a:t>
            </a:r>
            <a:endParaRPr lang="en-US" altLang="it-IT" smtClean="0">
              <a:ea typeface="+mj-ea"/>
            </a:endParaRP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5399087" cy="4525963"/>
          </a:xfrm>
        </p:spPr>
        <p:txBody>
          <a:bodyPr/>
          <a:lstStyle/>
          <a:p>
            <a:pPr algn="just" eaLnBrk="1" hangingPunct="1">
              <a:buFont typeface="Wingdings" charset="0"/>
              <a:buNone/>
              <a:defRPr/>
            </a:pPr>
            <a:r>
              <a:rPr lang="it-IT">
                <a:latin typeface="Garamond" charset="0"/>
                <a:cs typeface="Arial" charset="0"/>
              </a:rPr>
              <a:t>Alterazione dell’umore cronica,</a:t>
            </a:r>
          </a:p>
          <a:p>
            <a:pPr algn="just" eaLnBrk="1" hangingPunct="1">
              <a:buFont typeface="Wingdings" charset="0"/>
              <a:buNone/>
              <a:defRPr/>
            </a:pPr>
            <a:r>
              <a:rPr lang="it-IT">
                <a:latin typeface="Garamond" charset="0"/>
                <a:cs typeface="Arial" charset="0"/>
              </a:rPr>
              <a:t>fluttuante, caratterizzata </a:t>
            </a:r>
          </a:p>
          <a:p>
            <a:pPr algn="just" eaLnBrk="1" hangingPunct="1">
              <a:buFont typeface="Wingdings" charset="0"/>
              <a:buNone/>
              <a:defRPr/>
            </a:pPr>
            <a:r>
              <a:rPr lang="it-IT">
                <a:latin typeface="Garamond" charset="0"/>
                <a:cs typeface="Arial" charset="0"/>
              </a:rPr>
              <a:t>dall’alternarsi di periodi con</a:t>
            </a:r>
          </a:p>
          <a:p>
            <a:pPr algn="just" eaLnBrk="1" hangingPunct="1">
              <a:buFont typeface="Wingdings" charset="0"/>
              <a:buNone/>
              <a:defRPr/>
            </a:pPr>
            <a:r>
              <a:rPr lang="it-IT">
                <a:latin typeface="Garamond" charset="0"/>
                <a:cs typeface="Arial" charset="0"/>
              </a:rPr>
              <a:t>sintomi ipomaniacali e </a:t>
            </a:r>
          </a:p>
          <a:p>
            <a:pPr algn="just" eaLnBrk="1" hangingPunct="1">
              <a:buFont typeface="Wingdings" charset="0"/>
              <a:buNone/>
              <a:defRPr/>
            </a:pPr>
            <a:r>
              <a:rPr lang="it-IT">
                <a:latin typeface="Garamond" charset="0"/>
                <a:cs typeface="Arial" charset="0"/>
              </a:rPr>
              <a:t>sintomi depressivi di </a:t>
            </a:r>
          </a:p>
          <a:p>
            <a:pPr algn="just" eaLnBrk="1" hangingPunct="1">
              <a:buFont typeface="Wingdings" charset="0"/>
              <a:buNone/>
              <a:defRPr/>
            </a:pPr>
            <a:r>
              <a:rPr lang="it-IT">
                <a:latin typeface="Garamond" charset="0"/>
                <a:cs typeface="Arial" charset="0"/>
              </a:rPr>
              <a:t>moderata entità.</a:t>
            </a:r>
            <a:endParaRPr lang="en-US">
              <a:latin typeface="Garamond" charset="0"/>
              <a:cs typeface="Arial" charset="0"/>
            </a:endParaRPr>
          </a:p>
        </p:txBody>
      </p:sp>
      <p:pic>
        <p:nvPicPr>
          <p:cNvPr id="37891" name="Picture 4" descr="escher_relativita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1844675"/>
            <a:ext cx="30257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200">
                <a:latin typeface="Garamond" charset="0"/>
                <a:cs typeface="Arial" charset="0"/>
              </a:rPr>
              <a:t>MANIFETAZIONI CLINICHE: ALTERAZIONE DELL’UMORE</a:t>
            </a:r>
            <a:endParaRPr lang="en-US" sz="3200">
              <a:latin typeface="Garamond" charset="0"/>
              <a:cs typeface="Arial" charset="0"/>
            </a:endParaRPr>
          </a:p>
        </p:txBody>
      </p:sp>
      <p:graphicFrame>
        <p:nvGraphicFramePr>
          <p:cNvPr id="319546" name="Group 58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791427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94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SINDROME DEPRESSIVA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it-IT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SINDROME MANIACALE</a:t>
                      </a:r>
                      <a:endParaRPr kumimoji="0" lang="en-US" sz="2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Char char="n"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Depresso, irritabile o ansioso (tuttavia, alcuni pazienti possono apparire sorridenti e sminuire o negare l'alterazione soggettiva dell’umore, lamentando invece dolori oppure altri problemi o timori somatici)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Char char="n"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Crisi di pianto (tuttavia, alcuni pazienti possono lamentare l’incapacità di piangere o di provare emozioni) 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Char char="n"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Euforico, irritabile o ostile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Crisi di pianto momentanee (nel contesto di uno stato misto)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4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3200" dirty="0" smtClean="0">
                <a:ea typeface="+mj-ea"/>
              </a:rPr>
              <a:t>MANIFESTAZIONI CLINICHE:</a:t>
            </a:r>
            <a:br>
              <a:rPr lang="it-IT" altLang="it-IT" sz="3200" dirty="0" smtClean="0">
                <a:ea typeface="+mj-ea"/>
              </a:rPr>
            </a:br>
            <a:r>
              <a:rPr lang="it-IT" altLang="it-IT" sz="3200" dirty="0" smtClean="0">
                <a:ea typeface="+mj-ea"/>
              </a:rPr>
              <a:t>DISTURBI COGNITIVI E PSICOLOGICI</a:t>
            </a:r>
            <a:endParaRPr lang="en-US" altLang="it-IT" sz="3200" dirty="0" smtClean="0">
              <a:ea typeface="+mj-ea"/>
            </a:endParaRPr>
          </a:p>
        </p:txBody>
      </p:sp>
      <p:graphicFrame>
        <p:nvGraphicFramePr>
          <p:cNvPr id="324646" name="Group 3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45922"/>
              </p:ext>
            </p:extLst>
          </p:nvPr>
        </p:nvGraphicFramePr>
        <p:xfrm>
          <a:off x="457200" y="1600200"/>
          <a:ext cx="8229600" cy="4937744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944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SINDROME DEPRESSIVA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it-IT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SINDROME MANIACALE</a:t>
                      </a:r>
                      <a:endParaRPr kumimoji="0" lang="en-US" sz="2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1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Perdita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della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fiducia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in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sé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;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bassa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autostima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;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autoaccuse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Difficoltà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di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concentrazione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;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indecisione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Riduzione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delle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fonti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di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gratificazione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;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diminuzione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di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interesse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nelle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normali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attività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;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perdita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dei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legami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affettivi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;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ritiro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sociale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Aspettative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negative;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disperazione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;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impotenza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;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aumento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della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dipendenza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Pensieri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ricorrenti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di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morte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e di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suicidio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Autostima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esagerata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Accelerazione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del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flusso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ideico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Aumento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di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interesse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per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nuove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attività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;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coinvolgimento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maggiore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con le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persone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che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tendono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spesso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a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sfuggire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per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il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comportamento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invadente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ed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indiscreto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del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paziente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);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spese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sconsiderate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;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frenesia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sessuale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;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investimenti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ed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affari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avventati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Riduzione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della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capacità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critica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4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4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3200" smtClean="0">
                <a:ea typeface="+mj-ea"/>
              </a:rPr>
              <a:t>MANIFETAZIONI CLINICHE: DISFUNZIONI PSICOMOTORIE E VEGETATIVE</a:t>
            </a:r>
            <a:endParaRPr lang="en-US" altLang="it-IT" sz="3200" smtClean="0">
              <a:ea typeface="+mj-ea"/>
            </a:endParaRPr>
          </a:p>
        </p:txBody>
      </p:sp>
      <p:graphicFrame>
        <p:nvGraphicFramePr>
          <p:cNvPr id="328864" name="Group 160"/>
          <p:cNvGraphicFramePr>
            <a:graphicFrameLocks noGrp="1"/>
          </p:cNvGraphicFramePr>
          <p:nvPr>
            <p:ph type="tbl" idx="1"/>
          </p:nvPr>
        </p:nvGraphicFramePr>
        <p:xfrm>
          <a:off x="468313" y="1844675"/>
          <a:ext cx="8229600" cy="4791427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94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it-IT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SINDROME DEPRESSIVA</a:t>
                      </a:r>
                      <a:endParaRPr kumimoji="0" lang="en-US" sz="2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it-IT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SINDROME MANIACALE</a:t>
                      </a:r>
                      <a:endParaRPr kumimoji="0" lang="en-US" sz="2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Char char="n"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it-IT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Ritardo psicomotorio; affaticamento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Char char="n"/>
                        <a:tabLst/>
                      </a:pPr>
                      <a:r>
                        <a:rPr kumimoji="0" lang="it-IT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Agitazione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Char char="n"/>
                        <a:tabLst/>
                      </a:pPr>
                      <a:r>
                        <a:rPr kumimoji="0" lang="it-IT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Anoressia e perdita o aumento di peso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Char char="n"/>
                        <a:tabLst/>
                      </a:pPr>
                      <a:r>
                        <a:rPr kumimoji="0" lang="it-IT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Insonnia o ipersonnia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Char char="n"/>
                        <a:tabLst/>
                      </a:pPr>
                      <a:r>
                        <a:rPr kumimoji="0" lang="it-IT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Alterazione del ciclo, amenorrea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Char char="n"/>
                        <a:tabLst/>
                      </a:pPr>
                      <a:r>
                        <a:rPr kumimoji="0" lang="it-IT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Anedonia, perdita del desiderio sessuale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Char char="n"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Accelerazione psicomotoria ed eutonia (aumentato senso di benessere psicofisico)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Char char="n"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Possibile perdita di peso per l’aumento smodato di attività e per irregolarità nelle abitudini alimentari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Char char="n"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Diminuito bisogno di sonno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Char char="n"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Aumento del desiderio sessuale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8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8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3200" smtClean="0">
                <a:ea typeface="+mj-ea"/>
              </a:rPr>
              <a:t>MANIFESTAZIONI CLINICHE:</a:t>
            </a:r>
            <a:br>
              <a:rPr lang="it-IT" altLang="it-IT" sz="3200" smtClean="0">
                <a:ea typeface="+mj-ea"/>
              </a:rPr>
            </a:br>
            <a:r>
              <a:rPr lang="it-IT" altLang="it-IT" sz="3200" smtClean="0">
                <a:ea typeface="+mj-ea"/>
              </a:rPr>
              <a:t>SINTOMI PSICOTICI</a:t>
            </a:r>
            <a:endParaRPr lang="en-US" altLang="it-IT" sz="3200" smtClean="0">
              <a:ea typeface="+mj-ea"/>
            </a:endParaRPr>
          </a:p>
        </p:txBody>
      </p:sp>
      <p:graphicFrame>
        <p:nvGraphicFramePr>
          <p:cNvPr id="332829" name="Group 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3105"/>
              </p:ext>
            </p:extLst>
          </p:nvPr>
        </p:nvGraphicFramePr>
        <p:xfrm>
          <a:off x="457200" y="1600200"/>
          <a:ext cx="8229600" cy="544512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062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it-IT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SINDROME DEPRESSIVA</a:t>
                      </a:r>
                      <a:endParaRPr kumimoji="0" lang="en-US" sz="2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it-IT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SINDROME MANIACALE</a:t>
                      </a:r>
                      <a:endParaRPr kumimoji="0" lang="en-US" sz="2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Char char="n"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Deliri di colpa e di indegnità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Char char="n"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Deliri di riferimento o di persecuzione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Char char="n"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Idee deliranti di malattia (nichilistiche, somatiche o ipocondriache)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Char char="n"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Deliri di rovina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Char char="n"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Allucinazioni depressive della sfera uditiva, visiva e (raramente) olfatti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Char char="n"/>
                        <a:tabLst/>
                      </a:pP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Idee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deliranti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megalomaniche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di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talento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eccezionale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, 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di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protezione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da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entità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esterne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, 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di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riferimento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e di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persecuzione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Char char="n"/>
                        <a:tabLst/>
                      </a:pP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Idee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deliranti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di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capacità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fisiche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eccezionali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Char char="n"/>
                        <a:tabLst/>
                      </a:pP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Idee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deliranti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di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ricchezza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, di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origini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nobili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,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altra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identità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megalomanica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Char char="n"/>
                        <a:tabLst/>
                      </a:pP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Momentanee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allucinazioni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visive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o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uditive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 </a:t>
            </a:r>
            <a:r>
              <a:rPr lang="en-US" dirty="0" err="1" smtClean="0"/>
              <a:t>temporalizzazioni</a:t>
            </a:r>
            <a:r>
              <a:rPr lang="en-US" dirty="0" smtClean="0"/>
              <a:t> </a:t>
            </a:r>
            <a:r>
              <a:rPr lang="en-US" dirty="0" err="1" smtClean="0"/>
              <a:t>deliranti</a:t>
            </a:r>
            <a:endParaRPr lang="en-US" dirty="0"/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900113" y="1916113"/>
            <a:ext cx="5762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/>
            <a:endParaRPr lang="en-US"/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611188" y="1844675"/>
            <a:ext cx="18732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/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468313" y="1844675"/>
            <a:ext cx="1800225" cy="100806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defRPr/>
            </a:pPr>
            <a:endParaRPr lang="en-US">
              <a:latin typeface="Garamond" pitchFamily="18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627313" y="1844675"/>
            <a:ext cx="1800225" cy="100806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defRPr/>
            </a:pPr>
            <a:endParaRPr lang="en-US" dirty="0">
              <a:latin typeface="Garamond" pitchFamily="18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87900" y="1844675"/>
            <a:ext cx="1800225" cy="100806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defRPr/>
            </a:pPr>
            <a:endParaRPr lang="en-US">
              <a:latin typeface="Garamond" pitchFamily="18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875463" y="1844675"/>
            <a:ext cx="1800225" cy="100806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defRPr/>
            </a:pPr>
            <a:endParaRPr lang="en-US">
              <a:latin typeface="Garamond" pitchFamily="18" charset="0"/>
              <a:cs typeface="Arial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3276600" y="3068638"/>
            <a:ext cx="503238" cy="1122362"/>
          </a:xfrm>
          <a:prstGeom prst="downArrow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defRPr/>
            </a:pPr>
            <a:endParaRPr lang="en-US">
              <a:latin typeface="Garamond" pitchFamily="18" charset="0"/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23850" y="4437063"/>
            <a:ext cx="2016125" cy="863600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defRPr/>
            </a:pPr>
            <a:endParaRPr lang="en-US">
              <a:latin typeface="Garamond" pitchFamily="18" charset="0"/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484438" y="4437063"/>
            <a:ext cx="2016125" cy="863600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defRPr/>
            </a:pPr>
            <a:endParaRPr lang="en-US">
              <a:latin typeface="Garamond" pitchFamily="18" charset="0"/>
              <a:cs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643438" y="4437063"/>
            <a:ext cx="2016125" cy="863600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defRPr/>
            </a:pPr>
            <a:endParaRPr lang="en-US">
              <a:latin typeface="Garamond" pitchFamily="18" charset="0"/>
              <a:cs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804025" y="4437063"/>
            <a:ext cx="2016125" cy="863600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defRPr/>
            </a:pPr>
            <a:endParaRPr lang="en-US">
              <a:latin typeface="Garamond" pitchFamily="18" charset="0"/>
              <a:cs typeface="Arial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7451725" y="3068638"/>
            <a:ext cx="504825" cy="1122362"/>
          </a:xfrm>
          <a:prstGeom prst="downArrow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defRPr/>
            </a:pPr>
            <a:endParaRPr lang="en-US">
              <a:latin typeface="Garamond" pitchFamily="18" charset="0"/>
              <a:cs typeface="Arial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5364163" y="3068638"/>
            <a:ext cx="503237" cy="1122362"/>
          </a:xfrm>
          <a:prstGeom prst="downArrow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defRPr/>
            </a:pPr>
            <a:endParaRPr lang="en-US">
              <a:latin typeface="Garamond" pitchFamily="18" charset="0"/>
              <a:cs typeface="Arial" charset="0"/>
            </a:endParaRPr>
          </a:p>
        </p:txBody>
      </p:sp>
      <p:sp>
        <p:nvSpPr>
          <p:cNvPr id="44047" name="TextBox 19"/>
          <p:cNvSpPr txBox="1">
            <a:spLocks noChangeArrowheads="1"/>
          </p:cNvSpPr>
          <p:nvPr/>
        </p:nvSpPr>
        <p:spPr bwMode="auto">
          <a:xfrm>
            <a:off x="539750" y="1989138"/>
            <a:ext cx="1728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</a:rPr>
              <a:t>Delirio Schizofrenico</a:t>
            </a:r>
          </a:p>
        </p:txBody>
      </p:sp>
      <p:sp>
        <p:nvSpPr>
          <p:cNvPr id="44048" name="TextBox 20"/>
          <p:cNvSpPr txBox="1">
            <a:spLocks noChangeArrowheads="1"/>
          </p:cNvSpPr>
          <p:nvPr/>
        </p:nvSpPr>
        <p:spPr bwMode="auto">
          <a:xfrm>
            <a:off x="2700338" y="1989138"/>
            <a:ext cx="1439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3399"/>
                </a:solidFill>
              </a:rPr>
              <a:t>Delirio Paranoico</a:t>
            </a:r>
          </a:p>
        </p:txBody>
      </p:sp>
      <p:sp>
        <p:nvSpPr>
          <p:cNvPr id="44049" name="TextBox 21"/>
          <p:cNvSpPr txBox="1">
            <a:spLocks noChangeArrowheads="1"/>
          </p:cNvSpPr>
          <p:nvPr/>
        </p:nvSpPr>
        <p:spPr bwMode="auto">
          <a:xfrm>
            <a:off x="4859338" y="1989138"/>
            <a:ext cx="158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3399"/>
                </a:solidFill>
              </a:rPr>
              <a:t>Delirio Melancolico</a:t>
            </a:r>
          </a:p>
        </p:txBody>
      </p:sp>
      <p:sp>
        <p:nvSpPr>
          <p:cNvPr id="44050" name="TextBox 22"/>
          <p:cNvSpPr txBox="1">
            <a:spLocks noChangeArrowheads="1"/>
          </p:cNvSpPr>
          <p:nvPr/>
        </p:nvSpPr>
        <p:spPr bwMode="auto">
          <a:xfrm>
            <a:off x="6948488" y="2000250"/>
            <a:ext cx="1368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3399"/>
                </a:solidFill>
              </a:rPr>
              <a:t>Delirio Maniacale</a:t>
            </a:r>
          </a:p>
        </p:txBody>
      </p:sp>
      <p:sp>
        <p:nvSpPr>
          <p:cNvPr id="44051" name="TextBox 23"/>
          <p:cNvSpPr txBox="1">
            <a:spLocks noChangeArrowheads="1"/>
          </p:cNvSpPr>
          <p:nvPr/>
        </p:nvSpPr>
        <p:spPr bwMode="auto">
          <a:xfrm>
            <a:off x="611188" y="4581525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3399"/>
                </a:solidFill>
              </a:rPr>
              <a:t>Prospettico</a:t>
            </a:r>
          </a:p>
        </p:txBody>
      </p:sp>
      <p:sp>
        <p:nvSpPr>
          <p:cNvPr id="44052" name="TextBox 24"/>
          <p:cNvSpPr txBox="1">
            <a:spLocks noChangeArrowheads="1"/>
          </p:cNvSpPr>
          <p:nvPr/>
        </p:nvSpPr>
        <p:spPr bwMode="auto">
          <a:xfrm>
            <a:off x="2555875" y="4581525"/>
            <a:ext cx="1800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3399"/>
                </a:solidFill>
              </a:rPr>
              <a:t>Circolarizzato</a:t>
            </a:r>
          </a:p>
        </p:txBody>
      </p:sp>
      <p:sp>
        <p:nvSpPr>
          <p:cNvPr id="44053" name="TextBox 25"/>
          <p:cNvSpPr txBox="1">
            <a:spLocks noChangeArrowheads="1"/>
          </p:cNvSpPr>
          <p:nvPr/>
        </p:nvSpPr>
        <p:spPr bwMode="auto">
          <a:xfrm>
            <a:off x="4716463" y="4581525"/>
            <a:ext cx="1871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3399"/>
                </a:solidFill>
              </a:rPr>
              <a:t>Retrospettivo</a:t>
            </a:r>
          </a:p>
        </p:txBody>
      </p:sp>
      <p:sp>
        <p:nvSpPr>
          <p:cNvPr id="44054" name="TextBox 26"/>
          <p:cNvSpPr txBox="1">
            <a:spLocks noChangeArrowheads="1"/>
          </p:cNvSpPr>
          <p:nvPr/>
        </p:nvSpPr>
        <p:spPr bwMode="auto">
          <a:xfrm>
            <a:off x="6732588" y="4581525"/>
            <a:ext cx="2160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3399"/>
                </a:solidFill>
              </a:rPr>
              <a:t>Momentaneizzato</a:t>
            </a:r>
          </a:p>
        </p:txBody>
      </p:sp>
      <p:sp>
        <p:nvSpPr>
          <p:cNvPr id="28" name="Down Arrow 27"/>
          <p:cNvSpPr/>
          <p:nvPr/>
        </p:nvSpPr>
        <p:spPr bwMode="auto">
          <a:xfrm>
            <a:off x="1116013" y="3068638"/>
            <a:ext cx="503237" cy="1122362"/>
          </a:xfrm>
          <a:prstGeom prst="downArrow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defRPr/>
            </a:pPr>
            <a:endParaRPr lang="en-US">
              <a:latin typeface="Garamond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5085184"/>
            <a:ext cx="871296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rgbClr val="FFFF99"/>
                </a:solidFill>
              </a:rPr>
              <a:t>M</a:t>
            </a:r>
            <a:r>
              <a:rPr lang="it-IT" sz="2200" b="1" dirty="0" smtClean="0">
                <a:solidFill>
                  <a:srgbClr val="FFFF99"/>
                </a:solidFill>
              </a:rPr>
              <a:t>anca </a:t>
            </a:r>
            <a:r>
              <a:rPr lang="it-IT" sz="2200" b="1" dirty="0">
                <a:solidFill>
                  <a:srgbClr val="FFFF99"/>
                </a:solidFill>
              </a:rPr>
              <a:t>una coscienza di </a:t>
            </a:r>
            <a:r>
              <a:rPr lang="it-IT" sz="2200" b="1" dirty="0" smtClean="0">
                <a:solidFill>
                  <a:srgbClr val="FFFF99"/>
                </a:solidFill>
              </a:rPr>
              <a:t>malattia</a:t>
            </a:r>
          </a:p>
          <a:p>
            <a:r>
              <a:rPr lang="it-IT" sz="2200" dirty="0" smtClean="0"/>
              <a:t>Il soggetto non si </a:t>
            </a:r>
            <a:r>
              <a:rPr lang="it-IT" sz="2200" dirty="0"/>
              <a:t>rende conto </a:t>
            </a:r>
            <a:r>
              <a:rPr lang="it-IT" sz="2200" dirty="0" smtClean="0"/>
              <a:t>della </a:t>
            </a:r>
            <a:r>
              <a:rPr lang="it-IT" sz="2200" dirty="0"/>
              <a:t>natura patologica della propria condizione (</a:t>
            </a:r>
            <a:r>
              <a:rPr lang="it-IT" sz="2200" b="1" dirty="0"/>
              <a:t>‘</a:t>
            </a:r>
            <a:r>
              <a:rPr lang="it-IT" sz="2200" b="1" dirty="0" err="1"/>
              <a:t>egosintonicità</a:t>
            </a:r>
            <a:r>
              <a:rPr lang="it-IT" sz="2200" b="1" dirty="0"/>
              <a:t>’</a:t>
            </a:r>
            <a:r>
              <a:rPr lang="it-IT" sz="2200" dirty="0"/>
              <a:t>): egli è convinto di stare bene, al massimo della forma, e può reagire con aggressività se viene contraddetto.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323528" y="138500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/>
              <a:t>NEGLI STADI </a:t>
            </a:r>
            <a:r>
              <a:rPr lang="it-IT" sz="2200" b="1" dirty="0" err="1" smtClean="0"/>
              <a:t>P</a:t>
            </a:r>
            <a:r>
              <a:rPr lang="en-US" sz="2200" b="1" dirty="0" smtClean="0"/>
              <a:t>IU’ AVANZATI DELLA MANIA</a:t>
            </a:r>
            <a:endParaRPr lang="it-IT" sz="2200" b="1" dirty="0" smtClean="0"/>
          </a:p>
          <a:p>
            <a:r>
              <a:rPr lang="it-IT" sz="2200" dirty="0"/>
              <a:t>L</a:t>
            </a:r>
            <a:r>
              <a:rPr lang="it-IT" sz="2200" dirty="0" smtClean="0"/>
              <a:t>’accelerazione </a:t>
            </a:r>
            <a:r>
              <a:rPr lang="it-IT" sz="2200" dirty="0"/>
              <a:t>del flusso del pensiero sfocia in una </a:t>
            </a:r>
            <a:r>
              <a:rPr lang="it-IT" sz="2200" b="1" dirty="0">
                <a:solidFill>
                  <a:srgbClr val="FFFF99"/>
                </a:solidFill>
              </a:rPr>
              <a:t>fuga delle idee</a:t>
            </a:r>
            <a:r>
              <a:rPr lang="it-IT" sz="2200" dirty="0"/>
              <a:t>, in cui i pensieri si affollano nella mente in rapida </a:t>
            </a:r>
            <a:r>
              <a:rPr lang="it-IT" sz="2200" dirty="0" smtClean="0"/>
              <a:t>successione, </a:t>
            </a:r>
            <a:r>
              <a:rPr lang="it-IT" sz="2200" dirty="0"/>
              <a:t>senza alcun filo conduttore </a:t>
            </a:r>
            <a:r>
              <a:rPr lang="it-IT" sz="2200" dirty="0" smtClean="0"/>
              <a:t>coerente</a:t>
            </a:r>
          </a:p>
          <a:p>
            <a:r>
              <a:rPr lang="it-IT" sz="2200" dirty="0" smtClean="0"/>
              <a:t>Compaiono </a:t>
            </a:r>
            <a:r>
              <a:rPr lang="it-IT" sz="2200" b="1" dirty="0"/>
              <a:t>deragliamento</a:t>
            </a:r>
            <a:r>
              <a:rPr lang="it-IT" sz="2200" dirty="0"/>
              <a:t>, </a:t>
            </a:r>
            <a:r>
              <a:rPr lang="it-IT" sz="2200" b="1" dirty="0"/>
              <a:t>tangenzialità</a:t>
            </a:r>
            <a:r>
              <a:rPr lang="it-IT" sz="2200" dirty="0"/>
              <a:t>, </a:t>
            </a:r>
            <a:r>
              <a:rPr lang="it-IT" sz="2200" b="1" dirty="0"/>
              <a:t>allentamento dei nessi associativi</a:t>
            </a:r>
            <a:r>
              <a:rPr lang="it-IT" sz="2200" dirty="0"/>
              <a:t>, </a:t>
            </a:r>
            <a:r>
              <a:rPr lang="it-IT" sz="2200" b="1" dirty="0" smtClean="0"/>
              <a:t>incoerenza</a:t>
            </a:r>
            <a:endParaRPr lang="it-IT" sz="2200" b="1" dirty="0"/>
          </a:p>
          <a:p>
            <a:r>
              <a:rPr lang="en-US" sz="2200" dirty="0" smtClean="0"/>
              <a:t>L</a:t>
            </a:r>
            <a:r>
              <a:rPr lang="it-IT" sz="2200" dirty="0" smtClean="0"/>
              <a:t>e </a:t>
            </a:r>
            <a:r>
              <a:rPr lang="it-IT" sz="2200" dirty="0"/>
              <a:t>alterazioni del contenuto del </a:t>
            </a:r>
            <a:r>
              <a:rPr lang="it-IT" sz="2200" dirty="0" smtClean="0"/>
              <a:t>pensiero </a:t>
            </a:r>
            <a:r>
              <a:rPr lang="it-IT" sz="2200" dirty="0"/>
              <a:t>si </a:t>
            </a:r>
            <a:r>
              <a:rPr lang="it-IT" sz="2200" dirty="0" smtClean="0"/>
              <a:t>manifestano prevalentemente </a:t>
            </a:r>
            <a:r>
              <a:rPr lang="it-IT" sz="2200" dirty="0"/>
              <a:t>in modo congruo al tono </a:t>
            </a:r>
            <a:r>
              <a:rPr lang="it-IT" sz="2200" dirty="0" smtClean="0"/>
              <a:t>dell’umore</a:t>
            </a:r>
            <a:r>
              <a:rPr lang="it-IT" sz="2200" dirty="0"/>
              <a:t> </a:t>
            </a:r>
            <a:r>
              <a:rPr lang="it-IT" sz="2200" dirty="0" smtClean="0"/>
              <a:t>(</a:t>
            </a:r>
            <a:r>
              <a:rPr lang="it-IT" sz="2200" b="1" dirty="0" smtClean="0">
                <a:solidFill>
                  <a:srgbClr val="FFFF99"/>
                </a:solidFill>
              </a:rPr>
              <a:t>DELIRI</a:t>
            </a:r>
            <a:r>
              <a:rPr lang="it-IT" sz="2200" dirty="0" smtClean="0">
                <a:solidFill>
                  <a:srgbClr val="FFFF99"/>
                </a:solidFill>
              </a:rPr>
              <a:t> </a:t>
            </a:r>
            <a:r>
              <a:rPr lang="it-IT" sz="2200" b="1" dirty="0" smtClean="0">
                <a:solidFill>
                  <a:srgbClr val="FFFF99"/>
                </a:solidFill>
              </a:rPr>
              <a:t>‘OLOTIMICI</a:t>
            </a:r>
            <a:r>
              <a:rPr lang="it-IT" sz="2200" b="1" dirty="0" smtClean="0"/>
              <a:t>’</a:t>
            </a:r>
            <a:r>
              <a:rPr lang="it-IT" sz="2200" dirty="0"/>
              <a:t>) </a:t>
            </a:r>
            <a:endParaRPr lang="it-IT" sz="2200" dirty="0" smtClean="0"/>
          </a:p>
          <a:p>
            <a:r>
              <a:rPr lang="it-IT" sz="2200" dirty="0" smtClean="0"/>
              <a:t>I </a:t>
            </a:r>
            <a:r>
              <a:rPr lang="it-IT" sz="2200" dirty="0"/>
              <a:t>deliri </a:t>
            </a:r>
            <a:r>
              <a:rPr lang="it-IT" sz="2200" b="1" dirty="0"/>
              <a:t>incongrui</a:t>
            </a:r>
            <a:r>
              <a:rPr lang="it-IT" sz="2200" dirty="0"/>
              <a:t> al tono dell’umore, ugualmente osservabili, sono caratterizzati da contenuti di nocumento, persecuzione, influenzamento (in cui è difficile riconoscere la matrice affettiva, ma è comunque sempre presente la carica </a:t>
            </a:r>
            <a:r>
              <a:rPr lang="it-IT" sz="2200" dirty="0" err="1"/>
              <a:t>megalomanica</a:t>
            </a:r>
            <a:r>
              <a:rPr lang="it-IT" sz="2200" dirty="0" smtClean="0"/>
              <a:t>)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54202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092200" y="333375"/>
            <a:ext cx="7226300" cy="6858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it-IT" sz="3900">
                <a:latin typeface="Tahoma" charset="0"/>
                <a:cs typeface="Arial" charset="0"/>
              </a:rPr>
              <a:t>AFFETTIVITÀ</a:t>
            </a:r>
            <a:endParaRPr kumimoji="1" lang="it-IT" sz="3900">
              <a:solidFill>
                <a:schemeClr val="tx2"/>
              </a:solidFill>
              <a:latin typeface="Tahoma" charset="0"/>
              <a:cs typeface="Arial" charset="0"/>
            </a:endParaRPr>
          </a:p>
        </p:txBody>
      </p:sp>
      <p:sp>
        <p:nvSpPr>
          <p:cNvPr id="17410" name="AutoShape 3"/>
          <p:cNvSpPr>
            <a:spLocks noChangeArrowheads="1"/>
          </p:cNvSpPr>
          <p:nvPr/>
        </p:nvSpPr>
        <p:spPr bwMode="auto">
          <a:xfrm>
            <a:off x="827088" y="1844675"/>
            <a:ext cx="7777162" cy="3240088"/>
          </a:xfrm>
          <a:prstGeom prst="flowChartTerminator">
            <a:avLst/>
          </a:prstGeom>
          <a:gradFill rotWithShape="1">
            <a:gsLst>
              <a:gs pos="0">
                <a:srgbClr val="3B3B3B"/>
              </a:gs>
              <a:gs pos="50000">
                <a:srgbClr val="808080"/>
              </a:gs>
              <a:gs pos="100000">
                <a:srgbClr val="3B3B3B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wrap="none" anchor="ctr">
            <a:flatTx/>
          </a:bodyPr>
          <a:lstStyle/>
          <a:p>
            <a:endParaRPr lang="it-IT" sz="1800">
              <a:latin typeface="Tahoma" charset="0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116013" y="2076450"/>
            <a:ext cx="7129462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it-IT" sz="2800" b="1">
                <a:latin typeface="Tahoma" charset="0"/>
                <a:ea typeface="MS PGothic" charset="0"/>
                <a:cs typeface="MS PGothic" charset="0"/>
              </a:rPr>
              <a:t>colorito soggettivo della vita psichica, cioè la risonanza piacevole o spiacevole che eventi esterni, modificazioni biologiche, pensieri suscitano nell’individuo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STATI MISTI</a:t>
            </a:r>
            <a:r>
              <a:rPr lang="en-US" baseline="30000" dirty="0"/>
              <a:t/>
            </a:r>
            <a:br>
              <a:rPr lang="en-US" baseline="30000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5536" y="1002209"/>
            <a:ext cx="8424936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C</a:t>
            </a:r>
            <a:r>
              <a:rPr lang="it-IT" sz="2400" dirty="0" smtClean="0"/>
              <a:t>aratterizzati </a:t>
            </a:r>
            <a:r>
              <a:rPr lang="it-IT" sz="2400" dirty="0"/>
              <a:t>dalla </a:t>
            </a:r>
            <a:r>
              <a:rPr lang="it-IT" sz="2400" b="1" dirty="0"/>
              <a:t>commistione di sintomi depressivi ed </a:t>
            </a:r>
            <a:r>
              <a:rPr lang="it-IT" sz="2400" b="1" dirty="0" smtClean="0"/>
              <a:t>espansivi</a:t>
            </a:r>
            <a:endParaRPr lang="it-IT" sz="2400" dirty="0"/>
          </a:p>
          <a:p>
            <a:r>
              <a:rPr lang="it-IT" sz="2400" dirty="0" smtClean="0"/>
              <a:t>Raramente consistono </a:t>
            </a:r>
            <a:r>
              <a:rPr lang="it-IT" sz="2400" dirty="0"/>
              <a:t>nella compresenza di quadri maniacali e depressivi a completa espressione sintomatologica. Più spesso si osservano alcune manifestazioni depressive in corso di mania e, viceversa, alcune caratteristiche maniacali o ipomaniacali in corso di episodi depressivi.</a:t>
            </a:r>
          </a:p>
          <a:p>
            <a:r>
              <a:rPr lang="it-IT" sz="2400" dirty="0" smtClean="0"/>
              <a:t>Peculiari </a:t>
            </a:r>
            <a:r>
              <a:rPr lang="it-IT" sz="2400" dirty="0"/>
              <a:t>sono la labilità dell’umore, l’irritabilità, l’ansia, i comportamenti ostili e, meno spesso, la confusione, la perplessità, l’instabilità, l’impulsività. </a:t>
            </a:r>
          </a:p>
        </p:txBody>
      </p:sp>
    </p:spTree>
    <p:extLst>
      <p:ext uri="{BB962C8B-B14F-4D97-AF65-F5344CB8AC3E}">
        <p14:creationId xmlns:p14="http://schemas.microsoft.com/office/powerpoint/2010/main" val="2207696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305069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L’inquadramento </a:t>
            </a:r>
            <a:r>
              <a:rPr lang="it-IT" sz="2400" dirty="0"/>
              <a:t>degli </a:t>
            </a:r>
            <a:r>
              <a:rPr lang="it-IT" sz="2400" b="1" dirty="0"/>
              <a:t>stati misti classici </a:t>
            </a:r>
            <a:r>
              <a:rPr lang="it-IT" sz="2400" dirty="0"/>
              <a:t>si deve a </a:t>
            </a:r>
            <a:r>
              <a:rPr lang="it-IT" sz="2400" dirty="0" err="1"/>
              <a:t>Kraepelin</a:t>
            </a:r>
            <a:r>
              <a:rPr lang="it-IT" sz="2400" dirty="0"/>
              <a:t> e </a:t>
            </a:r>
            <a:r>
              <a:rPr lang="it-IT" sz="2400" dirty="0" err="1"/>
              <a:t>Weygand</a:t>
            </a:r>
            <a:r>
              <a:rPr lang="it-IT" sz="2400" dirty="0"/>
              <a:t>, i quali sottolinearono la rapida e continua variazione di tre coppie di sintomi antitetici:</a:t>
            </a:r>
          </a:p>
          <a:p>
            <a:pPr algn="just"/>
            <a:r>
              <a:rPr lang="it-IT" sz="2400" b="1" dirty="0"/>
              <a:t>I. umore che può variare tra depressione ed esaltazione;</a:t>
            </a:r>
          </a:p>
          <a:p>
            <a:pPr algn="just"/>
            <a:r>
              <a:rPr lang="it-IT" sz="2400" b="1" dirty="0"/>
              <a:t>II. psicomotricità che può variare tra inibizione ed eccitazione;</a:t>
            </a:r>
          </a:p>
          <a:p>
            <a:pPr algn="just"/>
            <a:r>
              <a:rPr lang="it-IT" sz="2400" b="1" dirty="0"/>
              <a:t>III. ideazione che può variare tra rallentamento ed accelerazione.</a:t>
            </a:r>
          </a:p>
          <a:p>
            <a:pPr algn="just"/>
            <a:r>
              <a:rPr lang="it-IT" sz="2400" dirty="0" smtClean="0"/>
              <a:t>Quando </a:t>
            </a:r>
            <a:r>
              <a:rPr lang="it-IT" sz="2400" dirty="0"/>
              <a:t>tali coppie si modificano contemporaneamente nella stessa direzione, si hanno le forme ‘pure’ di depressione o mania; quando invece vi è dissociazione, con una di queste coppie in fase opposta a quella delle altre due, si possono realizzare sei differenti tipi di ‘stato misto</a:t>
            </a:r>
            <a:r>
              <a:rPr lang="it-IT" sz="2400" dirty="0" smtClean="0"/>
              <a:t>’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718641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76672"/>
            <a:ext cx="8064896" cy="6186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/>
              <a:t>1. Mania depressiva</a:t>
            </a:r>
            <a:r>
              <a:rPr lang="it-IT" sz="2400" dirty="0"/>
              <a:t>: l’umore depresso/irritabile si associa ad agitazione motoria e accelerazione del pensiero;</a:t>
            </a:r>
          </a:p>
          <a:p>
            <a:pPr algn="just"/>
            <a:r>
              <a:rPr lang="it-IT" sz="2400" b="1" dirty="0"/>
              <a:t>2. Depressione agitata</a:t>
            </a:r>
            <a:r>
              <a:rPr lang="it-IT" sz="2400" dirty="0"/>
              <a:t>: umore malinconico, ideazione rallentata, deliri a contenuto depressivo associati ad intensa agitazione motoria;</a:t>
            </a:r>
          </a:p>
          <a:p>
            <a:pPr algn="just"/>
            <a:r>
              <a:rPr lang="it-IT" sz="2400" b="1" dirty="0"/>
              <a:t>3. Mania improduttiva</a:t>
            </a:r>
            <a:r>
              <a:rPr lang="it-IT" sz="2400" dirty="0"/>
              <a:t>: ideazione rallentata associata ad umore euforico e motricità esaltata;</a:t>
            </a:r>
          </a:p>
          <a:p>
            <a:pPr algn="just"/>
            <a:r>
              <a:rPr lang="it-IT" sz="2400" b="1" dirty="0"/>
              <a:t>4. Stupor maniacale</a:t>
            </a:r>
            <a:r>
              <a:rPr lang="it-IT" sz="2400" dirty="0"/>
              <a:t>: rallentamento motorio ed inibizione ideativa associati ad umore euforico;</a:t>
            </a:r>
          </a:p>
          <a:p>
            <a:pPr algn="just"/>
            <a:r>
              <a:rPr lang="it-IT" sz="2400" b="1" dirty="0"/>
              <a:t>5. Depressione con fuga delle idee</a:t>
            </a:r>
            <a:r>
              <a:rPr lang="it-IT" sz="2400" dirty="0"/>
              <a:t>: umore depresso e rallentamento motorio associati ad accelerazione ideativa che può giungere alla fuga delle idee;</a:t>
            </a:r>
          </a:p>
          <a:p>
            <a:pPr algn="just"/>
            <a:r>
              <a:rPr lang="it-IT" sz="2400" b="1" dirty="0"/>
              <a:t>6. Mania con inibizione motoria</a:t>
            </a:r>
            <a:r>
              <a:rPr lang="it-IT" sz="2400" dirty="0"/>
              <a:t>: inibizione motoria associata a umore euforico ed accelerazione del pensiero.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172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756126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de-DE" sz="3600" b="1"/>
              <a:t>IPOTESI EZIOPATOGENETICHE</a:t>
            </a:r>
          </a:p>
        </p:txBody>
      </p:sp>
      <p:sp>
        <p:nvSpPr>
          <p:cNvPr id="45058" name="Oval 12"/>
          <p:cNvSpPr>
            <a:spLocks noChangeArrowheads="1"/>
          </p:cNvSpPr>
          <p:nvPr/>
        </p:nvSpPr>
        <p:spPr bwMode="auto">
          <a:xfrm>
            <a:off x="539750" y="2349500"/>
            <a:ext cx="3744913" cy="1871663"/>
          </a:xfrm>
          <a:prstGeom prst="ellipse">
            <a:avLst/>
          </a:prstGeom>
          <a:solidFill>
            <a:srgbClr val="B8C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5059" name="Oval 13"/>
          <p:cNvSpPr>
            <a:spLocks noChangeArrowheads="1"/>
          </p:cNvSpPr>
          <p:nvPr/>
        </p:nvSpPr>
        <p:spPr bwMode="auto">
          <a:xfrm>
            <a:off x="4752975" y="2349500"/>
            <a:ext cx="3995738" cy="2016125"/>
          </a:xfrm>
          <a:prstGeom prst="ellipse">
            <a:avLst/>
          </a:prstGeom>
          <a:solidFill>
            <a:srgbClr val="B8C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it-IT" sz="2400" b="1">
                <a:solidFill>
                  <a:schemeClr val="bg2"/>
                </a:solidFill>
              </a:rPr>
              <a:t>ASPETTI </a:t>
            </a:r>
          </a:p>
          <a:p>
            <a:pPr algn="ctr">
              <a:spcBef>
                <a:spcPct val="0"/>
              </a:spcBef>
            </a:pPr>
            <a:r>
              <a:rPr lang="it-IT" sz="2400" b="1">
                <a:solidFill>
                  <a:schemeClr val="bg2"/>
                </a:solidFill>
              </a:rPr>
              <a:t>PSICOSOCIALI</a:t>
            </a:r>
          </a:p>
        </p:txBody>
      </p:sp>
      <p:sp>
        <p:nvSpPr>
          <p:cNvPr id="29701" name="Text Box 14"/>
          <p:cNvSpPr txBox="1">
            <a:spLocks noChangeArrowheads="1"/>
          </p:cNvSpPr>
          <p:nvPr/>
        </p:nvSpPr>
        <p:spPr bwMode="auto">
          <a:xfrm>
            <a:off x="900113" y="2924175"/>
            <a:ext cx="29527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sz="2400" b="1" dirty="0" smtClean="0">
                <a:solidFill>
                  <a:schemeClr val="bg2"/>
                </a:solidFill>
              </a:rPr>
              <a:t>IPOTESI BIOLOGICHE</a:t>
            </a:r>
          </a:p>
        </p:txBody>
      </p:sp>
      <p:sp>
        <p:nvSpPr>
          <p:cNvPr id="29702" name="AutoShape 17"/>
          <p:cNvSpPr>
            <a:spLocks noChangeArrowheads="1"/>
          </p:cNvSpPr>
          <p:nvPr/>
        </p:nvSpPr>
        <p:spPr bwMode="auto">
          <a:xfrm>
            <a:off x="3505200" y="1676400"/>
            <a:ext cx="2819400" cy="762000"/>
          </a:xfrm>
          <a:prstGeom prst="curvedDownArrow">
            <a:avLst>
              <a:gd name="adj1" fmla="val 80098"/>
              <a:gd name="adj2" fmla="val 148000"/>
              <a:gd name="adj3" fmla="val 3333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Arial" charset="0"/>
            </a:endParaRPr>
          </a:p>
        </p:txBody>
      </p:sp>
      <p:sp>
        <p:nvSpPr>
          <p:cNvPr id="29703" name="AutoShape 24"/>
          <p:cNvSpPr>
            <a:spLocks noChangeArrowheads="1"/>
          </p:cNvSpPr>
          <p:nvPr/>
        </p:nvSpPr>
        <p:spPr bwMode="auto">
          <a:xfrm rot="11145495">
            <a:off x="2954338" y="4149725"/>
            <a:ext cx="2951162" cy="906463"/>
          </a:xfrm>
          <a:prstGeom prst="curvedDownArrow">
            <a:avLst>
              <a:gd name="adj1" fmla="val 70480"/>
              <a:gd name="adj2" fmla="val 130228"/>
              <a:gd name="adj3" fmla="val 3333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750" y="476672"/>
            <a:ext cx="8280400" cy="60939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it-IT" sz="1800" b="1" dirty="0">
                <a:solidFill>
                  <a:srgbClr val="FFFF99"/>
                </a:solidFill>
                <a:cs typeface="Arial" charset="0"/>
              </a:rPr>
              <a:t>FATTORI GENETICI E CORRELATI NEUROBIOLOGICI:</a:t>
            </a:r>
          </a:p>
          <a:p>
            <a:pPr>
              <a:defRPr/>
            </a:pPr>
            <a:r>
              <a:rPr lang="it-IT" sz="1800" dirty="0">
                <a:cs typeface="Arial" charset="0"/>
              </a:rPr>
              <a:t>Nei parenti di primo grado di un individuo affetto, la probabilità di sviluppare un DB è del 5-10%; il rischio sale al 40-70% per i gemelli omozigoti. </a:t>
            </a:r>
          </a:p>
          <a:p>
            <a:pPr>
              <a:defRPr/>
            </a:pPr>
            <a:r>
              <a:rPr lang="it-IT" sz="1800" dirty="0">
                <a:cs typeface="Arial" charset="0"/>
              </a:rPr>
              <a:t>Non esiste un singolo gene responsabile, molti geni agiscono assieme, generando una predisposizione su cui si innestano fattori ambientali scatenanti. </a:t>
            </a:r>
          </a:p>
          <a:p>
            <a:pPr>
              <a:defRPr/>
            </a:pPr>
            <a:r>
              <a:rPr lang="it-IT" sz="1800" dirty="0">
                <a:cs typeface="Arial" charset="0"/>
              </a:rPr>
              <a:t>I principali geni coinvolti sono implicati: nella regolazione ormonale; nella codificazione per i canali del calcio e per i recettori del glutammato, per quelli D2 della dopamina e per alcune </a:t>
            </a:r>
            <a:r>
              <a:rPr lang="it-IT" sz="1800" dirty="0" err="1">
                <a:cs typeface="Arial" charset="0"/>
              </a:rPr>
              <a:t>subunità</a:t>
            </a:r>
            <a:r>
              <a:rPr lang="it-IT" sz="1800" dirty="0">
                <a:cs typeface="Arial" charset="0"/>
              </a:rPr>
              <a:t> del recettore GABA; nella cascata dei secondi messaggeri intracellulari.</a:t>
            </a:r>
          </a:p>
          <a:p>
            <a:pPr>
              <a:defRPr/>
            </a:pPr>
            <a:r>
              <a:rPr lang="it-IT" sz="1800" b="1" dirty="0">
                <a:solidFill>
                  <a:srgbClr val="FFFF99"/>
                </a:solidFill>
                <a:cs typeface="Arial" charset="0"/>
              </a:rPr>
              <a:t>2. ALTERAZIONI DEI SISTEMI MONOAMINERGICI: </a:t>
            </a:r>
          </a:p>
          <a:p>
            <a:pPr>
              <a:defRPr/>
            </a:pPr>
            <a:r>
              <a:rPr lang="it-IT" sz="1800" dirty="0">
                <a:cs typeface="Arial" charset="0"/>
              </a:rPr>
              <a:t>Fasi depressive correlabili alla riduzione di noradrenalina, serotonina e dopamina.</a:t>
            </a:r>
          </a:p>
          <a:p>
            <a:pPr>
              <a:defRPr/>
            </a:pPr>
            <a:r>
              <a:rPr lang="it-IT" sz="1800" b="1" dirty="0">
                <a:solidFill>
                  <a:srgbClr val="FFFF99"/>
                </a:solidFill>
                <a:cs typeface="Arial" charset="0"/>
              </a:rPr>
              <a:t>3. ALTERAZIONI RECETTORIALI: </a:t>
            </a:r>
          </a:p>
          <a:p>
            <a:pPr>
              <a:defRPr/>
            </a:pPr>
            <a:r>
              <a:rPr lang="it-IT" sz="1800" dirty="0">
                <a:cs typeface="Arial" charset="0"/>
              </a:rPr>
              <a:t>Recettori per i neurotrasmettitori </a:t>
            </a:r>
            <a:r>
              <a:rPr lang="it-IT" sz="1800" dirty="0" err="1">
                <a:cs typeface="Arial" charset="0"/>
              </a:rPr>
              <a:t>monoaminergici</a:t>
            </a:r>
            <a:r>
              <a:rPr lang="it-IT" sz="1800" dirty="0">
                <a:cs typeface="Arial" charset="0"/>
              </a:rPr>
              <a:t> e sistemi di trasduzione intracellulare a cascata.</a:t>
            </a:r>
          </a:p>
          <a:p>
            <a:pPr>
              <a:defRPr/>
            </a:pPr>
            <a:r>
              <a:rPr lang="it-IT" sz="1800" b="1" dirty="0">
                <a:solidFill>
                  <a:srgbClr val="FFFF99"/>
                </a:solidFill>
                <a:cs typeface="Arial" charset="0"/>
              </a:rPr>
              <a:t>4. IPOTESI NEUROENDOCRINE</a:t>
            </a:r>
            <a:r>
              <a:rPr lang="it-IT" sz="1800" b="1" dirty="0" smtClean="0">
                <a:solidFill>
                  <a:srgbClr val="FFFF99"/>
                </a:solidFill>
                <a:cs typeface="Arial" charset="0"/>
              </a:rPr>
              <a:t>:</a:t>
            </a:r>
          </a:p>
          <a:p>
            <a:pPr>
              <a:defRPr/>
            </a:pPr>
            <a:r>
              <a:rPr lang="it-IT" sz="1800" b="1" dirty="0" smtClean="0">
                <a:cs typeface="Arial" charset="0"/>
              </a:rPr>
              <a:t> </a:t>
            </a:r>
            <a:r>
              <a:rPr lang="it-IT" sz="1800" dirty="0">
                <a:cs typeface="Arial" charset="0"/>
              </a:rPr>
              <a:t>asse ipotalamo-ipofisi-surrene (aumento dei livelli di </a:t>
            </a:r>
            <a:r>
              <a:rPr lang="it-IT" sz="1800" dirty="0" err="1">
                <a:cs typeface="Arial" charset="0"/>
              </a:rPr>
              <a:t>cortisolemia</a:t>
            </a:r>
            <a:r>
              <a:rPr lang="it-IT" sz="1800" dirty="0">
                <a:cs typeface="Arial" charset="0"/>
              </a:rPr>
              <a:t> in fase depressiva); asse ipotalamo-ipofisi-tiroide (aumentate concentrazioni basali di TSH); GH (riduzione della secrezione durante il picco notturno); PRL (ridotta in fase depressiva</a:t>
            </a:r>
            <a:r>
              <a:rPr lang="it-IT" dirty="0">
                <a:cs typeface="Arial" charset="0"/>
              </a:rPr>
              <a:t>).</a:t>
            </a:r>
            <a:endParaRPr lang="en-US" dirty="0">
              <a:cs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250825" y="404813"/>
            <a:ext cx="8569325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800100" indent="-342900" eaLnBrk="0" hangingPunct="0"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257300" indent="-342900" eaLnBrk="0" hangingPunct="0"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714500" indent="-342900" eaLnBrk="0" hangingPunct="0"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171700" indent="-342900" eaLnBrk="0" hangingPunct="0"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ASPETTI PSICOSOCIALI</a:t>
            </a:r>
          </a:p>
          <a:p>
            <a:pPr eaLnBrk="1" hangingPunct="1">
              <a:defRPr/>
            </a:pPr>
            <a:endParaRPr lang="it-IT" sz="2400" b="1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it-IT" sz="2400" b="1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A. INTERPRETAZIONE PSICOANALITICA:</a:t>
            </a:r>
          </a:p>
          <a:p>
            <a:pPr eaLnBrk="1" hangingPunct="1">
              <a:defRPr/>
            </a:pPr>
            <a:r>
              <a:rPr lang="it-IT" dirty="0" smtClean="0"/>
              <a:t>     </a:t>
            </a:r>
            <a:r>
              <a:rPr lang="it-IT" sz="2400" dirty="0" smtClean="0"/>
              <a:t>Perdita simbolica o reale di una persona amata ( oggetto libidico) avvertita come rifiuto. Freud  descrive l’ambivalenza interiorizzata nei confronti dell’oggetto d’amore, tale ambivalenza può determinare una forma patologia di lutto se l’oggetto è perso  o vissuto come perduto. Questo lutto prende la forma di depressione con sentimenti di colpa, indegnità e ideazione suicidaria.</a:t>
            </a:r>
            <a:endParaRPr lang="en-US" sz="2400" dirty="0" smtClean="0"/>
          </a:p>
          <a:p>
            <a:pPr eaLnBrk="1" hangingPunct="1">
              <a:defRPr/>
            </a:pPr>
            <a:r>
              <a:rPr lang="it-IT" sz="2400" dirty="0" smtClean="0"/>
              <a:t>    La mania e l’euforia sono considerate come una difesa nei           confronti di una sottostante depressione.</a:t>
            </a:r>
          </a:p>
          <a:p>
            <a:pPr eaLnBrk="1" hangingPunct="1">
              <a:defRPr/>
            </a:pPr>
            <a:r>
              <a:rPr lang="it-IT" sz="2400" dirty="0" smtClean="0"/>
              <a:t>      </a:t>
            </a:r>
            <a:endParaRPr lang="en-US" sz="2400" dirty="0" smtClean="0"/>
          </a:p>
        </p:txBody>
      </p:sp>
      <p:pic>
        <p:nvPicPr>
          <p:cNvPr id="47106" name="Picture 5" descr="fre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20161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Rectangle 4"/>
          <p:cNvSpPr>
            <a:spLocks noChangeArrowheads="1"/>
          </p:cNvSpPr>
          <p:nvPr/>
        </p:nvSpPr>
        <p:spPr bwMode="auto">
          <a:xfrm>
            <a:off x="250825" y="0"/>
            <a:ext cx="8642350" cy="834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it-IT" sz="3200" b="1" dirty="0">
                <a:cs typeface="Arial" charset="0"/>
              </a:rPr>
              <a:t>  </a:t>
            </a:r>
          </a:p>
          <a:p>
            <a:pPr marL="342900" indent="-342900">
              <a:defRPr/>
            </a:pPr>
            <a:r>
              <a:rPr lang="it-IT" sz="3200" b="1" dirty="0">
                <a:cs typeface="Arial" charset="0"/>
              </a:rPr>
              <a:t>ASPETTI PSICOSOCIALI</a:t>
            </a:r>
          </a:p>
          <a:p>
            <a:pPr marL="342900" indent="-342900">
              <a:defRPr/>
            </a:pPr>
            <a:endParaRPr lang="it-IT" sz="2400" b="1" dirty="0">
              <a:cs typeface="Arial" charset="0"/>
            </a:endParaRPr>
          </a:p>
          <a:p>
            <a:pPr marL="342900" indent="-342900">
              <a:defRPr/>
            </a:pPr>
            <a:r>
              <a:rPr lang="it-IT" sz="2400" b="1" dirty="0">
                <a:cs typeface="Arial" charset="0"/>
              </a:rPr>
              <a:t>B</a:t>
            </a:r>
            <a:r>
              <a:rPr lang="it-IT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 INTERPREAZIONE COGNITIVA:</a:t>
            </a:r>
          </a:p>
          <a:p>
            <a:pPr marL="342900" indent="-342900">
              <a:defRPr/>
            </a:pPr>
            <a:r>
              <a:rPr lang="it-IT" sz="2400" dirty="0">
                <a:cs typeface="Arial" charset="0"/>
              </a:rPr>
              <a:t>    Aaron Beck sostiene che nella depressione vi sia                               una distorsione della </a:t>
            </a:r>
            <a:r>
              <a:rPr lang="it-IT" sz="2400" i="1" u="sng" dirty="0">
                <a:cs typeface="Arial" charset="0"/>
              </a:rPr>
              <a:t>triade cognitiva: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it-IT" sz="2400" dirty="0">
                <a:cs typeface="Arial" charset="0"/>
              </a:rPr>
              <a:t>Immagine del sé negativa (“le cose vanno male perché io sono incapace”).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it-IT" sz="2400" dirty="0">
                <a:cs typeface="Arial" charset="0"/>
              </a:rPr>
              <a:t>Interpretazione negativa dell’esperienza (“tutto è sempre andato male”).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it-IT" sz="2400" dirty="0">
                <a:cs typeface="Arial" charset="0"/>
              </a:rPr>
              <a:t>Visione del futuro negativa (anticipazione dell’insuccesso).</a:t>
            </a:r>
          </a:p>
          <a:p>
            <a:pPr marL="342900" indent="-342900">
              <a:defRPr/>
            </a:pPr>
            <a:r>
              <a:rPr lang="it-IT" sz="2400" u="sng" dirty="0">
                <a:cs typeface="Arial" charset="0"/>
              </a:rPr>
              <a:t>Teoria dell’impotenza appresa:  </a:t>
            </a:r>
            <a:r>
              <a:rPr lang="it-IT" sz="2400" dirty="0">
                <a:cs typeface="Arial" charset="0"/>
              </a:rPr>
              <a:t>la depressione insorge quando una persona non è in grado di controllare gli eventi.</a:t>
            </a:r>
            <a:endParaRPr lang="it-IT" sz="2400" u="sng" dirty="0">
              <a:cs typeface="Arial" charset="0"/>
            </a:endParaRPr>
          </a:p>
          <a:p>
            <a:pPr marL="342900" indent="-342900">
              <a:defRPr/>
            </a:pPr>
            <a:endParaRPr lang="it-IT" sz="2400" i="1" u="sng" dirty="0">
              <a:cs typeface="Arial" charset="0"/>
            </a:endParaRPr>
          </a:p>
          <a:p>
            <a:pPr marL="342900" indent="-342900">
              <a:defRPr/>
            </a:pPr>
            <a:endParaRPr lang="it-IT" sz="2400" b="1" i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>
              <a:defRPr/>
            </a:pPr>
            <a:endParaRPr lang="it-IT" sz="2400" dirty="0">
              <a:cs typeface="Arial" charset="0"/>
            </a:endParaRPr>
          </a:p>
        </p:txBody>
      </p:sp>
      <p:pic>
        <p:nvPicPr>
          <p:cNvPr id="48130" name="Picture 5" descr="be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4813"/>
            <a:ext cx="2417762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0" name="Rectangle 4"/>
          <p:cNvSpPr>
            <a:spLocks noChangeArrowheads="1"/>
          </p:cNvSpPr>
          <p:nvPr/>
        </p:nvSpPr>
        <p:spPr bwMode="auto">
          <a:xfrm>
            <a:off x="323850" y="549275"/>
            <a:ext cx="8280400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it-IT" sz="3200" b="1" dirty="0">
                <a:cs typeface="Arial" charset="0"/>
              </a:rPr>
              <a:t>   </a:t>
            </a:r>
          </a:p>
          <a:p>
            <a:pPr marL="342900" indent="-342900">
              <a:defRPr/>
            </a:pPr>
            <a:r>
              <a:rPr lang="it-IT" sz="3200" b="1" dirty="0">
                <a:cs typeface="Arial" charset="0"/>
              </a:rPr>
              <a:t>ASPETTI PSICOSOCIALI</a:t>
            </a:r>
          </a:p>
          <a:p>
            <a:pPr marL="342900" indent="-342900">
              <a:defRPr/>
            </a:pPr>
            <a:endParaRPr lang="it-IT" b="1" dirty="0">
              <a:cs typeface="Arial" charset="0"/>
            </a:endParaRPr>
          </a:p>
          <a:p>
            <a:pPr marL="342900" indent="-342900">
              <a:defRPr/>
            </a:pPr>
            <a:endParaRPr lang="it-IT" sz="2400" b="1" i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C. EVENTI STRESSANTI</a:t>
            </a:r>
            <a:r>
              <a:rPr lang="it-IT" sz="2400" b="1" dirty="0">
                <a:cs typeface="Arial" charset="0"/>
              </a:rPr>
              <a:t>:</a:t>
            </a:r>
          </a:p>
          <a:p>
            <a:pPr marL="342900" indent="-342900">
              <a:defRPr/>
            </a:pPr>
            <a:r>
              <a:rPr lang="it-IT" sz="2400" dirty="0">
                <a:cs typeface="Arial" charset="0"/>
              </a:rPr>
              <a:t>     Gli eventi stressanti spesso precedono i primi episodi di disturbi dell’umore.    Tali eventi possono causare modificazioni neuronali permanenti che predispongono la persona  a successivi episodi di un disturbo dell’umore.   </a:t>
            </a:r>
          </a:p>
          <a:p>
            <a:pPr marL="342900" indent="-342900">
              <a:defRPr/>
            </a:pPr>
            <a:r>
              <a:rPr lang="it-IT" sz="2400" dirty="0">
                <a:cs typeface="Arial" charset="0"/>
              </a:rPr>
              <a:t>   La perdita di un genitore prima dell’età di 11 anni è l’evento della vita che maggiormente è associato a un successivo sviluppo di un disturbo depressivo, unipolare o bipolare.                    </a:t>
            </a:r>
            <a:endParaRPr lang="en-US" sz="2400" dirty="0">
              <a:cs typeface="Arial" charset="0"/>
            </a:endParaRPr>
          </a:p>
        </p:txBody>
      </p:sp>
      <p:pic>
        <p:nvPicPr>
          <p:cNvPr id="49154" name="Picture 5" descr="st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49275"/>
            <a:ext cx="291623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60350"/>
            <a:ext cx="3889375" cy="5761038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 smtClean="0">
                <a:ea typeface="+mj-ea"/>
              </a:rPr>
              <a:t>RISCHIO DI SUICIDIO NEL DISTURBO BIPOLARE</a:t>
            </a:r>
            <a:endParaRPr lang="en-US" altLang="it-IT" sz="4000" smtClean="0">
              <a:ea typeface="+mj-ea"/>
            </a:endParaRPr>
          </a:p>
        </p:txBody>
      </p:sp>
      <p:graphicFrame>
        <p:nvGraphicFramePr>
          <p:cNvPr id="50178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4500563" y="549275"/>
          <a:ext cx="4643437" cy="554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6" name="Fotografia di Photo Editor" r:id="rId3" imgW="3734321" imgH="2790476" progId="MSPhotoEd.3">
                  <p:embed/>
                </p:oleObj>
              </mc:Choice>
              <mc:Fallback>
                <p:oleObj name="Fotografia di Photo Editor" r:id="rId3" imgW="3734321" imgH="2790476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549275"/>
                        <a:ext cx="4643437" cy="554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865188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2800" dirty="0" smtClean="0">
                <a:ea typeface="+mj-ea"/>
              </a:rPr>
              <a:t>ALCUNI DATI</a:t>
            </a:r>
            <a:endParaRPr lang="en-US" altLang="it-IT" sz="2800" dirty="0" smtClean="0">
              <a:ea typeface="+mj-ea"/>
            </a:endParaRP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692150"/>
            <a:ext cx="8569325" cy="5832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it-IT" sz="1800" dirty="0">
              <a:effectLst/>
              <a:latin typeface="Garamond" charset="0"/>
              <a:cs typeface="Arial" charset="0"/>
            </a:endParaRPr>
          </a:p>
          <a:p>
            <a:pPr algn="l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it-IT" sz="1800" dirty="0">
              <a:effectLst/>
              <a:latin typeface="Garamond" charset="0"/>
              <a:cs typeface="Arial" charset="0"/>
            </a:endParaRPr>
          </a:p>
          <a:p>
            <a:pPr algn="just"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it-IT" sz="1800" dirty="0">
                <a:latin typeface="Garamond" charset="0"/>
                <a:cs typeface="Arial" charset="0"/>
              </a:rPr>
              <a:t>  </a:t>
            </a:r>
            <a:r>
              <a:rPr lang="it-IT" sz="2400" dirty="0">
                <a:latin typeface="Garamond" charset="0"/>
                <a:cs typeface="Arial" charset="0"/>
              </a:rPr>
              <a:t>Il 15-25% dei pazienti con disturbo dell’umore non diagnosticato e non trattato commette suicidio.</a:t>
            </a:r>
          </a:p>
          <a:p>
            <a:pPr algn="just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it-IT" sz="2400" dirty="0">
              <a:latin typeface="Garamond" charset="0"/>
              <a:cs typeface="Arial" charset="0"/>
            </a:endParaRPr>
          </a:p>
          <a:p>
            <a:pPr algn="just"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it-IT" sz="2400" dirty="0">
                <a:latin typeface="Garamond" charset="0"/>
                <a:cs typeface="Arial" charset="0"/>
              </a:rPr>
              <a:t>  La depressione non diagnosticata o trattata in modo inadeguato contribuisce al 50-70% dei suicidi. </a:t>
            </a:r>
          </a:p>
          <a:p>
            <a:pPr algn="just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it-IT" sz="2400" dirty="0">
              <a:latin typeface="Garamond" charset="0"/>
              <a:cs typeface="Arial" charset="0"/>
            </a:endParaRPr>
          </a:p>
          <a:p>
            <a:pPr algn="just"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it-IT" sz="2400" dirty="0">
                <a:latin typeface="Garamond" charset="0"/>
                <a:cs typeface="Arial" charset="0"/>
              </a:rPr>
              <a:t>  Il rischio di  suicidio ha una maggiore incidenza nei giovani e negli anziani che non hanno un buon supporto sociale.</a:t>
            </a:r>
          </a:p>
          <a:p>
            <a:pPr algn="just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it-IT" sz="2400" dirty="0">
              <a:latin typeface="Garamond" charset="0"/>
              <a:cs typeface="Arial" charset="0"/>
            </a:endParaRPr>
          </a:p>
          <a:p>
            <a:pPr algn="just"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it-IT" sz="2400" dirty="0">
                <a:latin typeface="Garamond" charset="0"/>
                <a:cs typeface="Arial" charset="0"/>
              </a:rPr>
              <a:t>  Tentativi di suicidio tendono  a verificarsi entro 4-5 anni dal primo episodio clinico</a:t>
            </a:r>
          </a:p>
          <a:p>
            <a:pPr algn="just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it-IT" sz="2400" dirty="0">
              <a:latin typeface="Garamond" charset="0"/>
              <a:cs typeface="Arial" charset="0"/>
            </a:endParaRPr>
          </a:p>
          <a:p>
            <a:pPr algn="just"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it-IT" sz="2400" dirty="0">
                <a:latin typeface="Garamond" charset="0"/>
                <a:cs typeface="Arial" charset="0"/>
              </a:rPr>
              <a:t>  I periodi maggiormente a rischio sono la fase precoce di remissione della depressione (quando l'attività psicomotoria sta tornando normale, ma l'umore è ancora flesso), gli stati misti bipolari, la fase premestruale e gli anniversari personali significativi.</a:t>
            </a:r>
          </a:p>
          <a:p>
            <a:pPr algn="just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it-IT" sz="1800" dirty="0">
              <a:latin typeface="Garamond" charset="0"/>
              <a:cs typeface="Arial" charset="0"/>
            </a:endParaRPr>
          </a:p>
          <a:p>
            <a:pPr algn="just" eaLnBrk="1" hangingPunct="1">
              <a:lnSpc>
                <a:spcPct val="80000"/>
              </a:lnSpc>
              <a:buFont typeface="Wingdings" charset="0"/>
              <a:buChar char="n"/>
              <a:defRPr/>
            </a:pPr>
            <a:endParaRPr lang="it-IT" sz="1800" dirty="0">
              <a:latin typeface="Garamond" charset="0"/>
              <a:cs typeface="Arial" charset="0"/>
            </a:endParaRPr>
          </a:p>
          <a:p>
            <a:pPr algn="l" eaLnBrk="1" hangingPunct="1">
              <a:lnSpc>
                <a:spcPct val="80000"/>
              </a:lnSpc>
              <a:buFont typeface="Wingdings" charset="0"/>
              <a:buChar char="n"/>
              <a:defRPr/>
            </a:pPr>
            <a:endParaRPr lang="en-US" sz="1800" dirty="0"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2"/>
          <p:cNvSpPr>
            <a:spLocks noChangeArrowheads="1"/>
          </p:cNvSpPr>
          <p:nvPr/>
        </p:nvSpPr>
        <p:spPr bwMode="auto">
          <a:xfrm>
            <a:off x="762000" y="1066800"/>
            <a:ext cx="7848600" cy="5410200"/>
          </a:xfrm>
          <a:prstGeom prst="flowChartTerminator">
            <a:avLst/>
          </a:prstGeom>
          <a:gradFill rotWithShape="1">
            <a:gsLst>
              <a:gs pos="0">
                <a:srgbClr val="3B3B3B"/>
              </a:gs>
              <a:gs pos="50000">
                <a:srgbClr val="808080"/>
              </a:gs>
              <a:gs pos="100000">
                <a:srgbClr val="3B3B3B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wrap="none" anchor="ctr">
            <a:flatTx/>
          </a:bodyPr>
          <a:lstStyle/>
          <a:p>
            <a:endParaRPr lang="it-IT" sz="1800">
              <a:latin typeface="Tahoma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66763" y="152400"/>
            <a:ext cx="7835900" cy="6858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it-IT" sz="3900">
                <a:latin typeface="Tahoma" charset="0"/>
                <a:cs typeface="Arial" charset="0"/>
              </a:rPr>
              <a:t>AFFETTIVITÀ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566863" y="1076325"/>
            <a:ext cx="70358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1905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FFFF66"/>
                </a:solidFill>
                <a:latin typeface="Tahoma" charset="0"/>
                <a:ea typeface="MS PGothic" charset="0"/>
                <a:cs typeface="MS PGothic" charset="0"/>
              </a:rPr>
              <a:t>Emozioni </a:t>
            </a:r>
          </a:p>
          <a:p>
            <a:pPr lvl="1" eaLnBrk="1" hangingPunct="1"/>
            <a:r>
              <a:rPr lang="it-IT" b="1">
                <a:latin typeface="Tahoma" charset="0"/>
                <a:ea typeface="MS PGothic" charset="0"/>
                <a:cs typeface="MS PGothic" charset="0"/>
              </a:rPr>
              <a:t>stati affettivi acuti, a rapido esaurimento accompagnati da reazioni neurovegetative</a:t>
            </a:r>
          </a:p>
          <a:p>
            <a:pPr eaLnBrk="1" hangingPunct="1"/>
            <a:r>
              <a:rPr lang="it-IT" b="1">
                <a:solidFill>
                  <a:srgbClr val="FFFF66"/>
                </a:solidFill>
                <a:latin typeface="Tahoma" charset="0"/>
                <a:ea typeface="MS PGothic" charset="0"/>
                <a:cs typeface="MS PGothic" charset="0"/>
              </a:rPr>
              <a:t>Sentimenti</a:t>
            </a:r>
            <a:endParaRPr kumimoji="1" lang="it-IT" b="1">
              <a:solidFill>
                <a:schemeClr val="tx2"/>
              </a:solidFill>
              <a:latin typeface="Times New Roman" charset="0"/>
              <a:ea typeface="MS PGothic" charset="0"/>
              <a:cs typeface="MS PGothic" charset="0"/>
            </a:endParaRPr>
          </a:p>
          <a:p>
            <a:pPr lvl="1" eaLnBrk="1" hangingPunct="1"/>
            <a:r>
              <a:rPr lang="it-IT" b="1">
                <a:latin typeface="Tahoma" charset="0"/>
                <a:ea typeface="MS PGothic" charset="0"/>
                <a:cs typeface="MS PGothic" charset="0"/>
              </a:rPr>
              <a:t>stati affettivi persistenti, con contenuti sufficientemente delineati e che possono trasformarisi in passioni</a:t>
            </a:r>
          </a:p>
          <a:p>
            <a:pPr lvl="1" eaLnBrk="1" hangingPunct="1"/>
            <a:r>
              <a:rPr lang="it-IT" b="1" i="1">
                <a:latin typeface="Tahoma" charset="0"/>
                <a:ea typeface="MS PGothic" charset="0"/>
                <a:cs typeface="MS PGothic" charset="0"/>
              </a:rPr>
              <a:t>(amore, odio, gelosia, tristezza, etc.)</a:t>
            </a:r>
          </a:p>
          <a:p>
            <a:pPr eaLnBrk="1" hangingPunct="1"/>
            <a:r>
              <a:rPr lang="it-IT" b="1">
                <a:solidFill>
                  <a:srgbClr val="FFFF66"/>
                </a:solidFill>
                <a:latin typeface="Tahoma" charset="0"/>
                <a:ea typeface="MS PGothic" charset="0"/>
                <a:cs typeface="MS PGothic" charset="0"/>
              </a:rPr>
              <a:t>Umore</a:t>
            </a:r>
            <a:endParaRPr kumimoji="1" lang="it-IT" b="1">
              <a:solidFill>
                <a:schemeClr val="tx2"/>
              </a:solidFill>
              <a:latin typeface="Times New Roman" charset="0"/>
              <a:ea typeface="MS PGothic" charset="0"/>
              <a:cs typeface="MS PGothic" charset="0"/>
            </a:endParaRPr>
          </a:p>
          <a:p>
            <a:pPr lvl="1" eaLnBrk="1" hangingPunct="1"/>
            <a:r>
              <a:rPr lang="it-IT" b="1">
                <a:latin typeface="Tahoma" charset="0"/>
                <a:ea typeface="MS PGothic" charset="0"/>
                <a:cs typeface="MS PGothic" charset="0"/>
              </a:rPr>
              <a:t>stato abituale, di fondo, dell’affettività che caratterizza sia il temperamento (disposizione affettiva di base) sia uno stato temporaneo che esprime tutta l’affettività di quel momento.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4" name="Text Box 4"/>
          <p:cNvSpPr txBox="1">
            <a:spLocks noChangeArrowheads="1"/>
          </p:cNvSpPr>
          <p:nvPr/>
        </p:nvSpPr>
        <p:spPr bwMode="auto">
          <a:xfrm>
            <a:off x="1042988" y="981075"/>
            <a:ext cx="3313112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it-IT" altLang="it-IT" sz="3200" smtClean="0">
                <a:latin typeface="Garamond" pitchFamily="18" charset="0"/>
                <a:ea typeface="+mn-ea"/>
              </a:rPr>
              <a:t>   </a:t>
            </a:r>
            <a:r>
              <a:rPr lang="it-IT" altLang="it-IT" sz="40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</a:rPr>
              <a:t>DISTURBO BIPOLARE 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altLang="it-IT" sz="40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</a:rPr>
              <a:t>E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altLang="it-IT" sz="40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</a:rPr>
              <a:t>    DISTURBO DA USO SOSTANZE</a:t>
            </a:r>
            <a:endParaRPr lang="en-US" altLang="it-IT" sz="4000" b="1" i="1" smtClean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ea typeface="+mn-ea"/>
            </a:endParaRPr>
          </a:p>
        </p:txBody>
      </p:sp>
      <p:pic>
        <p:nvPicPr>
          <p:cNvPr id="52226" name="Picture 5" descr="al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92150"/>
            <a:ext cx="356393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419100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3200" dirty="0" smtClean="0">
                <a:ea typeface="+mj-ea"/>
              </a:rPr>
              <a:t>ALCUNI  DATI</a:t>
            </a:r>
            <a:endParaRPr lang="en-US" altLang="it-IT" sz="3200" dirty="0" smtClean="0">
              <a:ea typeface="+mj-ea"/>
            </a:endParaRP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569325" cy="44640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it-IT" sz="900" dirty="0">
              <a:latin typeface="Garamond" charset="0"/>
              <a:cs typeface="Arial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it-IT" sz="2400" dirty="0">
                <a:latin typeface="Garamond" charset="0"/>
                <a:cs typeface="Arial" charset="0"/>
              </a:rPr>
              <a:t>Il DB , fra tutti i disturbi in Asse I, è quello che presenta la più alta prevalenza di </a:t>
            </a:r>
            <a:r>
              <a:rPr lang="it-IT" sz="2400" dirty="0" err="1">
                <a:latin typeface="Garamond" charset="0"/>
                <a:cs typeface="Arial" charset="0"/>
              </a:rPr>
              <a:t>comorbilità</a:t>
            </a:r>
            <a:r>
              <a:rPr lang="it-IT" sz="2400" dirty="0">
                <a:latin typeface="Garamond" charset="0"/>
                <a:cs typeface="Arial" charset="0"/>
              </a:rPr>
              <a:t> con l’uso di sostanze*.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it-IT" sz="2400" dirty="0">
                <a:latin typeface="Garamond" charset="0"/>
                <a:cs typeface="Arial" charset="0"/>
              </a:rPr>
              <a:t>I soggetti con DB  che presentano tale </a:t>
            </a:r>
            <a:r>
              <a:rPr lang="it-IT" sz="2400" dirty="0" err="1">
                <a:latin typeface="Garamond" charset="0"/>
                <a:cs typeface="Arial" charset="0"/>
              </a:rPr>
              <a:t>comorbilità</a:t>
            </a:r>
            <a:r>
              <a:rPr lang="it-IT" sz="2400" dirty="0">
                <a:latin typeface="Garamond" charset="0"/>
                <a:cs typeface="Arial" charset="0"/>
              </a:rPr>
              <a:t> hanno avuto un esordio precoce della malattia**.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it-IT" sz="2400" dirty="0">
                <a:latin typeface="Garamond" charset="0"/>
                <a:cs typeface="Arial" charset="0"/>
              </a:rPr>
              <a:t>Un ampio studio epidemiologico ha riportato una prevalenza di </a:t>
            </a:r>
            <a:r>
              <a:rPr lang="it-IT" sz="2400" dirty="0" err="1">
                <a:latin typeface="Garamond" charset="0"/>
                <a:cs typeface="Arial" charset="0"/>
              </a:rPr>
              <a:t>comorbilità</a:t>
            </a:r>
            <a:r>
              <a:rPr lang="it-IT" sz="2400" dirty="0">
                <a:latin typeface="Garamond" charset="0"/>
                <a:cs typeface="Arial" charset="0"/>
              </a:rPr>
              <a:t> tra DB e disturbo da uso di sostanze pari al 60%, tre volte superiore a quella riscontrata nei pazienti depressi***.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it-IT" sz="2400" dirty="0">
                <a:latin typeface="Garamond" charset="0"/>
                <a:cs typeface="Arial" charset="0"/>
              </a:rPr>
              <a:t>Il rapporto tra la probabilità che un paziente con DB o un soggetto della popolazione generale presentino diagnosi di disturbo da uso di sostanze è di 8 a 1*.</a:t>
            </a:r>
          </a:p>
          <a:p>
            <a:pPr algn="just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it-IT" sz="2400" dirty="0">
              <a:latin typeface="Garamond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it-IT" sz="600" dirty="0">
              <a:latin typeface="Garamond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it-IT" sz="600" dirty="0">
              <a:latin typeface="Garamond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it-IT" sz="600" dirty="0">
              <a:latin typeface="Garamond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it-IT" sz="900" dirty="0">
                <a:latin typeface="Garamond" charset="0"/>
                <a:cs typeface="Arial" charset="0"/>
              </a:rPr>
              <a:t>*</a:t>
            </a:r>
            <a:r>
              <a:rPr lang="it-IT" sz="1400" dirty="0" err="1">
                <a:latin typeface="Garamond" charset="0"/>
                <a:cs typeface="Arial" charset="0"/>
              </a:rPr>
              <a:t>Goldberg</a:t>
            </a:r>
            <a:r>
              <a:rPr lang="it-IT" sz="1400" dirty="0">
                <a:latin typeface="Garamond" charset="0"/>
                <a:cs typeface="Arial" charset="0"/>
              </a:rPr>
              <a:t>, </a:t>
            </a:r>
            <a:r>
              <a:rPr lang="it-IT" sz="1400" dirty="0" err="1">
                <a:latin typeface="Garamond" charset="0"/>
                <a:cs typeface="Arial" charset="0"/>
              </a:rPr>
              <a:t>F</a:t>
            </a:r>
            <a:r>
              <a:rPr lang="it-IT" sz="1400" dirty="0">
                <a:latin typeface="Garamond" charset="0"/>
                <a:cs typeface="Arial" charset="0"/>
              </a:rPr>
              <a:t>., </a:t>
            </a:r>
            <a:r>
              <a:rPr lang="it-IT" sz="1400" dirty="0" err="1">
                <a:latin typeface="Garamond" charset="0"/>
                <a:cs typeface="Arial" charset="0"/>
              </a:rPr>
              <a:t>Harrow</a:t>
            </a:r>
            <a:r>
              <a:rPr lang="it-IT" sz="1400" dirty="0">
                <a:latin typeface="Garamond" charset="0"/>
                <a:cs typeface="Arial" charset="0"/>
              </a:rPr>
              <a:t> M, (2000), I Disturbi Bipolari, decorso clinico e </a:t>
            </a:r>
            <a:r>
              <a:rPr lang="it-IT" sz="1400" dirty="0" err="1">
                <a:latin typeface="Garamond" charset="0"/>
                <a:cs typeface="Arial" charset="0"/>
              </a:rPr>
              <a:t>outcome</a:t>
            </a:r>
            <a:r>
              <a:rPr lang="it-IT" sz="1400" dirty="0">
                <a:latin typeface="Garamond" charset="0"/>
                <a:cs typeface="Arial" charset="0"/>
              </a:rPr>
              <a:t>, Raffaello Cortina Editore.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sz="1400" dirty="0">
                <a:latin typeface="Garamond" charset="0"/>
                <a:cs typeface="Arial" charset="0"/>
              </a:rPr>
              <a:t>**</a:t>
            </a:r>
            <a:r>
              <a:rPr lang="it-IT" sz="1400" dirty="0" err="1">
                <a:latin typeface="Garamond" charset="0"/>
                <a:cs typeface="Arial" charset="0"/>
              </a:rPr>
              <a:t>Feinman,J.A</a:t>
            </a:r>
            <a:r>
              <a:rPr lang="it-IT" sz="1400" dirty="0">
                <a:latin typeface="Garamond" charset="0"/>
                <a:cs typeface="Arial" charset="0"/>
              </a:rPr>
              <a:t>., </a:t>
            </a:r>
            <a:r>
              <a:rPr lang="it-IT" sz="1400" dirty="0" err="1">
                <a:latin typeface="Garamond" charset="0"/>
                <a:cs typeface="Arial" charset="0"/>
              </a:rPr>
              <a:t>Dunner</a:t>
            </a:r>
            <a:r>
              <a:rPr lang="it-IT" sz="1400" dirty="0">
                <a:latin typeface="Garamond" charset="0"/>
                <a:cs typeface="Arial" charset="0"/>
              </a:rPr>
              <a:t>, D:L:; (1996), The </a:t>
            </a:r>
            <a:r>
              <a:rPr lang="it-IT" sz="1400" dirty="0" err="1">
                <a:latin typeface="Garamond" charset="0"/>
                <a:cs typeface="Arial" charset="0"/>
              </a:rPr>
              <a:t>effect</a:t>
            </a:r>
            <a:r>
              <a:rPr lang="it-IT" sz="1400" dirty="0">
                <a:latin typeface="Garamond" charset="0"/>
                <a:cs typeface="Arial" charset="0"/>
              </a:rPr>
              <a:t> of </a:t>
            </a:r>
            <a:r>
              <a:rPr lang="it-IT" sz="1400" dirty="0" err="1">
                <a:latin typeface="Garamond" charset="0"/>
                <a:cs typeface="Arial" charset="0"/>
              </a:rPr>
              <a:t>alcohol</a:t>
            </a:r>
            <a:r>
              <a:rPr lang="it-IT" sz="1400" dirty="0">
                <a:latin typeface="Garamond" charset="0"/>
                <a:cs typeface="Arial" charset="0"/>
              </a:rPr>
              <a:t> and </a:t>
            </a:r>
            <a:r>
              <a:rPr lang="it-IT" sz="1400" dirty="0" err="1">
                <a:latin typeface="Garamond" charset="0"/>
                <a:cs typeface="Arial" charset="0"/>
              </a:rPr>
              <a:t>substance</a:t>
            </a:r>
            <a:r>
              <a:rPr lang="it-IT" sz="1400" dirty="0">
                <a:latin typeface="Garamond" charset="0"/>
                <a:cs typeface="Arial" charset="0"/>
              </a:rPr>
              <a:t> </a:t>
            </a:r>
            <a:r>
              <a:rPr lang="it-IT" sz="1400" dirty="0" err="1">
                <a:latin typeface="Garamond" charset="0"/>
                <a:cs typeface="Arial" charset="0"/>
              </a:rPr>
              <a:t>abuse</a:t>
            </a:r>
            <a:r>
              <a:rPr lang="it-IT" sz="1400" dirty="0">
                <a:latin typeface="Garamond" charset="0"/>
                <a:cs typeface="Arial" charset="0"/>
              </a:rPr>
              <a:t> on the </a:t>
            </a:r>
            <a:r>
              <a:rPr lang="it-IT" sz="1400" dirty="0" err="1">
                <a:latin typeface="Garamond" charset="0"/>
                <a:cs typeface="Arial" charset="0"/>
              </a:rPr>
              <a:t>course</a:t>
            </a:r>
            <a:r>
              <a:rPr lang="it-IT" sz="1400" dirty="0">
                <a:latin typeface="Garamond" charset="0"/>
                <a:cs typeface="Arial" charset="0"/>
              </a:rPr>
              <a:t> of </a:t>
            </a:r>
            <a:r>
              <a:rPr lang="it-IT" sz="1400" dirty="0" err="1">
                <a:latin typeface="Garamond" charset="0"/>
                <a:cs typeface="Arial" charset="0"/>
              </a:rPr>
              <a:t>bipolar</a:t>
            </a:r>
            <a:r>
              <a:rPr lang="it-IT" sz="1400" dirty="0">
                <a:latin typeface="Garamond" charset="0"/>
                <a:cs typeface="Arial" charset="0"/>
              </a:rPr>
              <a:t> </a:t>
            </a:r>
            <a:r>
              <a:rPr lang="it-IT" sz="1400" dirty="0" err="1">
                <a:latin typeface="Garamond" charset="0"/>
                <a:cs typeface="Arial" charset="0"/>
              </a:rPr>
              <a:t>affective</a:t>
            </a:r>
            <a:r>
              <a:rPr lang="it-IT" sz="1400" dirty="0">
                <a:latin typeface="Garamond" charset="0"/>
                <a:cs typeface="Arial" charset="0"/>
              </a:rPr>
              <a:t> </a:t>
            </a:r>
            <a:r>
              <a:rPr lang="it-IT" sz="1400" dirty="0" err="1">
                <a:latin typeface="Garamond" charset="0"/>
                <a:cs typeface="Arial" charset="0"/>
              </a:rPr>
              <a:t>disorder</a:t>
            </a:r>
            <a:r>
              <a:rPr lang="it-IT" sz="1400" dirty="0">
                <a:latin typeface="Garamond" charset="0"/>
                <a:cs typeface="Arial" charset="0"/>
              </a:rPr>
              <a:t>. </a:t>
            </a:r>
            <a:r>
              <a:rPr lang="it-IT" sz="1400" dirty="0" err="1">
                <a:latin typeface="Garamond" charset="0"/>
                <a:cs typeface="Arial" charset="0"/>
              </a:rPr>
              <a:t>J</a:t>
            </a:r>
            <a:r>
              <a:rPr lang="it-IT" sz="1400" dirty="0">
                <a:latin typeface="Garamond" charset="0"/>
                <a:cs typeface="Arial" charset="0"/>
              </a:rPr>
              <a:t> </a:t>
            </a:r>
            <a:r>
              <a:rPr lang="it-IT" sz="1400" dirty="0" err="1">
                <a:latin typeface="Garamond" charset="0"/>
                <a:cs typeface="Arial" charset="0"/>
              </a:rPr>
              <a:t>Affect</a:t>
            </a:r>
            <a:r>
              <a:rPr lang="it-IT" sz="1400" dirty="0">
                <a:latin typeface="Garamond" charset="0"/>
                <a:cs typeface="Arial" charset="0"/>
              </a:rPr>
              <a:t> </a:t>
            </a:r>
            <a:r>
              <a:rPr lang="it-IT" sz="1400" dirty="0" err="1">
                <a:latin typeface="Garamond" charset="0"/>
                <a:cs typeface="Arial" charset="0"/>
              </a:rPr>
              <a:t>Disord</a:t>
            </a:r>
            <a:r>
              <a:rPr lang="it-IT" sz="1400" dirty="0">
                <a:latin typeface="Garamond" charset="0"/>
                <a:cs typeface="Arial" charset="0"/>
              </a:rPr>
              <a:t>., 37,pp.43-49.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sz="1400" dirty="0">
                <a:latin typeface="Garamond" charset="0"/>
                <a:cs typeface="Arial" charset="0"/>
              </a:rPr>
              <a:t>***</a:t>
            </a:r>
            <a:r>
              <a:rPr lang="it-IT" sz="1400" dirty="0" err="1">
                <a:latin typeface="Garamond" charset="0"/>
                <a:cs typeface="Arial" charset="0"/>
              </a:rPr>
              <a:t>Regeir</a:t>
            </a:r>
            <a:r>
              <a:rPr lang="it-IT" sz="1400" dirty="0">
                <a:latin typeface="Garamond" charset="0"/>
                <a:cs typeface="Arial" charset="0"/>
              </a:rPr>
              <a:t>, D.A., et a., (1990), </a:t>
            </a:r>
            <a:r>
              <a:rPr lang="it-IT" sz="1400" dirty="0" err="1">
                <a:latin typeface="Garamond" charset="0"/>
                <a:cs typeface="Arial" charset="0"/>
              </a:rPr>
              <a:t>Comorbidity</a:t>
            </a:r>
            <a:r>
              <a:rPr lang="it-IT" sz="1400" dirty="0">
                <a:latin typeface="Garamond" charset="0"/>
                <a:cs typeface="Arial" charset="0"/>
              </a:rPr>
              <a:t> of </a:t>
            </a:r>
            <a:r>
              <a:rPr lang="it-IT" sz="1400" dirty="0" err="1">
                <a:latin typeface="Garamond" charset="0"/>
                <a:cs typeface="Arial" charset="0"/>
              </a:rPr>
              <a:t>mental</a:t>
            </a:r>
            <a:r>
              <a:rPr lang="it-IT" sz="1400" dirty="0">
                <a:latin typeface="Garamond" charset="0"/>
                <a:cs typeface="Arial" charset="0"/>
              </a:rPr>
              <a:t> </a:t>
            </a:r>
            <a:r>
              <a:rPr lang="it-IT" sz="1400" dirty="0" err="1">
                <a:latin typeface="Garamond" charset="0"/>
                <a:cs typeface="Arial" charset="0"/>
              </a:rPr>
              <a:t>disorders</a:t>
            </a:r>
            <a:r>
              <a:rPr lang="it-IT" sz="1400" dirty="0">
                <a:latin typeface="Garamond" charset="0"/>
                <a:cs typeface="Arial" charset="0"/>
              </a:rPr>
              <a:t> with </a:t>
            </a:r>
            <a:r>
              <a:rPr lang="it-IT" sz="1400" dirty="0" err="1">
                <a:latin typeface="Garamond" charset="0"/>
                <a:cs typeface="Arial" charset="0"/>
              </a:rPr>
              <a:t>alcohol</a:t>
            </a:r>
            <a:r>
              <a:rPr lang="it-IT" sz="1400" dirty="0">
                <a:latin typeface="Garamond" charset="0"/>
                <a:cs typeface="Arial" charset="0"/>
              </a:rPr>
              <a:t> and </a:t>
            </a:r>
            <a:r>
              <a:rPr lang="it-IT" sz="1400" dirty="0" err="1">
                <a:latin typeface="Garamond" charset="0"/>
                <a:cs typeface="Arial" charset="0"/>
              </a:rPr>
              <a:t>other</a:t>
            </a:r>
            <a:r>
              <a:rPr lang="it-IT" sz="1400" dirty="0">
                <a:latin typeface="Garamond" charset="0"/>
                <a:cs typeface="Arial" charset="0"/>
              </a:rPr>
              <a:t> </a:t>
            </a:r>
            <a:r>
              <a:rPr lang="it-IT" sz="1400" dirty="0" err="1">
                <a:latin typeface="Garamond" charset="0"/>
                <a:cs typeface="Arial" charset="0"/>
              </a:rPr>
              <a:t>drug</a:t>
            </a:r>
            <a:r>
              <a:rPr lang="it-IT" sz="1400" dirty="0">
                <a:latin typeface="Garamond" charset="0"/>
                <a:cs typeface="Arial" charset="0"/>
              </a:rPr>
              <a:t> </a:t>
            </a:r>
            <a:r>
              <a:rPr lang="it-IT" sz="1400" dirty="0" err="1">
                <a:latin typeface="Garamond" charset="0"/>
                <a:cs typeface="Arial" charset="0"/>
              </a:rPr>
              <a:t>abuse</a:t>
            </a:r>
            <a:r>
              <a:rPr lang="it-IT" sz="1400" dirty="0">
                <a:latin typeface="Garamond" charset="0"/>
                <a:cs typeface="Arial" charset="0"/>
              </a:rPr>
              <a:t>: </a:t>
            </a:r>
            <a:r>
              <a:rPr lang="it-IT" sz="1400" dirty="0" err="1">
                <a:latin typeface="Garamond" charset="0"/>
                <a:cs typeface="Arial" charset="0"/>
              </a:rPr>
              <a:t>results</a:t>
            </a:r>
            <a:r>
              <a:rPr lang="it-IT" sz="1400" dirty="0">
                <a:latin typeface="Garamond" charset="0"/>
                <a:cs typeface="Arial" charset="0"/>
              </a:rPr>
              <a:t> from the </a:t>
            </a:r>
            <a:r>
              <a:rPr lang="it-IT" sz="1400" dirty="0" err="1">
                <a:latin typeface="Garamond" charset="0"/>
                <a:cs typeface="Arial" charset="0"/>
              </a:rPr>
              <a:t>Epidemiologic</a:t>
            </a:r>
            <a:r>
              <a:rPr lang="it-IT" sz="1400" dirty="0">
                <a:latin typeface="Garamond" charset="0"/>
                <a:cs typeface="Arial" charset="0"/>
              </a:rPr>
              <a:t> </a:t>
            </a:r>
            <a:r>
              <a:rPr lang="it-IT" sz="1400" dirty="0" err="1">
                <a:latin typeface="Garamond" charset="0"/>
                <a:cs typeface="Arial" charset="0"/>
              </a:rPr>
              <a:t>Cathment</a:t>
            </a:r>
            <a:r>
              <a:rPr lang="it-IT" sz="1400" dirty="0">
                <a:latin typeface="Garamond" charset="0"/>
                <a:cs typeface="Arial" charset="0"/>
              </a:rPr>
              <a:t> Area </a:t>
            </a:r>
            <a:r>
              <a:rPr lang="it-IT" sz="1400" dirty="0" err="1">
                <a:latin typeface="Garamond" charset="0"/>
                <a:cs typeface="Arial" charset="0"/>
              </a:rPr>
              <a:t>Study</a:t>
            </a:r>
            <a:r>
              <a:rPr lang="it-IT" sz="1400" dirty="0">
                <a:latin typeface="Garamond" charset="0"/>
                <a:cs typeface="Arial" charset="0"/>
              </a:rPr>
              <a:t>. JAMA, 264, pp. 2511-2518.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400" dirty="0"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250825" y="765175"/>
            <a:ext cx="8893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defRPr/>
            </a:pPr>
            <a:endParaRPr lang="it-IT">
              <a:cs typeface="Arial" charset="0"/>
            </a:endParaRPr>
          </a:p>
        </p:txBody>
      </p:sp>
      <p:sp>
        <p:nvSpPr>
          <p:cNvPr id="46083" name="Oval 6"/>
          <p:cNvSpPr>
            <a:spLocks noChangeArrowheads="1"/>
          </p:cNvSpPr>
          <p:nvPr/>
        </p:nvSpPr>
        <p:spPr bwMode="auto">
          <a:xfrm>
            <a:off x="395288" y="1844675"/>
            <a:ext cx="4248150" cy="18716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it-IT">
              <a:cs typeface="Arial" charset="0"/>
            </a:endParaRP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0" y="2276475"/>
            <a:ext cx="35639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it-IT" altLang="it-IT" dirty="0" smtClean="0">
                <a:solidFill>
                  <a:schemeClr val="bg2"/>
                </a:solidFill>
                <a:latin typeface="Garamond" pitchFamily="18" charset="0"/>
                <a:ea typeface="+mn-ea"/>
              </a:rPr>
              <a:t>     </a:t>
            </a:r>
            <a:r>
              <a:rPr lang="it-IT" altLang="it-IT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</a:rPr>
              <a:t>TRATTAMENTO</a:t>
            </a:r>
          </a:p>
          <a:p>
            <a:pPr>
              <a:spcBef>
                <a:spcPct val="50000"/>
              </a:spcBef>
              <a:defRPr/>
            </a:pPr>
            <a:endParaRPr lang="it-IT" altLang="it-IT" b="1" i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ea typeface="+mn-ea"/>
            </a:endParaRPr>
          </a:p>
          <a:p>
            <a:pPr>
              <a:spcBef>
                <a:spcPct val="50000"/>
              </a:spcBef>
              <a:defRPr/>
            </a:pPr>
            <a:r>
              <a:rPr lang="it-IT" altLang="it-IT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</a:rPr>
              <a:t>   </a:t>
            </a:r>
            <a:r>
              <a:rPr lang="it-IT" altLang="it-IT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</a:rPr>
              <a:t> FARMACOLOGICO</a:t>
            </a:r>
            <a:endParaRPr lang="en-US" altLang="it-IT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ea typeface="+mn-ea"/>
            </a:endParaRPr>
          </a:p>
        </p:txBody>
      </p:sp>
      <p:sp>
        <p:nvSpPr>
          <p:cNvPr id="366603" name="Text Box 11"/>
          <p:cNvSpPr txBox="1">
            <a:spLocks noChangeArrowheads="1"/>
          </p:cNvSpPr>
          <p:nvPr/>
        </p:nvSpPr>
        <p:spPr bwMode="auto">
          <a:xfrm>
            <a:off x="6084888" y="2349500"/>
            <a:ext cx="48609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it-IT" altLang="it-IT" dirty="0" smtClean="0">
                <a:solidFill>
                  <a:schemeClr val="bg2"/>
                </a:solidFill>
                <a:latin typeface="Garamond" pitchFamily="18" charset="0"/>
                <a:ea typeface="+mn-ea"/>
              </a:rPr>
              <a:t>     </a:t>
            </a:r>
            <a:r>
              <a:rPr lang="it-IT" altLang="it-IT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</a:rPr>
              <a:t>TRATTAMENTO</a:t>
            </a:r>
          </a:p>
          <a:p>
            <a:pPr>
              <a:spcBef>
                <a:spcPct val="50000"/>
              </a:spcBef>
              <a:defRPr/>
            </a:pPr>
            <a:endParaRPr lang="it-IT" altLang="it-IT" b="1" i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ea typeface="+mn-ea"/>
            </a:endParaRPr>
          </a:p>
          <a:p>
            <a:pPr>
              <a:spcBef>
                <a:spcPct val="50000"/>
              </a:spcBef>
              <a:defRPr/>
            </a:pPr>
            <a:r>
              <a:rPr lang="it-IT" altLang="it-IT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</a:rPr>
              <a:t>    </a:t>
            </a:r>
            <a:r>
              <a:rPr lang="it-IT" altLang="it-IT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</a:rPr>
              <a:t> PSICOTERAPEUTICO</a:t>
            </a:r>
            <a:endParaRPr lang="en-US" altLang="it-IT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ea typeface="+mn-ea"/>
            </a:endParaRPr>
          </a:p>
        </p:txBody>
      </p:sp>
      <p:sp>
        <p:nvSpPr>
          <p:cNvPr id="366605" name="Text Box 13"/>
          <p:cNvSpPr txBox="1">
            <a:spLocks noChangeArrowheads="1"/>
          </p:cNvSpPr>
          <p:nvPr/>
        </p:nvSpPr>
        <p:spPr bwMode="auto">
          <a:xfrm>
            <a:off x="1692275" y="404813"/>
            <a:ext cx="5545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it-IT" altLang="it-IT" sz="36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</a:rPr>
              <a:t>TRATTAMENTO</a:t>
            </a:r>
            <a:endParaRPr lang="en-US" altLang="it-IT" sz="3600" b="1" i="1" smtClean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ea typeface="+mn-ea"/>
            </a:endParaRPr>
          </a:p>
        </p:txBody>
      </p:sp>
      <p:sp>
        <p:nvSpPr>
          <p:cNvPr id="46087" name="Line 15"/>
          <p:cNvSpPr>
            <a:spLocks noChangeShapeType="1"/>
          </p:cNvSpPr>
          <p:nvPr/>
        </p:nvSpPr>
        <p:spPr bwMode="auto">
          <a:xfrm>
            <a:off x="2987675" y="2708275"/>
            <a:ext cx="1800225" cy="8651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54279" name="Picture 22" descr="AJ4OR57CAO3FWFMCAUFFCV6CAOJ19GQCAOMH080CAFYXAMMCAFPI57BCAYRS2W2CA9OROXMCA0W0NLRCABWUMKRCAWXYOSNCAWUUFG8CA1CHLSQCAO9E8DJCAM62F49CAEUSG7WCA179BTNCATXI96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773238"/>
            <a:ext cx="22336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 Box 23"/>
          <p:cNvSpPr txBox="1">
            <a:spLocks noChangeArrowheads="1"/>
          </p:cNvSpPr>
          <p:nvPr/>
        </p:nvSpPr>
        <p:spPr bwMode="auto">
          <a:xfrm>
            <a:off x="539750" y="4941888"/>
            <a:ext cx="7920038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dirty="0" smtClean="0"/>
              <a:t>     </a:t>
            </a:r>
            <a:r>
              <a:rPr lang="it-IT" sz="2400" b="1" dirty="0" smtClean="0"/>
              <a:t>Una sinergia tra un trattamento farmacologico e un trattamento psicoterapeutico è più efficace di ciascuno dei due trattamenti da solo.</a:t>
            </a:r>
            <a:endParaRPr lang="en-US" sz="2400" b="1" dirty="0" smtClean="0"/>
          </a:p>
        </p:txBody>
      </p:sp>
      <p:sp>
        <p:nvSpPr>
          <p:cNvPr id="54281" name="AutoShape 24"/>
          <p:cNvSpPr>
            <a:spLocks noChangeArrowheads="1"/>
          </p:cNvSpPr>
          <p:nvPr/>
        </p:nvSpPr>
        <p:spPr bwMode="auto">
          <a:xfrm>
            <a:off x="611188" y="2852738"/>
            <a:ext cx="1728787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5847552 h 21600"/>
              <a:gd name="T4" fmla="*/ 2147483647 w 21600"/>
              <a:gd name="T5" fmla="*/ 51694916 h 21600"/>
              <a:gd name="T6" fmla="*/ 2147483647 w 21600"/>
              <a:gd name="T7" fmla="*/ 2584755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282" name="AutoShape 25"/>
          <p:cNvSpPr>
            <a:spLocks noChangeArrowheads="1"/>
          </p:cNvSpPr>
          <p:nvPr/>
        </p:nvSpPr>
        <p:spPr bwMode="auto">
          <a:xfrm rot="10800000">
            <a:off x="6516688" y="2852738"/>
            <a:ext cx="1728787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5847552 h 21600"/>
              <a:gd name="T4" fmla="*/ 2147483647 w 21600"/>
              <a:gd name="T5" fmla="*/ 51694916 h 21600"/>
              <a:gd name="T6" fmla="*/ 2147483647 w 21600"/>
              <a:gd name="T7" fmla="*/ 2584755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 descr="AY78JIUCAL298BXCA2INUM7CA1W02OYCA7GLCI0CAQXQNYYCAEJOCAKCARIKU7ECA74WQ1ECA9MCP0CCA53VG1GCACM25PBCAW1OT6MCAE299EICAUCSM84CAJTGBA0CA11I2MICAHU005HCAZ1N99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448" y="2420888"/>
            <a:ext cx="2828016" cy="32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45" name="Text Box 5"/>
          <p:cNvSpPr txBox="1">
            <a:spLocks noChangeArrowheads="1"/>
          </p:cNvSpPr>
          <p:nvPr/>
        </p:nvSpPr>
        <p:spPr bwMode="auto">
          <a:xfrm>
            <a:off x="-684584" y="260648"/>
            <a:ext cx="9577139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it-IT" altLang="it-IT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</a:rPr>
              <a:t>TRATTAMENTO   FARMACOLOGICO</a:t>
            </a:r>
            <a:endParaRPr lang="en-US" altLang="it-IT" sz="32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ea typeface="+mn-ea"/>
            </a:endParaRPr>
          </a:p>
        </p:txBody>
      </p:sp>
      <p:sp>
        <p:nvSpPr>
          <p:cNvPr id="368646" name="Text Box 6"/>
          <p:cNvSpPr txBox="1">
            <a:spLocks noChangeArrowheads="1"/>
          </p:cNvSpPr>
          <p:nvPr/>
        </p:nvSpPr>
        <p:spPr bwMode="auto">
          <a:xfrm>
            <a:off x="251520" y="1052736"/>
            <a:ext cx="8496944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it-IT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N.B</a:t>
            </a:r>
            <a:r>
              <a:rPr lang="it-IT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it-IT" dirty="0" smtClean="0">
                <a:solidFill>
                  <a:srgbClr val="FFFF99"/>
                </a:solidFill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 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principali farmaci usati nel trattamento mirano a stabilizzare l'umore e a trattare l'episodio depressivo o quello maniacale cercando di prevenire il viraggio alla polarità opposta. 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2348880"/>
            <a:ext cx="49685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it-IT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LITIO</a:t>
            </a:r>
            <a:r>
              <a:rPr lang="it-IT" b="1" u="sng" dirty="0"/>
              <a:t>   </a:t>
            </a:r>
          </a:p>
          <a:p>
            <a:pPr algn="just" eaLnBrk="1" hangingPunct="1">
              <a:defRPr/>
            </a:pPr>
            <a:r>
              <a:rPr lang="it-IT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VALPROATO DI SODIO</a:t>
            </a:r>
            <a:endParaRPr lang="it-IT" b="1" u="sng" dirty="0"/>
          </a:p>
          <a:p>
            <a:pPr algn="just" eaLnBrk="1" hangingPunct="1">
              <a:defRPr/>
            </a:pPr>
            <a:r>
              <a:rPr lang="it-IT" b="1" u="sng" dirty="0"/>
              <a:t>ANTIPSICOTICI ATIPICI</a:t>
            </a:r>
          </a:p>
          <a:p>
            <a:pPr algn="just" eaLnBrk="1" hangingPunct="1">
              <a:defRPr/>
            </a:pPr>
            <a:endParaRPr lang="it-IT" dirty="0"/>
          </a:p>
          <a:p>
            <a:pPr algn="just" eaLnBrk="1" hangingPunct="1">
              <a:defRPr/>
            </a:pPr>
            <a:r>
              <a:rPr lang="it-IT" dirty="0"/>
              <a:t>Altri farmaci anticonvulsivanti sono usati come stabilizzatori dell’umore: la </a:t>
            </a:r>
            <a:r>
              <a:rPr lang="it-IT" dirty="0" err="1"/>
              <a:t>lamotrigina</a:t>
            </a:r>
            <a:r>
              <a:rPr lang="it-IT" dirty="0"/>
              <a:t>  (</a:t>
            </a:r>
            <a:r>
              <a:rPr lang="it-IT" dirty="0" err="1"/>
              <a:t>Lamictal</a:t>
            </a:r>
            <a:r>
              <a:rPr lang="it-IT" dirty="0"/>
              <a:t>), la </a:t>
            </a:r>
            <a:r>
              <a:rPr lang="it-IT" dirty="0" err="1"/>
              <a:t>carbamazepina</a:t>
            </a:r>
            <a:r>
              <a:rPr lang="it-IT" dirty="0"/>
              <a:t> (</a:t>
            </a:r>
            <a:r>
              <a:rPr lang="it-IT" dirty="0" err="1"/>
              <a:t>Tegretol</a:t>
            </a:r>
            <a:r>
              <a:rPr lang="it-IT" dirty="0"/>
              <a:t>), l’</a:t>
            </a:r>
            <a:r>
              <a:rPr lang="it-IT" dirty="0" err="1"/>
              <a:t>oxcarbazepina</a:t>
            </a:r>
            <a:r>
              <a:rPr lang="it-IT" dirty="0"/>
              <a:t> (</a:t>
            </a:r>
            <a:r>
              <a:rPr lang="it-IT" dirty="0" err="1"/>
              <a:t>Tolep</a:t>
            </a:r>
            <a:r>
              <a:rPr lang="it-IT" dirty="0"/>
              <a:t>), il </a:t>
            </a:r>
            <a:r>
              <a:rPr lang="it-IT" dirty="0" err="1"/>
              <a:t>topiramato</a:t>
            </a:r>
            <a:r>
              <a:rPr lang="it-IT" dirty="0"/>
              <a:t> ( </a:t>
            </a:r>
            <a:r>
              <a:rPr lang="it-IT" dirty="0" err="1"/>
              <a:t>Topamax</a:t>
            </a:r>
            <a:r>
              <a:rPr lang="it-IT" dirty="0"/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8" name="Text Box 4"/>
          <p:cNvSpPr txBox="1">
            <a:spLocks noChangeArrowheads="1"/>
          </p:cNvSpPr>
          <p:nvPr/>
        </p:nvSpPr>
        <p:spPr bwMode="auto">
          <a:xfrm>
            <a:off x="250825" y="476250"/>
            <a:ext cx="51133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it-IT" altLang="it-IT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</a:rPr>
              <a:t>TRATTAMENTO PSICOTERAPEUTICO</a:t>
            </a:r>
            <a:endParaRPr lang="en-US" altLang="it-IT" sz="3200" b="1" smtClean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ea typeface="+mn-ea"/>
            </a:endParaRPr>
          </a:p>
        </p:txBody>
      </p:sp>
      <p:pic>
        <p:nvPicPr>
          <p:cNvPr id="57346" name="Picture 5" descr="psicotera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916113"/>
            <a:ext cx="263207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539750" y="2205038"/>
            <a:ext cx="525621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sz="2400" dirty="0" smtClean="0">
                <a:solidFill>
                  <a:srgbClr val="FFFF99"/>
                </a:solidFill>
              </a:rPr>
              <a:t>    N.B.   </a:t>
            </a:r>
            <a:r>
              <a:rPr lang="it-IT" sz="2400" dirty="0" smtClean="0"/>
              <a:t>Il trattamento psicoterapeutico non  è indicato quando il paziente presenta uno stato maniacale acuto. In questa situazione, la sicurezza del paziente e delle altre persone deve essere preminente, e si devono assumere precauzioni, farmacologiche e fisiche, per proteggere e contenere il paziente.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>
                <a:solidFill>
                  <a:schemeClr val="tx1"/>
                </a:solidFill>
                <a:latin typeface="Garamond" charset="0"/>
                <a:cs typeface="Arial" charset="0"/>
              </a:rPr>
              <a:t/>
            </a:r>
            <a:br>
              <a:rPr lang="it-IT" sz="4000">
                <a:solidFill>
                  <a:schemeClr val="tx1"/>
                </a:solidFill>
                <a:latin typeface="Garamond" charset="0"/>
                <a:cs typeface="Arial" charset="0"/>
              </a:rPr>
            </a:br>
            <a:r>
              <a:rPr lang="it-IT" sz="4000">
                <a:solidFill>
                  <a:schemeClr val="tx1"/>
                </a:solidFill>
                <a:latin typeface="Garamond" charset="0"/>
                <a:cs typeface="Arial" charset="0"/>
              </a:rPr>
              <a:t>   </a:t>
            </a:r>
            <a:r>
              <a:rPr lang="it-IT" sz="3200">
                <a:solidFill>
                  <a:schemeClr val="tx1"/>
                </a:solidFill>
                <a:latin typeface="Garamond" charset="0"/>
                <a:cs typeface="Arial" charset="0"/>
              </a:rPr>
              <a:t>TRATTAMENTO </a:t>
            </a:r>
            <a:br>
              <a:rPr lang="it-IT" sz="3200">
                <a:solidFill>
                  <a:schemeClr val="tx1"/>
                </a:solidFill>
                <a:latin typeface="Garamond" charset="0"/>
                <a:cs typeface="Arial" charset="0"/>
              </a:rPr>
            </a:br>
            <a:r>
              <a:rPr lang="it-IT" sz="3200">
                <a:solidFill>
                  <a:schemeClr val="tx1"/>
                </a:solidFill>
                <a:latin typeface="Garamond" charset="0"/>
                <a:cs typeface="Arial" charset="0"/>
              </a:rPr>
              <a:t>PSICOTERAPEUTICO</a:t>
            </a:r>
            <a:r>
              <a:rPr lang="en-US" sz="3200">
                <a:solidFill>
                  <a:schemeClr val="tx1"/>
                </a:solidFill>
                <a:latin typeface="Garamond" charset="0"/>
                <a:cs typeface="Arial" charset="0"/>
              </a:rPr>
              <a:t/>
            </a:r>
            <a:br>
              <a:rPr lang="en-US" sz="3200">
                <a:solidFill>
                  <a:schemeClr val="tx1"/>
                </a:solidFill>
                <a:latin typeface="Garamond" charset="0"/>
                <a:cs typeface="Arial" charset="0"/>
              </a:rPr>
            </a:br>
            <a:endParaRPr lang="en-US" sz="3200">
              <a:solidFill>
                <a:schemeClr val="tx1"/>
              </a:solidFill>
              <a:latin typeface="Garamond" charset="0"/>
              <a:cs typeface="Arial" charset="0"/>
            </a:endParaRPr>
          </a:p>
        </p:txBody>
      </p:sp>
      <p:graphicFrame>
        <p:nvGraphicFramePr>
          <p:cNvPr id="58370" name="Object 5"/>
          <p:cNvGraphicFramePr>
            <a:graphicFrameLocks noChangeAspect="1"/>
          </p:cNvGraphicFramePr>
          <p:nvPr/>
        </p:nvGraphicFramePr>
        <p:xfrm>
          <a:off x="6948488" y="260350"/>
          <a:ext cx="201930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9" name="Fotografia di Photo Editor" r:id="rId3" imgW="2019048" imgH="1685714" progId="MSPhotoEd.3">
                  <p:embed/>
                </p:oleObj>
              </mc:Choice>
              <mc:Fallback>
                <p:oleObj name="Fotografia di Photo Editor" r:id="rId3" imgW="2019048" imgH="1685714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260350"/>
                        <a:ext cx="2019300" cy="168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4" name="Text Box 6"/>
          <p:cNvSpPr txBox="1">
            <a:spLocks noChangeArrowheads="1"/>
          </p:cNvSpPr>
          <p:nvPr/>
        </p:nvSpPr>
        <p:spPr bwMode="auto">
          <a:xfrm>
            <a:off x="611188" y="2133600"/>
            <a:ext cx="7653337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800100" indent="-342900" eaLnBrk="0" hangingPunct="0"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257300" indent="-342900" eaLnBrk="0" hangingPunct="0"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714500" indent="-342900" eaLnBrk="0" hangingPunct="0"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171700" indent="-342900" eaLnBrk="0" hangingPunct="0"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buFontTx/>
              <a:buAutoNum type="alphaUcPeriod"/>
              <a:defRPr/>
            </a:pPr>
            <a:r>
              <a:rPr lang="it-IT" sz="22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Terapia cognitiva</a:t>
            </a:r>
            <a:r>
              <a:rPr lang="it-IT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it-IT" sz="2200" b="1" dirty="0" smtClean="0"/>
              <a:t> </a:t>
            </a:r>
            <a:r>
              <a:rPr lang="it-IT" sz="2200" dirty="0" smtClean="0"/>
              <a:t>la sua efficacia è stata studiata in relazione all’aumento della </a:t>
            </a:r>
            <a:r>
              <a:rPr lang="it-IT" sz="2200" dirty="0" err="1" smtClean="0"/>
              <a:t>compliance</a:t>
            </a:r>
            <a:r>
              <a:rPr lang="it-IT" sz="2200" dirty="0" smtClean="0"/>
              <a:t> nei riguardi del litio.</a:t>
            </a:r>
          </a:p>
          <a:p>
            <a:pPr algn="just" eaLnBrk="1" hangingPunct="1">
              <a:buFontTx/>
              <a:buAutoNum type="alphaUcPeriod"/>
              <a:defRPr/>
            </a:pPr>
            <a:r>
              <a:rPr lang="it-IT" sz="22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Terapia comportamentale</a:t>
            </a:r>
            <a:r>
              <a:rPr lang="it-IT" sz="2200" b="1" dirty="0" smtClean="0"/>
              <a:t>: </a:t>
            </a:r>
            <a:r>
              <a:rPr lang="it-IT" sz="2200" dirty="0" smtClean="0"/>
              <a:t>può essere la più efficace durante il trattamento in ospedale dei soggetti maniacali per aiutarli a porre limiti al comportamento impulsivo o inappropriato attraverso tecniche come il rinforzo positivo o negativo.</a:t>
            </a:r>
          </a:p>
          <a:p>
            <a:pPr algn="just" eaLnBrk="1" hangingPunct="1">
              <a:buFontTx/>
              <a:buAutoNum type="alphaUcPeriod"/>
              <a:defRPr/>
            </a:pPr>
            <a:r>
              <a:rPr lang="it-IT" sz="22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Psicoterapia ad orientamento analitico</a:t>
            </a:r>
            <a:r>
              <a:rPr lang="it-IT" sz="2200" b="1" dirty="0" smtClean="0"/>
              <a:t> </a:t>
            </a:r>
            <a:r>
              <a:rPr lang="it-IT" sz="2200" dirty="0" smtClean="0"/>
              <a:t>: può essere utile nella fase di guarigione e di stabilizzazione dell’umore, se il paziente è in grado di esplorare i sottostanti conflitti che possono scatenare episodi maniacali e depressivi. Può, inoltre aiutare l’individuo a comprendere i meccanismi di resistenza alla terapia e pertanto migliorare la </a:t>
            </a:r>
            <a:r>
              <a:rPr lang="it-IT" sz="2200" dirty="0" err="1" smtClean="0"/>
              <a:t>compliance</a:t>
            </a:r>
            <a:r>
              <a:rPr lang="it-IT" sz="2200" dirty="0" smtClean="0"/>
              <a:t>.</a:t>
            </a:r>
          </a:p>
          <a:p>
            <a:pPr algn="just" eaLnBrk="1" hangingPunct="1">
              <a:defRPr/>
            </a:pPr>
            <a:endParaRPr lang="it-IT" sz="2200" dirty="0" smtClean="0"/>
          </a:p>
          <a:p>
            <a:pPr eaLnBrk="1" hangingPunct="1">
              <a:buFontTx/>
              <a:buAutoNum type="alphaUcPeriod"/>
              <a:defRPr/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3200" smtClean="0">
                <a:solidFill>
                  <a:schemeClr val="tx1"/>
                </a:solidFill>
                <a:ea typeface="+mj-ea"/>
              </a:rPr>
              <a:t>TRATTAMENTO</a:t>
            </a:r>
            <a:br>
              <a:rPr lang="it-IT" altLang="it-IT" sz="3200" smtClean="0">
                <a:solidFill>
                  <a:schemeClr val="tx1"/>
                </a:solidFill>
                <a:ea typeface="+mj-ea"/>
              </a:rPr>
            </a:br>
            <a:r>
              <a:rPr lang="it-IT" altLang="it-IT" sz="3200" smtClean="0">
                <a:solidFill>
                  <a:schemeClr val="tx1"/>
                </a:solidFill>
                <a:ea typeface="+mj-ea"/>
              </a:rPr>
              <a:t> PSICOTERAPEUTICO</a:t>
            </a:r>
            <a:endParaRPr lang="en-US" altLang="it-IT" sz="3200" smtClean="0">
              <a:solidFill>
                <a:schemeClr val="tx1"/>
              </a:solidFill>
              <a:ea typeface="+mj-ea"/>
            </a:endParaRPr>
          </a:p>
        </p:txBody>
      </p:sp>
      <p:pic>
        <p:nvPicPr>
          <p:cNvPr id="593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0"/>
            <a:ext cx="20193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1718" name="Text Box 6"/>
          <p:cNvSpPr txBox="1">
            <a:spLocks noChangeArrowheads="1"/>
          </p:cNvSpPr>
          <p:nvPr/>
        </p:nvSpPr>
        <p:spPr bwMode="auto">
          <a:xfrm>
            <a:off x="250825" y="1739900"/>
            <a:ext cx="8281988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it-IT" sz="2200" dirty="0" smtClean="0"/>
              <a:t>D. </a:t>
            </a:r>
            <a:r>
              <a:rPr lang="it-IT" sz="22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Psicoterapia di sostegno</a:t>
            </a:r>
            <a:r>
              <a:rPr lang="it-IT" sz="2200" b="1" dirty="0" smtClean="0"/>
              <a:t>: </a:t>
            </a:r>
            <a:r>
              <a:rPr lang="it-IT" sz="2200" dirty="0" smtClean="0"/>
              <a:t>è indicata soprattutto durante le fasi più acute e nell’iniziale fase di recupero. Tale terapia è particolarmente indicata nei pazienti con DB cronici che, fra un episodio e l’altro, possono avere significativi sintomi residui e deterioramento sociale</a:t>
            </a:r>
          </a:p>
          <a:p>
            <a:pPr algn="just" eaLnBrk="1" hangingPunct="1">
              <a:defRPr/>
            </a:pPr>
            <a:r>
              <a:rPr lang="it-IT" sz="2200" dirty="0" smtClean="0"/>
              <a:t>E. </a:t>
            </a:r>
            <a:r>
              <a:rPr lang="it-IT" sz="22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Terapia di gruppo</a:t>
            </a:r>
            <a:r>
              <a:rPr lang="it-IT" sz="2200" dirty="0" smtClean="0"/>
              <a:t>: può essere utile per contrastare la negazione e la grandiosità difensiva nei pazienti maniacali, nei quali è utile per migliorare problemi frequenti cime la solitudine la vergogna, l’inadeguatezza, la paura della malattia mentale e della stigmatizzazione. Utile per il reinserimento sociale dei pazienti.</a:t>
            </a:r>
          </a:p>
          <a:p>
            <a:pPr algn="just" eaLnBrk="1" hangingPunct="1">
              <a:defRPr/>
            </a:pPr>
            <a:r>
              <a:rPr lang="it-IT" sz="2200" dirty="0" err="1" smtClean="0"/>
              <a:t>F</a:t>
            </a:r>
            <a:r>
              <a:rPr lang="it-IT" sz="2200" dirty="0" smtClean="0"/>
              <a:t>. </a:t>
            </a:r>
            <a:r>
              <a:rPr lang="it-IT" sz="22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Terapia familiare</a:t>
            </a:r>
            <a:r>
              <a:rPr lang="it-IT" sz="2200" b="1" dirty="0" smtClean="0"/>
              <a:t>:  </a:t>
            </a:r>
            <a:r>
              <a:rPr lang="it-IT" sz="2200" dirty="0" smtClean="0"/>
              <a:t>essa è fondamentale nei pazienti bipolari, poiché il loro disturbo ha una distribuzione familiare molto evidente e poiché gli episodi sia depressivi che maniacali hanno effetti altamente distruttivi sulle relazioni interpersonali e lavorative del paziente.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250825" y="908050"/>
            <a:ext cx="4502150" cy="512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3600" b="1" i="1">
                <a:effectLst>
                  <a:outerShdw blurRad="38100" dist="38100" dir="2700000" algn="tl">
                    <a:srgbClr val="000000"/>
                  </a:outerShdw>
                </a:effectLst>
                <a:latin typeface="David" charset="0"/>
                <a:cs typeface="Arial" charset="0"/>
              </a:rPr>
              <a:t>“</a:t>
            </a:r>
            <a:r>
              <a:rPr lang="it-IT" sz="2800" b="1" i="1">
                <a:effectLst>
                  <a:outerShdw blurRad="38100" dist="38100" dir="2700000" algn="tl">
                    <a:srgbClr val="000000"/>
                  </a:outerShdw>
                </a:effectLst>
                <a:latin typeface="JasmineUPC" charset="0"/>
                <a:cs typeface="Arial" charset="0"/>
              </a:rPr>
              <a:t>La Melanconia costituisce l’inizio della Mania e ne e’ parte integrante.. Lo sviluppo della Mania rappresenta un peggioramento della Melanconia piuttosto che il passaggio ad una patologia differente.”</a:t>
            </a:r>
            <a:endParaRPr lang="en-US" sz="2800" b="1" i="1">
              <a:effectLst>
                <a:outerShdw blurRad="38100" dist="38100" dir="2700000" algn="tl">
                  <a:srgbClr val="000000"/>
                </a:outerShdw>
              </a:effectLst>
              <a:latin typeface="JasmineUPC" charset="0"/>
              <a:cs typeface="Arial" charset="0"/>
            </a:endParaRPr>
          </a:p>
          <a:p>
            <a:pPr algn="ctr">
              <a:defRPr/>
            </a:pPr>
            <a:r>
              <a:rPr lang="it-IT" sz="2800" i="1">
                <a:effectLst>
                  <a:outerShdw blurRad="38100" dist="38100" dir="2700000" algn="tl">
                    <a:srgbClr val="000000"/>
                  </a:outerShdw>
                </a:effectLst>
                <a:latin typeface="JasmineUPC" charset="0"/>
                <a:cs typeface="Arial" charset="0"/>
              </a:rPr>
              <a:t>Areteo di Cappadocia,               (100 d.C.)</a:t>
            </a:r>
          </a:p>
        </p:txBody>
      </p:sp>
      <p:graphicFrame>
        <p:nvGraphicFramePr>
          <p:cNvPr id="60418" name="Object 5"/>
          <p:cNvGraphicFramePr>
            <a:graphicFrameLocks noChangeAspect="1"/>
          </p:cNvGraphicFramePr>
          <p:nvPr/>
        </p:nvGraphicFramePr>
        <p:xfrm>
          <a:off x="4859338" y="549275"/>
          <a:ext cx="4284662" cy="590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6" name="Fotografia di Photo Editor" r:id="rId3" imgW="3772427" imgH="3780952" progId="MSPhotoEd.3">
                  <p:embed/>
                </p:oleObj>
              </mc:Choice>
              <mc:Fallback>
                <p:oleObj name="Fotografia di Photo Editor" r:id="rId3" imgW="3772427" imgH="3780952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49275"/>
                        <a:ext cx="4284662" cy="590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549275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endParaRPr lang="it-IT" altLang="it-IT" smtClean="0">
              <a:ea typeface="+mj-ea"/>
            </a:endParaRPr>
          </a:p>
        </p:txBody>
      </p:sp>
      <p:sp>
        <p:nvSpPr>
          <p:cNvPr id="278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2276475"/>
            <a:ext cx="6400800" cy="1752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endParaRPr lang="it-IT" altLang="it-IT" sz="4400" smtClean="0">
              <a:ea typeface="+mn-ea"/>
            </a:endParaRPr>
          </a:p>
        </p:txBody>
      </p:sp>
      <p:pic>
        <p:nvPicPr>
          <p:cNvPr id="20483" name="Picture 7" descr="061310011008U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536" name="Rectangle 8"/>
          <p:cNvSpPr>
            <a:spLocks noChangeArrowheads="1"/>
          </p:cNvSpPr>
          <p:nvPr/>
        </p:nvSpPr>
        <p:spPr bwMode="auto">
          <a:xfrm>
            <a:off x="-828675" y="2565400"/>
            <a:ext cx="1096803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Tono emotivo pervasivo 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che influenza profondamente l’aspetto e 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la percezione di sé, 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degli altri e dell’ambiente in generale</a:t>
            </a:r>
          </a:p>
        </p:txBody>
      </p:sp>
      <p:sp>
        <p:nvSpPr>
          <p:cNvPr id="278537" name="Rectangle 9"/>
          <p:cNvSpPr>
            <a:spLocks noChangeArrowheads="1"/>
          </p:cNvSpPr>
          <p:nvPr/>
        </p:nvSpPr>
        <p:spPr bwMode="auto">
          <a:xfrm>
            <a:off x="1619250" y="836613"/>
            <a:ext cx="554513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8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UMORE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609600" y="2781300"/>
            <a:ext cx="3887788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2600">
                <a:latin typeface="Tahoma" charset="0"/>
              </a:rPr>
              <a:t>EUTIMIA</a:t>
            </a:r>
            <a:endParaRPr lang="it-IT"/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187450" y="655638"/>
            <a:ext cx="2851150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2600">
                <a:latin typeface="Tahoma" charset="0"/>
              </a:rPr>
              <a:t>Mania</a:t>
            </a:r>
            <a:endParaRPr lang="it-IT"/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187450" y="5229225"/>
            <a:ext cx="2774950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2600">
                <a:latin typeface="Tahoma" charset="0"/>
              </a:rPr>
              <a:t>Depressione</a:t>
            </a:r>
            <a:endParaRPr lang="it-IT"/>
          </a:p>
        </p:txBody>
      </p:sp>
      <p:sp>
        <p:nvSpPr>
          <p:cNvPr id="21508" name="AutoShape 5"/>
          <p:cNvSpPr>
            <a:spLocks noChangeArrowheads="1"/>
          </p:cNvSpPr>
          <p:nvPr/>
        </p:nvSpPr>
        <p:spPr bwMode="auto">
          <a:xfrm>
            <a:off x="2286000" y="1557338"/>
            <a:ext cx="431800" cy="1008062"/>
          </a:xfrm>
          <a:prstGeom prst="upArrow">
            <a:avLst>
              <a:gd name="adj1" fmla="val 50000"/>
              <a:gd name="adj2" fmla="val 58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 sz="1800">
              <a:latin typeface="Tahoma" charset="0"/>
            </a:endParaRPr>
          </a:p>
        </p:txBody>
      </p:sp>
      <p:sp>
        <p:nvSpPr>
          <p:cNvPr id="21509" name="AutoShape 6"/>
          <p:cNvSpPr>
            <a:spLocks noChangeArrowheads="1"/>
          </p:cNvSpPr>
          <p:nvPr/>
        </p:nvSpPr>
        <p:spPr bwMode="auto">
          <a:xfrm rot="10800000">
            <a:off x="2286000" y="4035425"/>
            <a:ext cx="431800" cy="1008063"/>
          </a:xfrm>
          <a:prstGeom prst="upArrow">
            <a:avLst>
              <a:gd name="adj1" fmla="val 50000"/>
              <a:gd name="adj2" fmla="val 58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 sz="1800">
              <a:latin typeface="Tahoma" charset="0"/>
            </a:endParaRP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5632450" y="344488"/>
            <a:ext cx="2698750" cy="1784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it-IT" b="1">
                <a:latin typeface="Times New Roman" charset="0"/>
                <a:ea typeface="MS PGothic" charset="0"/>
                <a:cs typeface="MS PGothic" charset="0"/>
              </a:rPr>
              <a:t>Espansività</a:t>
            </a:r>
          </a:p>
          <a:p>
            <a:pPr eaLnBrk="1" hangingPunct="1">
              <a:buFontTx/>
              <a:buChar char="•"/>
            </a:pPr>
            <a:r>
              <a:rPr lang="it-IT" b="1">
                <a:latin typeface="Times New Roman" charset="0"/>
                <a:ea typeface="MS PGothic" charset="0"/>
                <a:cs typeface="MS PGothic" charset="0"/>
              </a:rPr>
              <a:t>Accresciuta autostima</a:t>
            </a:r>
          </a:p>
          <a:p>
            <a:pPr eaLnBrk="1" hangingPunct="1">
              <a:buFontTx/>
              <a:buChar char="•"/>
            </a:pPr>
            <a:r>
              <a:rPr lang="it-IT" b="1">
                <a:latin typeface="Times New Roman" charset="0"/>
                <a:ea typeface="MS PGothic" charset="0"/>
                <a:cs typeface="MS PGothic" charset="0"/>
              </a:rPr>
              <a:t>Idee grandiose</a:t>
            </a:r>
          </a:p>
          <a:p>
            <a:pPr eaLnBrk="1" hangingPunct="1">
              <a:buFontTx/>
              <a:buChar char="•"/>
            </a:pPr>
            <a:r>
              <a:rPr lang="it-IT" b="1">
                <a:latin typeface="Times New Roman" charset="0"/>
                <a:ea typeface="MS PGothic" charset="0"/>
                <a:cs typeface="MS PGothic" charset="0"/>
              </a:rPr>
              <a:t>Fuga dalle idee</a:t>
            </a: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5334000" y="4800600"/>
            <a:ext cx="3657600" cy="1784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it-IT" b="1">
                <a:latin typeface="Times New Roman" charset="0"/>
                <a:ea typeface="MS PGothic" charset="0"/>
                <a:cs typeface="MS PGothic" charset="0"/>
              </a:rPr>
              <a:t>Perdita di energia e interesse</a:t>
            </a:r>
          </a:p>
          <a:p>
            <a:pPr eaLnBrk="1" hangingPunct="1">
              <a:buFontTx/>
              <a:buChar char="•"/>
            </a:pPr>
            <a:r>
              <a:rPr lang="it-IT" b="1">
                <a:latin typeface="Times New Roman" charset="0"/>
                <a:ea typeface="MS PGothic" charset="0"/>
                <a:cs typeface="MS PGothic" charset="0"/>
              </a:rPr>
              <a:t>Sensi di colpa</a:t>
            </a:r>
          </a:p>
          <a:p>
            <a:pPr eaLnBrk="1" hangingPunct="1">
              <a:buFontTx/>
              <a:buChar char="•"/>
            </a:pPr>
            <a:r>
              <a:rPr lang="it-IT" b="1">
                <a:latin typeface="Times New Roman" charset="0"/>
                <a:ea typeface="MS PGothic" charset="0"/>
                <a:cs typeface="MS PGothic" charset="0"/>
              </a:rPr>
              <a:t>Difficoltà di concentrazione</a:t>
            </a:r>
          </a:p>
          <a:p>
            <a:pPr eaLnBrk="1" hangingPunct="1">
              <a:buFontTx/>
              <a:buChar char="•"/>
            </a:pPr>
            <a:r>
              <a:rPr lang="it-IT" b="1">
                <a:latin typeface="Times New Roman" charset="0"/>
                <a:ea typeface="MS PGothic" charset="0"/>
                <a:cs typeface="MS PGothic" charset="0"/>
              </a:rPr>
              <a:t>Pensieri di morte o suicidio</a:t>
            </a:r>
          </a:p>
        </p:txBody>
      </p:sp>
      <p:sp>
        <p:nvSpPr>
          <p:cNvPr id="21512" name="AutoShape 9"/>
          <p:cNvSpPr>
            <a:spLocks noChangeArrowheads="1"/>
          </p:cNvSpPr>
          <p:nvPr/>
        </p:nvSpPr>
        <p:spPr bwMode="auto">
          <a:xfrm>
            <a:off x="4284663" y="765175"/>
            <a:ext cx="1150937" cy="287338"/>
          </a:xfrm>
          <a:prstGeom prst="rightArrow">
            <a:avLst>
              <a:gd name="adj1" fmla="val 50000"/>
              <a:gd name="adj2" fmla="val 100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800">
              <a:latin typeface="Tahoma" charset="0"/>
            </a:endParaRPr>
          </a:p>
        </p:txBody>
      </p:sp>
      <p:sp>
        <p:nvSpPr>
          <p:cNvPr id="21513" name="AutoShape 10"/>
          <p:cNvSpPr>
            <a:spLocks noChangeArrowheads="1"/>
          </p:cNvSpPr>
          <p:nvPr/>
        </p:nvSpPr>
        <p:spPr bwMode="auto">
          <a:xfrm>
            <a:off x="4106863" y="5445125"/>
            <a:ext cx="1150937" cy="287338"/>
          </a:xfrm>
          <a:prstGeom prst="rightArrow">
            <a:avLst>
              <a:gd name="adj1" fmla="val 50000"/>
              <a:gd name="adj2" fmla="val 100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800">
              <a:latin typeface="Tahoma" charset="0"/>
            </a:endParaRPr>
          </a:p>
        </p:txBody>
      </p:sp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5867400" y="2589213"/>
            <a:ext cx="2743200" cy="185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it-IT" b="1">
                <a:latin typeface="Times New Roman" charset="0"/>
                <a:ea typeface="MS PGothic" charset="0"/>
                <a:cs typeface="MS PGothic" charset="0"/>
              </a:rPr>
              <a:t>Ritmo sonno-veglia</a:t>
            </a:r>
          </a:p>
          <a:p>
            <a:pPr eaLnBrk="1" hangingPunct="1">
              <a:buFontTx/>
              <a:buChar char="•"/>
            </a:pPr>
            <a:r>
              <a:rPr lang="it-IT" b="1">
                <a:latin typeface="Times New Roman" charset="0"/>
                <a:ea typeface="MS PGothic" charset="0"/>
                <a:cs typeface="MS PGothic" charset="0"/>
              </a:rPr>
              <a:t>Appetito</a:t>
            </a:r>
          </a:p>
          <a:p>
            <a:pPr eaLnBrk="1" hangingPunct="1">
              <a:buFontTx/>
              <a:buChar char="•"/>
            </a:pPr>
            <a:r>
              <a:rPr lang="it-IT" b="1">
                <a:latin typeface="Times New Roman" charset="0"/>
                <a:ea typeface="MS PGothic" charset="0"/>
                <a:cs typeface="MS PGothic" charset="0"/>
              </a:rPr>
              <a:t>Attività sessuale</a:t>
            </a:r>
          </a:p>
          <a:p>
            <a:pPr eaLnBrk="1" hangingPunct="1">
              <a:buFontTx/>
              <a:buChar char="•"/>
            </a:pPr>
            <a:r>
              <a:rPr lang="it-IT" b="1">
                <a:latin typeface="Times New Roman" charset="0"/>
                <a:ea typeface="MS PGothic" charset="0"/>
                <a:cs typeface="MS PGothic" charset="0"/>
              </a:rPr>
              <a:t>Altri ritmi biologici</a:t>
            </a:r>
          </a:p>
        </p:txBody>
      </p:sp>
      <p:sp>
        <p:nvSpPr>
          <p:cNvPr id="21515" name="AutoShape 12"/>
          <p:cNvSpPr>
            <a:spLocks noChangeArrowheads="1"/>
          </p:cNvSpPr>
          <p:nvPr/>
        </p:nvSpPr>
        <p:spPr bwMode="auto">
          <a:xfrm rot="1743277">
            <a:off x="4067175" y="1846263"/>
            <a:ext cx="1657350" cy="358775"/>
          </a:xfrm>
          <a:prstGeom prst="rightArrow">
            <a:avLst>
              <a:gd name="adj1" fmla="val 50000"/>
              <a:gd name="adj2" fmla="val 1154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800">
              <a:latin typeface="Tahoma" charset="0"/>
            </a:endParaRPr>
          </a:p>
        </p:txBody>
      </p:sp>
      <p:sp>
        <p:nvSpPr>
          <p:cNvPr id="21516" name="AutoShape 13"/>
          <p:cNvSpPr>
            <a:spLocks noChangeArrowheads="1"/>
          </p:cNvSpPr>
          <p:nvPr/>
        </p:nvSpPr>
        <p:spPr bwMode="auto">
          <a:xfrm rot="-1995422">
            <a:off x="4067175" y="4221163"/>
            <a:ext cx="1657350" cy="358775"/>
          </a:xfrm>
          <a:prstGeom prst="rightArrow">
            <a:avLst>
              <a:gd name="adj1" fmla="val 50000"/>
              <a:gd name="adj2" fmla="val 1154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800"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50" y="146050"/>
            <a:ext cx="7340600" cy="549275"/>
          </a:xfrm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l-BE" sz="3000">
                <a:solidFill>
                  <a:schemeClr val="tx1"/>
                </a:solidFill>
                <a:latin typeface="Times New Roman" charset="0"/>
                <a:ea typeface="MS PGothic" charset="0"/>
              </a:rPr>
              <a:t>Il Continuum dei Disturbi dell’Umore</a:t>
            </a:r>
          </a:p>
        </p:txBody>
      </p:sp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468313" y="1220093"/>
            <a:ext cx="835183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defTabSz="1071563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190500" defTabSz="1071563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defTabSz="1071563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defTabSz="1071563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defTabSz="1071563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defTabSz="1071563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defTabSz="1071563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defTabSz="1071563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defTabSz="1071563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lvl="1" algn="just" eaLnBrk="1" hangingPunct="1"/>
            <a:r>
              <a:rPr lang="it-IT" b="1" dirty="0">
                <a:latin typeface="Tahoma" charset="0"/>
                <a:ea typeface="MS PGothic" charset="0"/>
                <a:cs typeface="MS PGothic" charset="0"/>
              </a:rPr>
              <a:t>La tendenza attuale è di interpretare i disturbi dell’umore come </a:t>
            </a:r>
            <a:r>
              <a:rPr lang="it-IT" b="1" dirty="0" err="1">
                <a:latin typeface="Tahoma" charset="0"/>
                <a:ea typeface="MS PGothic" charset="0"/>
                <a:cs typeface="MS PGothic" charset="0"/>
              </a:rPr>
              <a:t>un’insieme</a:t>
            </a:r>
            <a:r>
              <a:rPr lang="it-IT" b="1" dirty="0">
                <a:latin typeface="Tahoma" charset="0"/>
                <a:ea typeface="MS PGothic" charset="0"/>
                <a:cs typeface="MS PGothic" charset="0"/>
              </a:rPr>
              <a:t> di condizioni allocate su un continuum di presentazione clinica con </a:t>
            </a:r>
            <a:r>
              <a:rPr lang="it-IT" b="1" i="1" u="sng" dirty="0">
                <a:latin typeface="Tahoma" charset="0"/>
                <a:ea typeface="MS PGothic" charset="0"/>
                <a:cs typeface="MS PGothic" charset="0"/>
              </a:rPr>
              <a:t>ad un estremo i quadri unipolari</a:t>
            </a:r>
            <a:r>
              <a:rPr lang="it-IT" b="1" dirty="0">
                <a:latin typeface="Tahoma" charset="0"/>
                <a:ea typeface="MS PGothic" charset="0"/>
                <a:cs typeface="MS PGothic" charset="0"/>
              </a:rPr>
              <a:t>, caratterizzati esclusivamente da episodi a polarità depressiva ed </a:t>
            </a:r>
            <a:r>
              <a:rPr lang="it-IT" b="1" i="1" u="sng" dirty="0">
                <a:latin typeface="Tahoma" charset="0"/>
                <a:ea typeface="MS PGothic" charset="0"/>
                <a:cs typeface="MS PGothic" charset="0"/>
              </a:rPr>
              <a:t>all’estremo opposto</a:t>
            </a:r>
            <a:r>
              <a:rPr lang="it-IT" b="1" dirty="0">
                <a:latin typeface="Tahoma" charset="0"/>
                <a:ea typeface="MS PGothic" charset="0"/>
                <a:cs typeface="MS PGothic" charset="0"/>
              </a:rPr>
              <a:t> </a:t>
            </a:r>
            <a:r>
              <a:rPr lang="it-IT" b="1" i="1" u="sng" dirty="0">
                <a:latin typeface="Tahoma" charset="0"/>
                <a:ea typeface="MS PGothic" charset="0"/>
                <a:cs typeface="MS PGothic" charset="0"/>
              </a:rPr>
              <a:t>i quadri bipolari di tipo I</a:t>
            </a:r>
            <a:r>
              <a:rPr lang="it-IT" b="1" dirty="0">
                <a:latin typeface="Tahoma" charset="0"/>
                <a:ea typeface="MS PGothic" charset="0"/>
                <a:cs typeface="MS PGothic" charset="0"/>
              </a:rPr>
              <a:t>, con episodi depressivi ed episodi maniacali.</a:t>
            </a:r>
          </a:p>
        </p:txBody>
      </p:sp>
      <p:sp>
        <p:nvSpPr>
          <p:cNvPr id="523269" name="Rectangle 5"/>
          <p:cNvSpPr>
            <a:spLocks noChangeArrowheads="1"/>
          </p:cNvSpPr>
          <p:nvPr/>
        </p:nvSpPr>
        <p:spPr bwMode="auto">
          <a:xfrm>
            <a:off x="395536" y="3645024"/>
            <a:ext cx="84963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it-IT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In posizione intermedia, troviamo una serie di condizioni caratterizzate da sintomatologia </a:t>
            </a:r>
            <a:r>
              <a:rPr lang="it-IT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attenuata 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it-IT" i="1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Arial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it-IT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depressione </a:t>
            </a:r>
            <a:r>
              <a:rPr lang="it-IT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alternata ad episodi ipomaniacali o ciclotimia </a:t>
            </a:r>
            <a:endParaRPr lang="it-IT" i="1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Arial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it-IT" i="1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Arial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it-IT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quadri </a:t>
            </a:r>
            <a:r>
              <a:rPr lang="it-IT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depressivi seguiti da </a:t>
            </a:r>
            <a:r>
              <a:rPr lang="it-IT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ipomania</a:t>
            </a:r>
            <a:r>
              <a:rPr lang="it-IT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 solo dopo trattamento con antidepressivi o con familiarità positiva per disturbo </a:t>
            </a:r>
            <a:r>
              <a:rPr lang="it-IT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bipolare</a:t>
            </a:r>
            <a:endParaRPr lang="nl-BE" dirty="0"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15"/>
          <p:cNvSpPr>
            <a:spLocks noChangeArrowheads="1"/>
          </p:cNvSpPr>
          <p:nvPr/>
        </p:nvSpPr>
        <p:spPr bwMode="auto">
          <a:xfrm>
            <a:off x="186819" y="6461126"/>
            <a:ext cx="8451789" cy="215900"/>
          </a:xfrm>
          <a:prstGeom prst="rect">
            <a:avLst/>
          </a:prstGeom>
          <a:gradFill flip="none" rotWithShape="1">
            <a:gsLst>
              <a:gs pos="16000">
                <a:srgbClr val="00B050"/>
              </a:gs>
              <a:gs pos="0">
                <a:srgbClr val="00B050"/>
              </a:gs>
              <a:gs pos="100000">
                <a:schemeClr val="bg1"/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softEdge rad="12700"/>
          </a:effectLst>
        </p:spPr>
        <p:txBody>
          <a:bodyPr wrap="none" anchor="ctr"/>
          <a:lstStyle/>
          <a:p>
            <a:pPr>
              <a:defRPr/>
            </a:pPr>
            <a:r>
              <a:rPr lang="it-IT" sz="2800" dirty="0">
                <a:solidFill>
                  <a:prstClr val="black"/>
                </a:solidFill>
                <a:latin typeface="Freestyle Script" pitchFamily="66" charset="0"/>
                <a:cs typeface="Arial" charset="0"/>
              </a:rPr>
              <a:t>                                                                        </a:t>
            </a:r>
          </a:p>
          <a:p>
            <a:pPr>
              <a:defRPr/>
            </a:pPr>
            <a:endParaRPr lang="it-IT" sz="1200" dirty="0">
              <a:cs typeface="Arial" charset="0"/>
            </a:endParaRPr>
          </a:p>
        </p:txBody>
      </p:sp>
      <p:sp>
        <p:nvSpPr>
          <p:cNvPr id="4101" name="Segnaposto contenuto 1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465637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endParaRPr lang="it-IT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it-IT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it-IT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0" indent="0">
              <a:buFont typeface="Arial" charset="0"/>
              <a:buNone/>
              <a:defRPr/>
            </a:pPr>
            <a:endParaRPr lang="it-IT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23557" name="Gruppo 32"/>
          <p:cNvGrpSpPr>
            <a:grpSpLocks/>
          </p:cNvGrpSpPr>
          <p:nvPr/>
        </p:nvGrpSpPr>
        <p:grpSpPr bwMode="auto">
          <a:xfrm>
            <a:off x="684213" y="836613"/>
            <a:ext cx="3211512" cy="1071562"/>
            <a:chOff x="1000100" y="428604"/>
            <a:chExt cx="7143186" cy="2143140"/>
          </a:xfrm>
        </p:grpSpPr>
        <p:cxnSp>
          <p:nvCxnSpPr>
            <p:cNvPr id="37" name="Connettore 1 36"/>
            <p:cNvCxnSpPr/>
            <p:nvPr/>
          </p:nvCxnSpPr>
          <p:spPr bwMode="auto">
            <a:xfrm>
              <a:off x="1000100" y="1581137"/>
              <a:ext cx="7143186" cy="317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ttangolo 37"/>
            <p:cNvSpPr/>
            <p:nvPr/>
          </p:nvSpPr>
          <p:spPr>
            <a:xfrm>
              <a:off x="1000100" y="428604"/>
              <a:ext cx="7143186" cy="21431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grpSp>
        <p:nvGrpSpPr>
          <p:cNvPr id="23558" name="Gruppo 63"/>
          <p:cNvGrpSpPr>
            <a:grpSpLocks/>
          </p:cNvGrpSpPr>
          <p:nvPr/>
        </p:nvGrpSpPr>
        <p:grpSpPr bwMode="auto">
          <a:xfrm>
            <a:off x="611188" y="2781300"/>
            <a:ext cx="3214687" cy="1143000"/>
            <a:chOff x="928662" y="2571744"/>
            <a:chExt cx="7072362" cy="3214710"/>
          </a:xfrm>
        </p:grpSpPr>
        <p:grpSp>
          <p:nvGrpSpPr>
            <p:cNvPr id="23580" name="Gruppo 51"/>
            <p:cNvGrpSpPr>
              <a:grpSpLocks/>
            </p:cNvGrpSpPr>
            <p:nvPr/>
          </p:nvGrpSpPr>
          <p:grpSpPr bwMode="auto">
            <a:xfrm>
              <a:off x="928662" y="2761433"/>
              <a:ext cx="7072362" cy="2882148"/>
              <a:chOff x="928662" y="2440016"/>
              <a:chExt cx="7072362" cy="2882148"/>
            </a:xfrm>
          </p:grpSpPr>
          <p:cxnSp>
            <p:nvCxnSpPr>
              <p:cNvPr id="42" name="Connettore 1 41"/>
              <p:cNvCxnSpPr/>
              <p:nvPr/>
            </p:nvCxnSpPr>
            <p:spPr>
              <a:xfrm>
                <a:off x="928662" y="4143432"/>
                <a:ext cx="7072362" cy="35719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Figura a mano libera 42"/>
              <p:cNvSpPr/>
              <p:nvPr/>
            </p:nvSpPr>
            <p:spPr>
              <a:xfrm>
                <a:off x="946124" y="2437850"/>
                <a:ext cx="7054900" cy="2884308"/>
              </a:xfrm>
              <a:custGeom>
                <a:avLst/>
                <a:gdLst>
                  <a:gd name="connsiteX0" fmla="*/ 0 w 7196447"/>
                  <a:gd name="connsiteY0" fmla="*/ 1294410 h 2474025"/>
                  <a:gd name="connsiteX1" fmla="*/ 878774 w 7196447"/>
                  <a:gd name="connsiteY1" fmla="*/ 2410691 h 2474025"/>
                  <a:gd name="connsiteX2" fmla="*/ 1900052 w 7196447"/>
                  <a:gd name="connsiteY2" fmla="*/ 1294410 h 2474025"/>
                  <a:gd name="connsiteX3" fmla="*/ 2327564 w 7196447"/>
                  <a:gd name="connsiteY3" fmla="*/ 653143 h 2474025"/>
                  <a:gd name="connsiteX4" fmla="*/ 2850078 w 7196447"/>
                  <a:gd name="connsiteY4" fmla="*/ 1294410 h 2474025"/>
                  <a:gd name="connsiteX5" fmla="*/ 3325091 w 7196447"/>
                  <a:gd name="connsiteY5" fmla="*/ 2090057 h 2474025"/>
                  <a:gd name="connsiteX6" fmla="*/ 3788229 w 7196447"/>
                  <a:gd name="connsiteY6" fmla="*/ 1306286 h 2474025"/>
                  <a:gd name="connsiteX7" fmla="*/ 4643252 w 7196447"/>
                  <a:gd name="connsiteY7" fmla="*/ 0 h 2474025"/>
                  <a:gd name="connsiteX8" fmla="*/ 5533901 w 7196447"/>
                  <a:gd name="connsiteY8" fmla="*/ 1306286 h 2474025"/>
                  <a:gd name="connsiteX9" fmla="*/ 6282047 w 7196447"/>
                  <a:gd name="connsiteY9" fmla="*/ 2470067 h 2474025"/>
                  <a:gd name="connsiteX10" fmla="*/ 7196447 w 7196447"/>
                  <a:gd name="connsiteY10" fmla="*/ 1330036 h 2474025"/>
                  <a:gd name="connsiteX0" fmla="*/ 0 w 7196447"/>
                  <a:gd name="connsiteY0" fmla="*/ 1294410 h 2474025"/>
                  <a:gd name="connsiteX1" fmla="*/ 878774 w 7196447"/>
                  <a:gd name="connsiteY1" fmla="*/ 2410691 h 2474025"/>
                  <a:gd name="connsiteX2" fmla="*/ 1900052 w 7196447"/>
                  <a:gd name="connsiteY2" fmla="*/ 1294410 h 2474025"/>
                  <a:gd name="connsiteX3" fmla="*/ 2327564 w 7196447"/>
                  <a:gd name="connsiteY3" fmla="*/ 653143 h 2474025"/>
                  <a:gd name="connsiteX4" fmla="*/ 2850078 w 7196447"/>
                  <a:gd name="connsiteY4" fmla="*/ 1294410 h 2474025"/>
                  <a:gd name="connsiteX5" fmla="*/ 3325091 w 7196447"/>
                  <a:gd name="connsiteY5" fmla="*/ 2090057 h 2474025"/>
                  <a:gd name="connsiteX6" fmla="*/ 3788229 w 7196447"/>
                  <a:gd name="connsiteY6" fmla="*/ 1306286 h 2474025"/>
                  <a:gd name="connsiteX7" fmla="*/ 4643252 w 7196447"/>
                  <a:gd name="connsiteY7" fmla="*/ 0 h 2474025"/>
                  <a:gd name="connsiteX8" fmla="*/ 5533901 w 7196447"/>
                  <a:gd name="connsiteY8" fmla="*/ 1306286 h 2474025"/>
                  <a:gd name="connsiteX9" fmla="*/ 6282047 w 7196447"/>
                  <a:gd name="connsiteY9" fmla="*/ 2470067 h 2474025"/>
                  <a:gd name="connsiteX10" fmla="*/ 7196447 w 7196447"/>
                  <a:gd name="connsiteY10" fmla="*/ 1330036 h 2474025"/>
                  <a:gd name="connsiteX0" fmla="*/ 0 w 7196447"/>
                  <a:gd name="connsiteY0" fmla="*/ 1294410 h 2474025"/>
                  <a:gd name="connsiteX1" fmla="*/ 878774 w 7196447"/>
                  <a:gd name="connsiteY1" fmla="*/ 2410691 h 2474025"/>
                  <a:gd name="connsiteX2" fmla="*/ 1900052 w 7196447"/>
                  <a:gd name="connsiteY2" fmla="*/ 1294410 h 2474025"/>
                  <a:gd name="connsiteX3" fmla="*/ 2327564 w 7196447"/>
                  <a:gd name="connsiteY3" fmla="*/ 653143 h 2474025"/>
                  <a:gd name="connsiteX4" fmla="*/ 2850078 w 7196447"/>
                  <a:gd name="connsiteY4" fmla="*/ 1294410 h 2474025"/>
                  <a:gd name="connsiteX5" fmla="*/ 3325091 w 7196447"/>
                  <a:gd name="connsiteY5" fmla="*/ 2090057 h 2474025"/>
                  <a:gd name="connsiteX6" fmla="*/ 3788229 w 7196447"/>
                  <a:gd name="connsiteY6" fmla="*/ 1306286 h 2474025"/>
                  <a:gd name="connsiteX7" fmla="*/ 4643252 w 7196447"/>
                  <a:gd name="connsiteY7" fmla="*/ 0 h 2474025"/>
                  <a:gd name="connsiteX8" fmla="*/ 5533901 w 7196447"/>
                  <a:gd name="connsiteY8" fmla="*/ 1306286 h 2474025"/>
                  <a:gd name="connsiteX9" fmla="*/ 6282047 w 7196447"/>
                  <a:gd name="connsiteY9" fmla="*/ 2470067 h 2474025"/>
                  <a:gd name="connsiteX10" fmla="*/ 7196447 w 7196447"/>
                  <a:gd name="connsiteY10" fmla="*/ 1330036 h 2474025"/>
                  <a:gd name="connsiteX0" fmla="*/ 0 w 7196447"/>
                  <a:gd name="connsiteY0" fmla="*/ 1294410 h 2474025"/>
                  <a:gd name="connsiteX1" fmla="*/ 878774 w 7196447"/>
                  <a:gd name="connsiteY1" fmla="*/ 2410691 h 2474025"/>
                  <a:gd name="connsiteX2" fmla="*/ 1900052 w 7196447"/>
                  <a:gd name="connsiteY2" fmla="*/ 1294410 h 2474025"/>
                  <a:gd name="connsiteX3" fmla="*/ 2327564 w 7196447"/>
                  <a:gd name="connsiteY3" fmla="*/ 653143 h 2474025"/>
                  <a:gd name="connsiteX4" fmla="*/ 2850078 w 7196447"/>
                  <a:gd name="connsiteY4" fmla="*/ 1294410 h 2474025"/>
                  <a:gd name="connsiteX5" fmla="*/ 3325091 w 7196447"/>
                  <a:gd name="connsiteY5" fmla="*/ 2090057 h 2474025"/>
                  <a:gd name="connsiteX6" fmla="*/ 3788229 w 7196447"/>
                  <a:gd name="connsiteY6" fmla="*/ 1306286 h 2474025"/>
                  <a:gd name="connsiteX7" fmla="*/ 4643252 w 7196447"/>
                  <a:gd name="connsiteY7" fmla="*/ 0 h 2474025"/>
                  <a:gd name="connsiteX8" fmla="*/ 5533901 w 7196447"/>
                  <a:gd name="connsiteY8" fmla="*/ 1306286 h 2474025"/>
                  <a:gd name="connsiteX9" fmla="*/ 6282047 w 7196447"/>
                  <a:gd name="connsiteY9" fmla="*/ 2470067 h 2474025"/>
                  <a:gd name="connsiteX10" fmla="*/ 7196447 w 7196447"/>
                  <a:gd name="connsiteY10" fmla="*/ 1330036 h 2474025"/>
                  <a:gd name="connsiteX0" fmla="*/ 0 w 7196447"/>
                  <a:gd name="connsiteY0" fmla="*/ 1294410 h 2474025"/>
                  <a:gd name="connsiteX1" fmla="*/ 878774 w 7196447"/>
                  <a:gd name="connsiteY1" fmla="*/ 2410691 h 2474025"/>
                  <a:gd name="connsiteX2" fmla="*/ 1900052 w 7196447"/>
                  <a:gd name="connsiteY2" fmla="*/ 1294410 h 2474025"/>
                  <a:gd name="connsiteX3" fmla="*/ 2327564 w 7196447"/>
                  <a:gd name="connsiteY3" fmla="*/ 653143 h 2474025"/>
                  <a:gd name="connsiteX4" fmla="*/ 2850078 w 7196447"/>
                  <a:gd name="connsiteY4" fmla="*/ 1294410 h 2474025"/>
                  <a:gd name="connsiteX5" fmla="*/ 3325091 w 7196447"/>
                  <a:gd name="connsiteY5" fmla="*/ 2090057 h 2474025"/>
                  <a:gd name="connsiteX6" fmla="*/ 3788229 w 7196447"/>
                  <a:gd name="connsiteY6" fmla="*/ 1306286 h 2474025"/>
                  <a:gd name="connsiteX7" fmla="*/ 4643252 w 7196447"/>
                  <a:gd name="connsiteY7" fmla="*/ 0 h 2474025"/>
                  <a:gd name="connsiteX8" fmla="*/ 5533901 w 7196447"/>
                  <a:gd name="connsiteY8" fmla="*/ 1306286 h 2474025"/>
                  <a:gd name="connsiteX9" fmla="*/ 6282047 w 7196447"/>
                  <a:gd name="connsiteY9" fmla="*/ 2470067 h 2474025"/>
                  <a:gd name="connsiteX10" fmla="*/ 7196447 w 7196447"/>
                  <a:gd name="connsiteY10" fmla="*/ 1330036 h 2474025"/>
                  <a:gd name="connsiteX0" fmla="*/ 0 w 7196447"/>
                  <a:gd name="connsiteY0" fmla="*/ 1294410 h 2474025"/>
                  <a:gd name="connsiteX1" fmla="*/ 878774 w 7196447"/>
                  <a:gd name="connsiteY1" fmla="*/ 2410691 h 2474025"/>
                  <a:gd name="connsiteX2" fmla="*/ 1900052 w 7196447"/>
                  <a:gd name="connsiteY2" fmla="*/ 1294410 h 2474025"/>
                  <a:gd name="connsiteX3" fmla="*/ 2327564 w 7196447"/>
                  <a:gd name="connsiteY3" fmla="*/ 653143 h 2474025"/>
                  <a:gd name="connsiteX4" fmla="*/ 2850078 w 7196447"/>
                  <a:gd name="connsiteY4" fmla="*/ 1294410 h 2474025"/>
                  <a:gd name="connsiteX5" fmla="*/ 3325091 w 7196447"/>
                  <a:gd name="connsiteY5" fmla="*/ 2090057 h 2474025"/>
                  <a:gd name="connsiteX6" fmla="*/ 3788229 w 7196447"/>
                  <a:gd name="connsiteY6" fmla="*/ 1306286 h 2474025"/>
                  <a:gd name="connsiteX7" fmla="*/ 4643252 w 7196447"/>
                  <a:gd name="connsiteY7" fmla="*/ 0 h 2474025"/>
                  <a:gd name="connsiteX8" fmla="*/ 5533901 w 7196447"/>
                  <a:gd name="connsiteY8" fmla="*/ 1306286 h 2474025"/>
                  <a:gd name="connsiteX9" fmla="*/ 6282047 w 7196447"/>
                  <a:gd name="connsiteY9" fmla="*/ 2470067 h 2474025"/>
                  <a:gd name="connsiteX10" fmla="*/ 7196447 w 7196447"/>
                  <a:gd name="connsiteY10" fmla="*/ 1330036 h 2474025"/>
                  <a:gd name="connsiteX0" fmla="*/ 0 w 7196447"/>
                  <a:gd name="connsiteY0" fmla="*/ 1294410 h 2474025"/>
                  <a:gd name="connsiteX1" fmla="*/ 878774 w 7196447"/>
                  <a:gd name="connsiteY1" fmla="*/ 2410691 h 2474025"/>
                  <a:gd name="connsiteX2" fmla="*/ 1900052 w 7196447"/>
                  <a:gd name="connsiteY2" fmla="*/ 1294410 h 2474025"/>
                  <a:gd name="connsiteX3" fmla="*/ 2327564 w 7196447"/>
                  <a:gd name="connsiteY3" fmla="*/ 653143 h 2474025"/>
                  <a:gd name="connsiteX4" fmla="*/ 2850078 w 7196447"/>
                  <a:gd name="connsiteY4" fmla="*/ 1294410 h 2474025"/>
                  <a:gd name="connsiteX5" fmla="*/ 3325091 w 7196447"/>
                  <a:gd name="connsiteY5" fmla="*/ 2090057 h 2474025"/>
                  <a:gd name="connsiteX6" fmla="*/ 3788229 w 7196447"/>
                  <a:gd name="connsiteY6" fmla="*/ 1306286 h 2474025"/>
                  <a:gd name="connsiteX7" fmla="*/ 4643252 w 7196447"/>
                  <a:gd name="connsiteY7" fmla="*/ 0 h 2474025"/>
                  <a:gd name="connsiteX8" fmla="*/ 5533901 w 7196447"/>
                  <a:gd name="connsiteY8" fmla="*/ 1306286 h 2474025"/>
                  <a:gd name="connsiteX9" fmla="*/ 6282047 w 7196447"/>
                  <a:gd name="connsiteY9" fmla="*/ 2470067 h 2474025"/>
                  <a:gd name="connsiteX10" fmla="*/ 7196447 w 7196447"/>
                  <a:gd name="connsiteY10" fmla="*/ 1330036 h 2474025"/>
                  <a:gd name="connsiteX0" fmla="*/ 0 w 7196447"/>
                  <a:gd name="connsiteY0" fmla="*/ 1294410 h 2474025"/>
                  <a:gd name="connsiteX1" fmla="*/ 878774 w 7196447"/>
                  <a:gd name="connsiteY1" fmla="*/ 2410691 h 2474025"/>
                  <a:gd name="connsiteX2" fmla="*/ 1900052 w 7196447"/>
                  <a:gd name="connsiteY2" fmla="*/ 1294410 h 2474025"/>
                  <a:gd name="connsiteX3" fmla="*/ 2327564 w 7196447"/>
                  <a:gd name="connsiteY3" fmla="*/ 653143 h 2474025"/>
                  <a:gd name="connsiteX4" fmla="*/ 2850078 w 7196447"/>
                  <a:gd name="connsiteY4" fmla="*/ 1294410 h 2474025"/>
                  <a:gd name="connsiteX5" fmla="*/ 3325091 w 7196447"/>
                  <a:gd name="connsiteY5" fmla="*/ 2090057 h 2474025"/>
                  <a:gd name="connsiteX6" fmla="*/ 3788229 w 7196447"/>
                  <a:gd name="connsiteY6" fmla="*/ 1306286 h 2474025"/>
                  <a:gd name="connsiteX7" fmla="*/ 4643252 w 7196447"/>
                  <a:gd name="connsiteY7" fmla="*/ 0 h 2474025"/>
                  <a:gd name="connsiteX8" fmla="*/ 5533901 w 7196447"/>
                  <a:gd name="connsiteY8" fmla="*/ 1306286 h 2474025"/>
                  <a:gd name="connsiteX9" fmla="*/ 6282047 w 7196447"/>
                  <a:gd name="connsiteY9" fmla="*/ 2470067 h 2474025"/>
                  <a:gd name="connsiteX10" fmla="*/ 7196447 w 7196447"/>
                  <a:gd name="connsiteY10" fmla="*/ 1330036 h 2474025"/>
                  <a:gd name="connsiteX0" fmla="*/ 0 w 7196447"/>
                  <a:gd name="connsiteY0" fmla="*/ 1294410 h 2474025"/>
                  <a:gd name="connsiteX1" fmla="*/ 878774 w 7196447"/>
                  <a:gd name="connsiteY1" fmla="*/ 2410691 h 2474025"/>
                  <a:gd name="connsiteX2" fmla="*/ 1900052 w 7196447"/>
                  <a:gd name="connsiteY2" fmla="*/ 1294410 h 2474025"/>
                  <a:gd name="connsiteX3" fmla="*/ 2327564 w 7196447"/>
                  <a:gd name="connsiteY3" fmla="*/ 653143 h 2474025"/>
                  <a:gd name="connsiteX4" fmla="*/ 2850078 w 7196447"/>
                  <a:gd name="connsiteY4" fmla="*/ 1294410 h 2474025"/>
                  <a:gd name="connsiteX5" fmla="*/ 3325091 w 7196447"/>
                  <a:gd name="connsiteY5" fmla="*/ 2090057 h 2474025"/>
                  <a:gd name="connsiteX6" fmla="*/ 3788229 w 7196447"/>
                  <a:gd name="connsiteY6" fmla="*/ 1306286 h 2474025"/>
                  <a:gd name="connsiteX7" fmla="*/ 4643252 w 7196447"/>
                  <a:gd name="connsiteY7" fmla="*/ 0 h 2474025"/>
                  <a:gd name="connsiteX8" fmla="*/ 5533901 w 7196447"/>
                  <a:gd name="connsiteY8" fmla="*/ 1306286 h 2474025"/>
                  <a:gd name="connsiteX9" fmla="*/ 6282047 w 7196447"/>
                  <a:gd name="connsiteY9" fmla="*/ 2470067 h 2474025"/>
                  <a:gd name="connsiteX10" fmla="*/ 7196447 w 7196447"/>
                  <a:gd name="connsiteY10" fmla="*/ 1330036 h 2474025"/>
                  <a:gd name="connsiteX0" fmla="*/ 0 w 7196447"/>
                  <a:gd name="connsiteY0" fmla="*/ 1294410 h 2474025"/>
                  <a:gd name="connsiteX1" fmla="*/ 878774 w 7196447"/>
                  <a:gd name="connsiteY1" fmla="*/ 2410691 h 2474025"/>
                  <a:gd name="connsiteX2" fmla="*/ 1900052 w 7196447"/>
                  <a:gd name="connsiteY2" fmla="*/ 1294410 h 2474025"/>
                  <a:gd name="connsiteX3" fmla="*/ 2327564 w 7196447"/>
                  <a:gd name="connsiteY3" fmla="*/ 653143 h 2474025"/>
                  <a:gd name="connsiteX4" fmla="*/ 2850078 w 7196447"/>
                  <a:gd name="connsiteY4" fmla="*/ 1294410 h 2474025"/>
                  <a:gd name="connsiteX5" fmla="*/ 3325091 w 7196447"/>
                  <a:gd name="connsiteY5" fmla="*/ 2090057 h 2474025"/>
                  <a:gd name="connsiteX6" fmla="*/ 3788229 w 7196447"/>
                  <a:gd name="connsiteY6" fmla="*/ 1306286 h 2474025"/>
                  <a:gd name="connsiteX7" fmla="*/ 4643252 w 7196447"/>
                  <a:gd name="connsiteY7" fmla="*/ 0 h 2474025"/>
                  <a:gd name="connsiteX8" fmla="*/ 5533901 w 7196447"/>
                  <a:gd name="connsiteY8" fmla="*/ 1306286 h 2474025"/>
                  <a:gd name="connsiteX9" fmla="*/ 6282047 w 7196447"/>
                  <a:gd name="connsiteY9" fmla="*/ 2470067 h 2474025"/>
                  <a:gd name="connsiteX10" fmla="*/ 7196447 w 7196447"/>
                  <a:gd name="connsiteY10" fmla="*/ 1330036 h 2474025"/>
                  <a:gd name="connsiteX0" fmla="*/ 0 w 7196447"/>
                  <a:gd name="connsiteY0" fmla="*/ 1294410 h 2474025"/>
                  <a:gd name="connsiteX1" fmla="*/ 878774 w 7196447"/>
                  <a:gd name="connsiteY1" fmla="*/ 2410691 h 2474025"/>
                  <a:gd name="connsiteX2" fmla="*/ 1900052 w 7196447"/>
                  <a:gd name="connsiteY2" fmla="*/ 1294410 h 2474025"/>
                  <a:gd name="connsiteX3" fmla="*/ 2327564 w 7196447"/>
                  <a:gd name="connsiteY3" fmla="*/ 653143 h 2474025"/>
                  <a:gd name="connsiteX4" fmla="*/ 2850078 w 7196447"/>
                  <a:gd name="connsiteY4" fmla="*/ 1294410 h 2474025"/>
                  <a:gd name="connsiteX5" fmla="*/ 3325091 w 7196447"/>
                  <a:gd name="connsiteY5" fmla="*/ 2090057 h 2474025"/>
                  <a:gd name="connsiteX6" fmla="*/ 3788229 w 7196447"/>
                  <a:gd name="connsiteY6" fmla="*/ 1306286 h 2474025"/>
                  <a:gd name="connsiteX7" fmla="*/ 4643252 w 7196447"/>
                  <a:gd name="connsiteY7" fmla="*/ 0 h 2474025"/>
                  <a:gd name="connsiteX8" fmla="*/ 5533901 w 7196447"/>
                  <a:gd name="connsiteY8" fmla="*/ 1306286 h 2474025"/>
                  <a:gd name="connsiteX9" fmla="*/ 6282047 w 7196447"/>
                  <a:gd name="connsiteY9" fmla="*/ 2470067 h 2474025"/>
                  <a:gd name="connsiteX10" fmla="*/ 7196447 w 7196447"/>
                  <a:gd name="connsiteY10" fmla="*/ 1330036 h 2474025"/>
                  <a:gd name="connsiteX0" fmla="*/ 0 w 7196447"/>
                  <a:gd name="connsiteY0" fmla="*/ 1294410 h 2474025"/>
                  <a:gd name="connsiteX1" fmla="*/ 878774 w 7196447"/>
                  <a:gd name="connsiteY1" fmla="*/ 2410691 h 2474025"/>
                  <a:gd name="connsiteX2" fmla="*/ 1900052 w 7196447"/>
                  <a:gd name="connsiteY2" fmla="*/ 1294410 h 2474025"/>
                  <a:gd name="connsiteX3" fmla="*/ 2327564 w 7196447"/>
                  <a:gd name="connsiteY3" fmla="*/ 653143 h 2474025"/>
                  <a:gd name="connsiteX4" fmla="*/ 2850078 w 7196447"/>
                  <a:gd name="connsiteY4" fmla="*/ 1294410 h 2474025"/>
                  <a:gd name="connsiteX5" fmla="*/ 3325091 w 7196447"/>
                  <a:gd name="connsiteY5" fmla="*/ 2090057 h 2474025"/>
                  <a:gd name="connsiteX6" fmla="*/ 3788229 w 7196447"/>
                  <a:gd name="connsiteY6" fmla="*/ 1306286 h 2474025"/>
                  <a:gd name="connsiteX7" fmla="*/ 4643252 w 7196447"/>
                  <a:gd name="connsiteY7" fmla="*/ 0 h 2474025"/>
                  <a:gd name="connsiteX8" fmla="*/ 5533901 w 7196447"/>
                  <a:gd name="connsiteY8" fmla="*/ 1306286 h 2474025"/>
                  <a:gd name="connsiteX9" fmla="*/ 6282047 w 7196447"/>
                  <a:gd name="connsiteY9" fmla="*/ 2470067 h 2474025"/>
                  <a:gd name="connsiteX10" fmla="*/ 7196447 w 7196447"/>
                  <a:gd name="connsiteY10" fmla="*/ 1330036 h 2474025"/>
                  <a:gd name="connsiteX0" fmla="*/ 0 w 7196447"/>
                  <a:gd name="connsiteY0" fmla="*/ 1294410 h 2474025"/>
                  <a:gd name="connsiteX1" fmla="*/ 878774 w 7196447"/>
                  <a:gd name="connsiteY1" fmla="*/ 2410691 h 2474025"/>
                  <a:gd name="connsiteX2" fmla="*/ 1900052 w 7196447"/>
                  <a:gd name="connsiteY2" fmla="*/ 1294410 h 2474025"/>
                  <a:gd name="connsiteX3" fmla="*/ 2327564 w 7196447"/>
                  <a:gd name="connsiteY3" fmla="*/ 653143 h 2474025"/>
                  <a:gd name="connsiteX4" fmla="*/ 2850078 w 7196447"/>
                  <a:gd name="connsiteY4" fmla="*/ 1294410 h 2474025"/>
                  <a:gd name="connsiteX5" fmla="*/ 3325091 w 7196447"/>
                  <a:gd name="connsiteY5" fmla="*/ 2090057 h 2474025"/>
                  <a:gd name="connsiteX6" fmla="*/ 3788229 w 7196447"/>
                  <a:gd name="connsiteY6" fmla="*/ 1306286 h 2474025"/>
                  <a:gd name="connsiteX7" fmla="*/ 4643252 w 7196447"/>
                  <a:gd name="connsiteY7" fmla="*/ 0 h 2474025"/>
                  <a:gd name="connsiteX8" fmla="*/ 5533901 w 7196447"/>
                  <a:gd name="connsiteY8" fmla="*/ 1306286 h 2474025"/>
                  <a:gd name="connsiteX9" fmla="*/ 6282047 w 7196447"/>
                  <a:gd name="connsiteY9" fmla="*/ 2470067 h 2474025"/>
                  <a:gd name="connsiteX10" fmla="*/ 7196447 w 7196447"/>
                  <a:gd name="connsiteY10" fmla="*/ 1330036 h 2474025"/>
                  <a:gd name="connsiteX0" fmla="*/ 0 w 7196447"/>
                  <a:gd name="connsiteY0" fmla="*/ 1294410 h 2474025"/>
                  <a:gd name="connsiteX1" fmla="*/ 878774 w 7196447"/>
                  <a:gd name="connsiteY1" fmla="*/ 2410691 h 2474025"/>
                  <a:gd name="connsiteX2" fmla="*/ 1900052 w 7196447"/>
                  <a:gd name="connsiteY2" fmla="*/ 1294410 h 2474025"/>
                  <a:gd name="connsiteX3" fmla="*/ 2327564 w 7196447"/>
                  <a:gd name="connsiteY3" fmla="*/ 653143 h 2474025"/>
                  <a:gd name="connsiteX4" fmla="*/ 2850078 w 7196447"/>
                  <a:gd name="connsiteY4" fmla="*/ 1294410 h 2474025"/>
                  <a:gd name="connsiteX5" fmla="*/ 3325091 w 7196447"/>
                  <a:gd name="connsiteY5" fmla="*/ 2090057 h 2474025"/>
                  <a:gd name="connsiteX6" fmla="*/ 3788229 w 7196447"/>
                  <a:gd name="connsiteY6" fmla="*/ 1306286 h 2474025"/>
                  <a:gd name="connsiteX7" fmla="*/ 4643252 w 7196447"/>
                  <a:gd name="connsiteY7" fmla="*/ 0 h 2474025"/>
                  <a:gd name="connsiteX8" fmla="*/ 5533901 w 7196447"/>
                  <a:gd name="connsiteY8" fmla="*/ 1306286 h 2474025"/>
                  <a:gd name="connsiteX9" fmla="*/ 6282047 w 7196447"/>
                  <a:gd name="connsiteY9" fmla="*/ 2470067 h 2474025"/>
                  <a:gd name="connsiteX10" fmla="*/ 7196447 w 7196447"/>
                  <a:gd name="connsiteY10" fmla="*/ 1330036 h 2474025"/>
                  <a:gd name="connsiteX0" fmla="*/ 0 w 7196447"/>
                  <a:gd name="connsiteY0" fmla="*/ 1294410 h 2474025"/>
                  <a:gd name="connsiteX1" fmla="*/ 878774 w 7196447"/>
                  <a:gd name="connsiteY1" fmla="*/ 2410691 h 2474025"/>
                  <a:gd name="connsiteX2" fmla="*/ 1900052 w 7196447"/>
                  <a:gd name="connsiteY2" fmla="*/ 1294410 h 2474025"/>
                  <a:gd name="connsiteX3" fmla="*/ 2327564 w 7196447"/>
                  <a:gd name="connsiteY3" fmla="*/ 653143 h 2474025"/>
                  <a:gd name="connsiteX4" fmla="*/ 2850078 w 7196447"/>
                  <a:gd name="connsiteY4" fmla="*/ 1294410 h 2474025"/>
                  <a:gd name="connsiteX5" fmla="*/ 3325091 w 7196447"/>
                  <a:gd name="connsiteY5" fmla="*/ 2090057 h 2474025"/>
                  <a:gd name="connsiteX6" fmla="*/ 3788229 w 7196447"/>
                  <a:gd name="connsiteY6" fmla="*/ 1306286 h 2474025"/>
                  <a:gd name="connsiteX7" fmla="*/ 4643252 w 7196447"/>
                  <a:gd name="connsiteY7" fmla="*/ 0 h 2474025"/>
                  <a:gd name="connsiteX8" fmla="*/ 5533901 w 7196447"/>
                  <a:gd name="connsiteY8" fmla="*/ 1306286 h 2474025"/>
                  <a:gd name="connsiteX9" fmla="*/ 6282047 w 7196447"/>
                  <a:gd name="connsiteY9" fmla="*/ 2470067 h 2474025"/>
                  <a:gd name="connsiteX10" fmla="*/ 7196447 w 7196447"/>
                  <a:gd name="connsiteY10" fmla="*/ 1330036 h 2474025"/>
                  <a:gd name="connsiteX0" fmla="*/ 0 w 7196447"/>
                  <a:gd name="connsiteY0" fmla="*/ 1294410 h 2474025"/>
                  <a:gd name="connsiteX1" fmla="*/ 878774 w 7196447"/>
                  <a:gd name="connsiteY1" fmla="*/ 2410691 h 2474025"/>
                  <a:gd name="connsiteX2" fmla="*/ 1900052 w 7196447"/>
                  <a:gd name="connsiteY2" fmla="*/ 1294410 h 2474025"/>
                  <a:gd name="connsiteX3" fmla="*/ 2327564 w 7196447"/>
                  <a:gd name="connsiteY3" fmla="*/ 653143 h 2474025"/>
                  <a:gd name="connsiteX4" fmla="*/ 2850078 w 7196447"/>
                  <a:gd name="connsiteY4" fmla="*/ 1294410 h 2474025"/>
                  <a:gd name="connsiteX5" fmla="*/ 3325091 w 7196447"/>
                  <a:gd name="connsiteY5" fmla="*/ 2090057 h 2474025"/>
                  <a:gd name="connsiteX6" fmla="*/ 3788229 w 7196447"/>
                  <a:gd name="connsiteY6" fmla="*/ 1306286 h 2474025"/>
                  <a:gd name="connsiteX7" fmla="*/ 4643252 w 7196447"/>
                  <a:gd name="connsiteY7" fmla="*/ 0 h 2474025"/>
                  <a:gd name="connsiteX8" fmla="*/ 5533901 w 7196447"/>
                  <a:gd name="connsiteY8" fmla="*/ 1306286 h 2474025"/>
                  <a:gd name="connsiteX9" fmla="*/ 6282047 w 7196447"/>
                  <a:gd name="connsiteY9" fmla="*/ 2470067 h 2474025"/>
                  <a:gd name="connsiteX10" fmla="*/ 7196447 w 7196447"/>
                  <a:gd name="connsiteY10" fmla="*/ 1330036 h 2474025"/>
                  <a:gd name="connsiteX0" fmla="*/ 0 w 7196447"/>
                  <a:gd name="connsiteY0" fmla="*/ 1294410 h 2474025"/>
                  <a:gd name="connsiteX1" fmla="*/ 878774 w 7196447"/>
                  <a:gd name="connsiteY1" fmla="*/ 2410691 h 2474025"/>
                  <a:gd name="connsiteX2" fmla="*/ 1900052 w 7196447"/>
                  <a:gd name="connsiteY2" fmla="*/ 1294410 h 2474025"/>
                  <a:gd name="connsiteX3" fmla="*/ 2327564 w 7196447"/>
                  <a:gd name="connsiteY3" fmla="*/ 653143 h 2474025"/>
                  <a:gd name="connsiteX4" fmla="*/ 2850078 w 7196447"/>
                  <a:gd name="connsiteY4" fmla="*/ 1294410 h 2474025"/>
                  <a:gd name="connsiteX5" fmla="*/ 3325091 w 7196447"/>
                  <a:gd name="connsiteY5" fmla="*/ 2090057 h 2474025"/>
                  <a:gd name="connsiteX6" fmla="*/ 3788229 w 7196447"/>
                  <a:gd name="connsiteY6" fmla="*/ 1306286 h 2474025"/>
                  <a:gd name="connsiteX7" fmla="*/ 4643252 w 7196447"/>
                  <a:gd name="connsiteY7" fmla="*/ 0 h 2474025"/>
                  <a:gd name="connsiteX8" fmla="*/ 5533901 w 7196447"/>
                  <a:gd name="connsiteY8" fmla="*/ 1306286 h 2474025"/>
                  <a:gd name="connsiteX9" fmla="*/ 6282047 w 7196447"/>
                  <a:gd name="connsiteY9" fmla="*/ 2470067 h 2474025"/>
                  <a:gd name="connsiteX10" fmla="*/ 7196447 w 7196447"/>
                  <a:gd name="connsiteY10" fmla="*/ 1330036 h 2474025"/>
                  <a:gd name="connsiteX0" fmla="*/ 0 w 7196447"/>
                  <a:gd name="connsiteY0" fmla="*/ 1294410 h 2474025"/>
                  <a:gd name="connsiteX1" fmla="*/ 878774 w 7196447"/>
                  <a:gd name="connsiteY1" fmla="*/ 2410691 h 2474025"/>
                  <a:gd name="connsiteX2" fmla="*/ 1900052 w 7196447"/>
                  <a:gd name="connsiteY2" fmla="*/ 1294410 h 2474025"/>
                  <a:gd name="connsiteX3" fmla="*/ 2327564 w 7196447"/>
                  <a:gd name="connsiteY3" fmla="*/ 653143 h 2474025"/>
                  <a:gd name="connsiteX4" fmla="*/ 2850078 w 7196447"/>
                  <a:gd name="connsiteY4" fmla="*/ 1294410 h 2474025"/>
                  <a:gd name="connsiteX5" fmla="*/ 3325091 w 7196447"/>
                  <a:gd name="connsiteY5" fmla="*/ 2090057 h 2474025"/>
                  <a:gd name="connsiteX6" fmla="*/ 3788229 w 7196447"/>
                  <a:gd name="connsiteY6" fmla="*/ 1306286 h 2474025"/>
                  <a:gd name="connsiteX7" fmla="*/ 4643252 w 7196447"/>
                  <a:gd name="connsiteY7" fmla="*/ 0 h 2474025"/>
                  <a:gd name="connsiteX8" fmla="*/ 5533901 w 7196447"/>
                  <a:gd name="connsiteY8" fmla="*/ 1306286 h 2474025"/>
                  <a:gd name="connsiteX9" fmla="*/ 6282047 w 7196447"/>
                  <a:gd name="connsiteY9" fmla="*/ 2470067 h 2474025"/>
                  <a:gd name="connsiteX10" fmla="*/ 7196447 w 7196447"/>
                  <a:gd name="connsiteY10" fmla="*/ 1330036 h 2474025"/>
                  <a:gd name="connsiteX0" fmla="*/ 0 w 7196447"/>
                  <a:gd name="connsiteY0" fmla="*/ 1294410 h 2474025"/>
                  <a:gd name="connsiteX1" fmla="*/ 878774 w 7196447"/>
                  <a:gd name="connsiteY1" fmla="*/ 2410691 h 2474025"/>
                  <a:gd name="connsiteX2" fmla="*/ 1900052 w 7196447"/>
                  <a:gd name="connsiteY2" fmla="*/ 1294410 h 2474025"/>
                  <a:gd name="connsiteX3" fmla="*/ 2327564 w 7196447"/>
                  <a:gd name="connsiteY3" fmla="*/ 653143 h 2474025"/>
                  <a:gd name="connsiteX4" fmla="*/ 2850078 w 7196447"/>
                  <a:gd name="connsiteY4" fmla="*/ 1294410 h 2474025"/>
                  <a:gd name="connsiteX5" fmla="*/ 3325091 w 7196447"/>
                  <a:gd name="connsiteY5" fmla="*/ 2090057 h 2474025"/>
                  <a:gd name="connsiteX6" fmla="*/ 3788229 w 7196447"/>
                  <a:gd name="connsiteY6" fmla="*/ 1306286 h 2474025"/>
                  <a:gd name="connsiteX7" fmla="*/ 4643252 w 7196447"/>
                  <a:gd name="connsiteY7" fmla="*/ 0 h 2474025"/>
                  <a:gd name="connsiteX8" fmla="*/ 5533901 w 7196447"/>
                  <a:gd name="connsiteY8" fmla="*/ 1306286 h 2474025"/>
                  <a:gd name="connsiteX9" fmla="*/ 6282047 w 7196447"/>
                  <a:gd name="connsiteY9" fmla="*/ 2470067 h 2474025"/>
                  <a:gd name="connsiteX10" fmla="*/ 7196447 w 7196447"/>
                  <a:gd name="connsiteY10" fmla="*/ 1330036 h 2474025"/>
                  <a:gd name="connsiteX0" fmla="*/ 0 w 7196447"/>
                  <a:gd name="connsiteY0" fmla="*/ 1294410 h 2474025"/>
                  <a:gd name="connsiteX1" fmla="*/ 878774 w 7196447"/>
                  <a:gd name="connsiteY1" fmla="*/ 2410691 h 2474025"/>
                  <a:gd name="connsiteX2" fmla="*/ 1900052 w 7196447"/>
                  <a:gd name="connsiteY2" fmla="*/ 1294410 h 2474025"/>
                  <a:gd name="connsiteX3" fmla="*/ 2327564 w 7196447"/>
                  <a:gd name="connsiteY3" fmla="*/ 653143 h 2474025"/>
                  <a:gd name="connsiteX4" fmla="*/ 2850078 w 7196447"/>
                  <a:gd name="connsiteY4" fmla="*/ 1294410 h 2474025"/>
                  <a:gd name="connsiteX5" fmla="*/ 3325091 w 7196447"/>
                  <a:gd name="connsiteY5" fmla="*/ 2090057 h 2474025"/>
                  <a:gd name="connsiteX6" fmla="*/ 3788229 w 7196447"/>
                  <a:gd name="connsiteY6" fmla="*/ 1306286 h 2474025"/>
                  <a:gd name="connsiteX7" fmla="*/ 4643252 w 7196447"/>
                  <a:gd name="connsiteY7" fmla="*/ 0 h 2474025"/>
                  <a:gd name="connsiteX8" fmla="*/ 5533901 w 7196447"/>
                  <a:gd name="connsiteY8" fmla="*/ 1306286 h 2474025"/>
                  <a:gd name="connsiteX9" fmla="*/ 6282047 w 7196447"/>
                  <a:gd name="connsiteY9" fmla="*/ 2470067 h 2474025"/>
                  <a:gd name="connsiteX10" fmla="*/ 7196447 w 7196447"/>
                  <a:gd name="connsiteY10" fmla="*/ 1330036 h 2474025"/>
                  <a:gd name="connsiteX0" fmla="*/ 0 w 7196447"/>
                  <a:gd name="connsiteY0" fmla="*/ 1294410 h 2474025"/>
                  <a:gd name="connsiteX1" fmla="*/ 878774 w 7196447"/>
                  <a:gd name="connsiteY1" fmla="*/ 2410691 h 2474025"/>
                  <a:gd name="connsiteX2" fmla="*/ 1900052 w 7196447"/>
                  <a:gd name="connsiteY2" fmla="*/ 1294410 h 2474025"/>
                  <a:gd name="connsiteX3" fmla="*/ 2327564 w 7196447"/>
                  <a:gd name="connsiteY3" fmla="*/ 653143 h 2474025"/>
                  <a:gd name="connsiteX4" fmla="*/ 2850078 w 7196447"/>
                  <a:gd name="connsiteY4" fmla="*/ 1294410 h 2474025"/>
                  <a:gd name="connsiteX5" fmla="*/ 3325091 w 7196447"/>
                  <a:gd name="connsiteY5" fmla="*/ 2090057 h 2474025"/>
                  <a:gd name="connsiteX6" fmla="*/ 3788229 w 7196447"/>
                  <a:gd name="connsiteY6" fmla="*/ 1306286 h 2474025"/>
                  <a:gd name="connsiteX7" fmla="*/ 4643252 w 7196447"/>
                  <a:gd name="connsiteY7" fmla="*/ 0 h 2474025"/>
                  <a:gd name="connsiteX8" fmla="*/ 5533901 w 7196447"/>
                  <a:gd name="connsiteY8" fmla="*/ 1306286 h 2474025"/>
                  <a:gd name="connsiteX9" fmla="*/ 6282047 w 7196447"/>
                  <a:gd name="connsiteY9" fmla="*/ 2470067 h 2474025"/>
                  <a:gd name="connsiteX10" fmla="*/ 7196447 w 7196447"/>
                  <a:gd name="connsiteY10" fmla="*/ 1330036 h 2474025"/>
                  <a:gd name="connsiteX0" fmla="*/ 0 w 7196447"/>
                  <a:gd name="connsiteY0" fmla="*/ 1294410 h 2474025"/>
                  <a:gd name="connsiteX1" fmla="*/ 878774 w 7196447"/>
                  <a:gd name="connsiteY1" fmla="*/ 2410691 h 2474025"/>
                  <a:gd name="connsiteX2" fmla="*/ 1900052 w 7196447"/>
                  <a:gd name="connsiteY2" fmla="*/ 1294410 h 2474025"/>
                  <a:gd name="connsiteX3" fmla="*/ 2327564 w 7196447"/>
                  <a:gd name="connsiteY3" fmla="*/ 653143 h 2474025"/>
                  <a:gd name="connsiteX4" fmla="*/ 2850078 w 7196447"/>
                  <a:gd name="connsiteY4" fmla="*/ 1294410 h 2474025"/>
                  <a:gd name="connsiteX5" fmla="*/ 3325091 w 7196447"/>
                  <a:gd name="connsiteY5" fmla="*/ 2090057 h 2474025"/>
                  <a:gd name="connsiteX6" fmla="*/ 3788229 w 7196447"/>
                  <a:gd name="connsiteY6" fmla="*/ 1306286 h 2474025"/>
                  <a:gd name="connsiteX7" fmla="*/ 4643252 w 7196447"/>
                  <a:gd name="connsiteY7" fmla="*/ 0 h 2474025"/>
                  <a:gd name="connsiteX8" fmla="*/ 5533901 w 7196447"/>
                  <a:gd name="connsiteY8" fmla="*/ 1306286 h 2474025"/>
                  <a:gd name="connsiteX9" fmla="*/ 6282047 w 7196447"/>
                  <a:gd name="connsiteY9" fmla="*/ 2470067 h 2474025"/>
                  <a:gd name="connsiteX10" fmla="*/ 7196447 w 7196447"/>
                  <a:gd name="connsiteY10" fmla="*/ 1330036 h 2474025"/>
                  <a:gd name="connsiteX0" fmla="*/ 0 w 7196447"/>
                  <a:gd name="connsiteY0" fmla="*/ 1294410 h 2474025"/>
                  <a:gd name="connsiteX1" fmla="*/ 878774 w 7196447"/>
                  <a:gd name="connsiteY1" fmla="*/ 2410691 h 2474025"/>
                  <a:gd name="connsiteX2" fmla="*/ 1900052 w 7196447"/>
                  <a:gd name="connsiteY2" fmla="*/ 1294410 h 2474025"/>
                  <a:gd name="connsiteX3" fmla="*/ 2327564 w 7196447"/>
                  <a:gd name="connsiteY3" fmla="*/ 653143 h 2474025"/>
                  <a:gd name="connsiteX4" fmla="*/ 2850078 w 7196447"/>
                  <a:gd name="connsiteY4" fmla="*/ 1294410 h 2474025"/>
                  <a:gd name="connsiteX5" fmla="*/ 3325091 w 7196447"/>
                  <a:gd name="connsiteY5" fmla="*/ 2090057 h 2474025"/>
                  <a:gd name="connsiteX6" fmla="*/ 3788229 w 7196447"/>
                  <a:gd name="connsiteY6" fmla="*/ 1306286 h 2474025"/>
                  <a:gd name="connsiteX7" fmla="*/ 4643252 w 7196447"/>
                  <a:gd name="connsiteY7" fmla="*/ 0 h 2474025"/>
                  <a:gd name="connsiteX8" fmla="*/ 5533901 w 7196447"/>
                  <a:gd name="connsiteY8" fmla="*/ 1306286 h 2474025"/>
                  <a:gd name="connsiteX9" fmla="*/ 6282047 w 7196447"/>
                  <a:gd name="connsiteY9" fmla="*/ 2470067 h 2474025"/>
                  <a:gd name="connsiteX10" fmla="*/ 7196447 w 7196447"/>
                  <a:gd name="connsiteY10" fmla="*/ 1330036 h 2474025"/>
                  <a:gd name="connsiteX0" fmla="*/ 0 w 7196447"/>
                  <a:gd name="connsiteY0" fmla="*/ 1294410 h 2474025"/>
                  <a:gd name="connsiteX1" fmla="*/ 878774 w 7196447"/>
                  <a:gd name="connsiteY1" fmla="*/ 2410691 h 2474025"/>
                  <a:gd name="connsiteX2" fmla="*/ 1900052 w 7196447"/>
                  <a:gd name="connsiteY2" fmla="*/ 1294410 h 2474025"/>
                  <a:gd name="connsiteX3" fmla="*/ 2327564 w 7196447"/>
                  <a:gd name="connsiteY3" fmla="*/ 653143 h 2474025"/>
                  <a:gd name="connsiteX4" fmla="*/ 2850078 w 7196447"/>
                  <a:gd name="connsiteY4" fmla="*/ 1294410 h 2474025"/>
                  <a:gd name="connsiteX5" fmla="*/ 3325091 w 7196447"/>
                  <a:gd name="connsiteY5" fmla="*/ 2090057 h 2474025"/>
                  <a:gd name="connsiteX6" fmla="*/ 3788229 w 7196447"/>
                  <a:gd name="connsiteY6" fmla="*/ 1306286 h 2474025"/>
                  <a:gd name="connsiteX7" fmla="*/ 4643252 w 7196447"/>
                  <a:gd name="connsiteY7" fmla="*/ 0 h 2474025"/>
                  <a:gd name="connsiteX8" fmla="*/ 5533901 w 7196447"/>
                  <a:gd name="connsiteY8" fmla="*/ 1306286 h 2474025"/>
                  <a:gd name="connsiteX9" fmla="*/ 6282047 w 7196447"/>
                  <a:gd name="connsiteY9" fmla="*/ 2470067 h 2474025"/>
                  <a:gd name="connsiteX10" fmla="*/ 7196447 w 7196447"/>
                  <a:gd name="connsiteY10" fmla="*/ 1330036 h 2474025"/>
                  <a:gd name="connsiteX0" fmla="*/ 0 w 7196447"/>
                  <a:gd name="connsiteY0" fmla="*/ 1294410 h 2474025"/>
                  <a:gd name="connsiteX1" fmla="*/ 878774 w 7196447"/>
                  <a:gd name="connsiteY1" fmla="*/ 2410691 h 2474025"/>
                  <a:gd name="connsiteX2" fmla="*/ 1900052 w 7196447"/>
                  <a:gd name="connsiteY2" fmla="*/ 1294410 h 2474025"/>
                  <a:gd name="connsiteX3" fmla="*/ 2327564 w 7196447"/>
                  <a:gd name="connsiteY3" fmla="*/ 653143 h 2474025"/>
                  <a:gd name="connsiteX4" fmla="*/ 2850078 w 7196447"/>
                  <a:gd name="connsiteY4" fmla="*/ 1294410 h 2474025"/>
                  <a:gd name="connsiteX5" fmla="*/ 3325091 w 7196447"/>
                  <a:gd name="connsiteY5" fmla="*/ 2090057 h 2474025"/>
                  <a:gd name="connsiteX6" fmla="*/ 3788229 w 7196447"/>
                  <a:gd name="connsiteY6" fmla="*/ 1306286 h 2474025"/>
                  <a:gd name="connsiteX7" fmla="*/ 4643252 w 7196447"/>
                  <a:gd name="connsiteY7" fmla="*/ 0 h 2474025"/>
                  <a:gd name="connsiteX8" fmla="*/ 5533901 w 7196447"/>
                  <a:gd name="connsiteY8" fmla="*/ 1306286 h 2474025"/>
                  <a:gd name="connsiteX9" fmla="*/ 6282047 w 7196447"/>
                  <a:gd name="connsiteY9" fmla="*/ 2470067 h 2474025"/>
                  <a:gd name="connsiteX10" fmla="*/ 7196447 w 7196447"/>
                  <a:gd name="connsiteY10" fmla="*/ 1330036 h 2474025"/>
                  <a:gd name="connsiteX0" fmla="*/ 0 w 7196447"/>
                  <a:gd name="connsiteY0" fmla="*/ 1294410 h 2474025"/>
                  <a:gd name="connsiteX1" fmla="*/ 878774 w 7196447"/>
                  <a:gd name="connsiteY1" fmla="*/ 2410691 h 2474025"/>
                  <a:gd name="connsiteX2" fmla="*/ 1900052 w 7196447"/>
                  <a:gd name="connsiteY2" fmla="*/ 1294410 h 2474025"/>
                  <a:gd name="connsiteX3" fmla="*/ 2327564 w 7196447"/>
                  <a:gd name="connsiteY3" fmla="*/ 653143 h 2474025"/>
                  <a:gd name="connsiteX4" fmla="*/ 2850078 w 7196447"/>
                  <a:gd name="connsiteY4" fmla="*/ 1294410 h 2474025"/>
                  <a:gd name="connsiteX5" fmla="*/ 3325091 w 7196447"/>
                  <a:gd name="connsiteY5" fmla="*/ 2090057 h 2474025"/>
                  <a:gd name="connsiteX6" fmla="*/ 3788229 w 7196447"/>
                  <a:gd name="connsiteY6" fmla="*/ 1306286 h 2474025"/>
                  <a:gd name="connsiteX7" fmla="*/ 4643252 w 7196447"/>
                  <a:gd name="connsiteY7" fmla="*/ 0 h 2474025"/>
                  <a:gd name="connsiteX8" fmla="*/ 5533901 w 7196447"/>
                  <a:gd name="connsiteY8" fmla="*/ 1306286 h 2474025"/>
                  <a:gd name="connsiteX9" fmla="*/ 6282047 w 7196447"/>
                  <a:gd name="connsiteY9" fmla="*/ 2470067 h 2474025"/>
                  <a:gd name="connsiteX10" fmla="*/ 7196447 w 7196447"/>
                  <a:gd name="connsiteY10" fmla="*/ 1330036 h 2474025"/>
                  <a:gd name="connsiteX0" fmla="*/ 0 w 7196447"/>
                  <a:gd name="connsiteY0" fmla="*/ 1294410 h 2474025"/>
                  <a:gd name="connsiteX1" fmla="*/ 878774 w 7196447"/>
                  <a:gd name="connsiteY1" fmla="*/ 2410691 h 2474025"/>
                  <a:gd name="connsiteX2" fmla="*/ 1900052 w 7196447"/>
                  <a:gd name="connsiteY2" fmla="*/ 1294410 h 2474025"/>
                  <a:gd name="connsiteX3" fmla="*/ 2327564 w 7196447"/>
                  <a:gd name="connsiteY3" fmla="*/ 653143 h 2474025"/>
                  <a:gd name="connsiteX4" fmla="*/ 2850078 w 7196447"/>
                  <a:gd name="connsiteY4" fmla="*/ 1294410 h 2474025"/>
                  <a:gd name="connsiteX5" fmla="*/ 3325091 w 7196447"/>
                  <a:gd name="connsiteY5" fmla="*/ 2090057 h 2474025"/>
                  <a:gd name="connsiteX6" fmla="*/ 3788229 w 7196447"/>
                  <a:gd name="connsiteY6" fmla="*/ 1306286 h 2474025"/>
                  <a:gd name="connsiteX7" fmla="*/ 4643252 w 7196447"/>
                  <a:gd name="connsiteY7" fmla="*/ 0 h 2474025"/>
                  <a:gd name="connsiteX8" fmla="*/ 5533901 w 7196447"/>
                  <a:gd name="connsiteY8" fmla="*/ 1306286 h 2474025"/>
                  <a:gd name="connsiteX9" fmla="*/ 6282047 w 7196447"/>
                  <a:gd name="connsiteY9" fmla="*/ 2470067 h 2474025"/>
                  <a:gd name="connsiteX10" fmla="*/ 7196447 w 7196447"/>
                  <a:gd name="connsiteY10" fmla="*/ 1330036 h 2474025"/>
                  <a:gd name="connsiteX0" fmla="*/ 0 w 7196447"/>
                  <a:gd name="connsiteY0" fmla="*/ 1294410 h 2474025"/>
                  <a:gd name="connsiteX1" fmla="*/ 878774 w 7196447"/>
                  <a:gd name="connsiteY1" fmla="*/ 2410691 h 2474025"/>
                  <a:gd name="connsiteX2" fmla="*/ 1900052 w 7196447"/>
                  <a:gd name="connsiteY2" fmla="*/ 1294410 h 2474025"/>
                  <a:gd name="connsiteX3" fmla="*/ 2327564 w 7196447"/>
                  <a:gd name="connsiteY3" fmla="*/ 653143 h 2474025"/>
                  <a:gd name="connsiteX4" fmla="*/ 2850078 w 7196447"/>
                  <a:gd name="connsiteY4" fmla="*/ 1294410 h 2474025"/>
                  <a:gd name="connsiteX5" fmla="*/ 3325091 w 7196447"/>
                  <a:gd name="connsiteY5" fmla="*/ 2090057 h 2474025"/>
                  <a:gd name="connsiteX6" fmla="*/ 3788229 w 7196447"/>
                  <a:gd name="connsiteY6" fmla="*/ 1306286 h 2474025"/>
                  <a:gd name="connsiteX7" fmla="*/ 4643252 w 7196447"/>
                  <a:gd name="connsiteY7" fmla="*/ 0 h 2474025"/>
                  <a:gd name="connsiteX8" fmla="*/ 5533901 w 7196447"/>
                  <a:gd name="connsiteY8" fmla="*/ 1306286 h 2474025"/>
                  <a:gd name="connsiteX9" fmla="*/ 6282047 w 7196447"/>
                  <a:gd name="connsiteY9" fmla="*/ 2470067 h 2474025"/>
                  <a:gd name="connsiteX10" fmla="*/ 7196447 w 7196447"/>
                  <a:gd name="connsiteY10" fmla="*/ 1330036 h 2474025"/>
                  <a:gd name="connsiteX0" fmla="*/ 0 w 7196447"/>
                  <a:gd name="connsiteY0" fmla="*/ 1294410 h 2474025"/>
                  <a:gd name="connsiteX1" fmla="*/ 878774 w 7196447"/>
                  <a:gd name="connsiteY1" fmla="*/ 2410691 h 2474025"/>
                  <a:gd name="connsiteX2" fmla="*/ 1900052 w 7196447"/>
                  <a:gd name="connsiteY2" fmla="*/ 1294410 h 2474025"/>
                  <a:gd name="connsiteX3" fmla="*/ 2327564 w 7196447"/>
                  <a:gd name="connsiteY3" fmla="*/ 653143 h 2474025"/>
                  <a:gd name="connsiteX4" fmla="*/ 2850078 w 7196447"/>
                  <a:gd name="connsiteY4" fmla="*/ 1294410 h 2474025"/>
                  <a:gd name="connsiteX5" fmla="*/ 3325091 w 7196447"/>
                  <a:gd name="connsiteY5" fmla="*/ 2090057 h 2474025"/>
                  <a:gd name="connsiteX6" fmla="*/ 3788229 w 7196447"/>
                  <a:gd name="connsiteY6" fmla="*/ 1306286 h 2474025"/>
                  <a:gd name="connsiteX7" fmla="*/ 4643252 w 7196447"/>
                  <a:gd name="connsiteY7" fmla="*/ 0 h 2474025"/>
                  <a:gd name="connsiteX8" fmla="*/ 5533901 w 7196447"/>
                  <a:gd name="connsiteY8" fmla="*/ 1306286 h 2474025"/>
                  <a:gd name="connsiteX9" fmla="*/ 6282047 w 7196447"/>
                  <a:gd name="connsiteY9" fmla="*/ 2470067 h 2474025"/>
                  <a:gd name="connsiteX10" fmla="*/ 7196447 w 7196447"/>
                  <a:gd name="connsiteY10" fmla="*/ 1330036 h 2474025"/>
                  <a:gd name="connsiteX0" fmla="*/ 0 w 7196447"/>
                  <a:gd name="connsiteY0" fmla="*/ 1294410 h 2474025"/>
                  <a:gd name="connsiteX1" fmla="*/ 878774 w 7196447"/>
                  <a:gd name="connsiteY1" fmla="*/ 2410691 h 2474025"/>
                  <a:gd name="connsiteX2" fmla="*/ 1900052 w 7196447"/>
                  <a:gd name="connsiteY2" fmla="*/ 1294410 h 2474025"/>
                  <a:gd name="connsiteX3" fmla="*/ 2327564 w 7196447"/>
                  <a:gd name="connsiteY3" fmla="*/ 653143 h 2474025"/>
                  <a:gd name="connsiteX4" fmla="*/ 2778608 w 7196447"/>
                  <a:gd name="connsiteY4" fmla="*/ 1294410 h 2474025"/>
                  <a:gd name="connsiteX5" fmla="*/ 3325091 w 7196447"/>
                  <a:gd name="connsiteY5" fmla="*/ 2090057 h 2474025"/>
                  <a:gd name="connsiteX6" fmla="*/ 3788229 w 7196447"/>
                  <a:gd name="connsiteY6" fmla="*/ 1306286 h 2474025"/>
                  <a:gd name="connsiteX7" fmla="*/ 4643252 w 7196447"/>
                  <a:gd name="connsiteY7" fmla="*/ 0 h 2474025"/>
                  <a:gd name="connsiteX8" fmla="*/ 5533901 w 7196447"/>
                  <a:gd name="connsiteY8" fmla="*/ 1306286 h 2474025"/>
                  <a:gd name="connsiteX9" fmla="*/ 6282047 w 7196447"/>
                  <a:gd name="connsiteY9" fmla="*/ 2470067 h 2474025"/>
                  <a:gd name="connsiteX10" fmla="*/ 7196447 w 7196447"/>
                  <a:gd name="connsiteY10" fmla="*/ 1330036 h 2474025"/>
                  <a:gd name="connsiteX0" fmla="*/ 0 w 7196447"/>
                  <a:gd name="connsiteY0" fmla="*/ 1294410 h 2474025"/>
                  <a:gd name="connsiteX1" fmla="*/ 878774 w 7196447"/>
                  <a:gd name="connsiteY1" fmla="*/ 2410691 h 2474025"/>
                  <a:gd name="connsiteX2" fmla="*/ 1900052 w 7196447"/>
                  <a:gd name="connsiteY2" fmla="*/ 1294410 h 2474025"/>
                  <a:gd name="connsiteX3" fmla="*/ 2327564 w 7196447"/>
                  <a:gd name="connsiteY3" fmla="*/ 653143 h 2474025"/>
                  <a:gd name="connsiteX4" fmla="*/ 2778608 w 7196447"/>
                  <a:gd name="connsiteY4" fmla="*/ 1294410 h 2474025"/>
                  <a:gd name="connsiteX5" fmla="*/ 3325091 w 7196447"/>
                  <a:gd name="connsiteY5" fmla="*/ 2090057 h 2474025"/>
                  <a:gd name="connsiteX6" fmla="*/ 3788229 w 7196447"/>
                  <a:gd name="connsiteY6" fmla="*/ 1306286 h 2474025"/>
                  <a:gd name="connsiteX7" fmla="*/ 4643252 w 7196447"/>
                  <a:gd name="connsiteY7" fmla="*/ 0 h 2474025"/>
                  <a:gd name="connsiteX8" fmla="*/ 5533901 w 7196447"/>
                  <a:gd name="connsiteY8" fmla="*/ 1306286 h 2474025"/>
                  <a:gd name="connsiteX9" fmla="*/ 6282047 w 7196447"/>
                  <a:gd name="connsiteY9" fmla="*/ 2470067 h 2474025"/>
                  <a:gd name="connsiteX10" fmla="*/ 7196447 w 7196447"/>
                  <a:gd name="connsiteY10" fmla="*/ 1330036 h 2474025"/>
                  <a:gd name="connsiteX0" fmla="*/ 0 w 7196447"/>
                  <a:gd name="connsiteY0" fmla="*/ 1294410 h 2474025"/>
                  <a:gd name="connsiteX1" fmla="*/ 878774 w 7196447"/>
                  <a:gd name="connsiteY1" fmla="*/ 2410691 h 2474025"/>
                  <a:gd name="connsiteX2" fmla="*/ 1900052 w 7196447"/>
                  <a:gd name="connsiteY2" fmla="*/ 1294410 h 2474025"/>
                  <a:gd name="connsiteX3" fmla="*/ 2327564 w 7196447"/>
                  <a:gd name="connsiteY3" fmla="*/ 653143 h 2474025"/>
                  <a:gd name="connsiteX4" fmla="*/ 2778608 w 7196447"/>
                  <a:gd name="connsiteY4" fmla="*/ 1294410 h 2474025"/>
                  <a:gd name="connsiteX5" fmla="*/ 3325091 w 7196447"/>
                  <a:gd name="connsiteY5" fmla="*/ 2090057 h 2474025"/>
                  <a:gd name="connsiteX6" fmla="*/ 3788229 w 7196447"/>
                  <a:gd name="connsiteY6" fmla="*/ 1306286 h 2474025"/>
                  <a:gd name="connsiteX7" fmla="*/ 4643252 w 7196447"/>
                  <a:gd name="connsiteY7" fmla="*/ 0 h 2474025"/>
                  <a:gd name="connsiteX8" fmla="*/ 5533901 w 7196447"/>
                  <a:gd name="connsiteY8" fmla="*/ 1306286 h 2474025"/>
                  <a:gd name="connsiteX9" fmla="*/ 6282047 w 7196447"/>
                  <a:gd name="connsiteY9" fmla="*/ 2470067 h 2474025"/>
                  <a:gd name="connsiteX10" fmla="*/ 7196447 w 7196447"/>
                  <a:gd name="connsiteY10" fmla="*/ 1330036 h 2474025"/>
                  <a:gd name="connsiteX0" fmla="*/ 0 w 7196447"/>
                  <a:gd name="connsiteY0" fmla="*/ 1313339 h 2492954"/>
                  <a:gd name="connsiteX1" fmla="*/ 878774 w 7196447"/>
                  <a:gd name="connsiteY1" fmla="*/ 2429620 h 2492954"/>
                  <a:gd name="connsiteX2" fmla="*/ 1900052 w 7196447"/>
                  <a:gd name="connsiteY2" fmla="*/ 1313339 h 2492954"/>
                  <a:gd name="connsiteX3" fmla="*/ 2327564 w 7196447"/>
                  <a:gd name="connsiteY3" fmla="*/ 672072 h 2492954"/>
                  <a:gd name="connsiteX4" fmla="*/ 2778608 w 7196447"/>
                  <a:gd name="connsiteY4" fmla="*/ 1313339 h 2492954"/>
                  <a:gd name="connsiteX5" fmla="*/ 3325091 w 7196447"/>
                  <a:gd name="connsiteY5" fmla="*/ 2108986 h 2492954"/>
                  <a:gd name="connsiteX6" fmla="*/ 3788229 w 7196447"/>
                  <a:gd name="connsiteY6" fmla="*/ 1325215 h 2492954"/>
                  <a:gd name="connsiteX7" fmla="*/ 4643252 w 7196447"/>
                  <a:gd name="connsiteY7" fmla="*/ 18929 h 2492954"/>
                  <a:gd name="connsiteX8" fmla="*/ 5533901 w 7196447"/>
                  <a:gd name="connsiteY8" fmla="*/ 1325215 h 2492954"/>
                  <a:gd name="connsiteX9" fmla="*/ 6282047 w 7196447"/>
                  <a:gd name="connsiteY9" fmla="*/ 2488996 h 2492954"/>
                  <a:gd name="connsiteX10" fmla="*/ 7196447 w 7196447"/>
                  <a:gd name="connsiteY10" fmla="*/ 1348965 h 2492954"/>
                  <a:gd name="connsiteX0" fmla="*/ 0 w 7196447"/>
                  <a:gd name="connsiteY0" fmla="*/ 1375047 h 2554662"/>
                  <a:gd name="connsiteX1" fmla="*/ 878774 w 7196447"/>
                  <a:gd name="connsiteY1" fmla="*/ 2491328 h 2554662"/>
                  <a:gd name="connsiteX2" fmla="*/ 1900052 w 7196447"/>
                  <a:gd name="connsiteY2" fmla="*/ 1375047 h 2554662"/>
                  <a:gd name="connsiteX3" fmla="*/ 2327564 w 7196447"/>
                  <a:gd name="connsiteY3" fmla="*/ 733780 h 2554662"/>
                  <a:gd name="connsiteX4" fmla="*/ 2778608 w 7196447"/>
                  <a:gd name="connsiteY4" fmla="*/ 1375047 h 2554662"/>
                  <a:gd name="connsiteX5" fmla="*/ 3325091 w 7196447"/>
                  <a:gd name="connsiteY5" fmla="*/ 2170694 h 2554662"/>
                  <a:gd name="connsiteX6" fmla="*/ 3788229 w 7196447"/>
                  <a:gd name="connsiteY6" fmla="*/ 1386923 h 2554662"/>
                  <a:gd name="connsiteX7" fmla="*/ 4643252 w 7196447"/>
                  <a:gd name="connsiteY7" fmla="*/ 80637 h 2554662"/>
                  <a:gd name="connsiteX8" fmla="*/ 5533901 w 7196447"/>
                  <a:gd name="connsiteY8" fmla="*/ 1386923 h 2554662"/>
                  <a:gd name="connsiteX9" fmla="*/ 6282047 w 7196447"/>
                  <a:gd name="connsiteY9" fmla="*/ 2550704 h 2554662"/>
                  <a:gd name="connsiteX10" fmla="*/ 7196447 w 7196447"/>
                  <a:gd name="connsiteY10" fmla="*/ 1410673 h 2554662"/>
                  <a:gd name="connsiteX0" fmla="*/ 0 w 7196447"/>
                  <a:gd name="connsiteY0" fmla="*/ 1344977 h 2524592"/>
                  <a:gd name="connsiteX1" fmla="*/ 878774 w 7196447"/>
                  <a:gd name="connsiteY1" fmla="*/ 2461258 h 2524592"/>
                  <a:gd name="connsiteX2" fmla="*/ 1900052 w 7196447"/>
                  <a:gd name="connsiteY2" fmla="*/ 1344977 h 2524592"/>
                  <a:gd name="connsiteX3" fmla="*/ 2327564 w 7196447"/>
                  <a:gd name="connsiteY3" fmla="*/ 703710 h 2524592"/>
                  <a:gd name="connsiteX4" fmla="*/ 2778608 w 7196447"/>
                  <a:gd name="connsiteY4" fmla="*/ 1344977 h 2524592"/>
                  <a:gd name="connsiteX5" fmla="*/ 3325091 w 7196447"/>
                  <a:gd name="connsiteY5" fmla="*/ 2140624 h 2524592"/>
                  <a:gd name="connsiteX6" fmla="*/ 3788229 w 7196447"/>
                  <a:gd name="connsiteY6" fmla="*/ 1356853 h 2524592"/>
                  <a:gd name="connsiteX7" fmla="*/ 4643252 w 7196447"/>
                  <a:gd name="connsiteY7" fmla="*/ 50567 h 2524592"/>
                  <a:gd name="connsiteX8" fmla="*/ 5533901 w 7196447"/>
                  <a:gd name="connsiteY8" fmla="*/ 1356853 h 2524592"/>
                  <a:gd name="connsiteX9" fmla="*/ 6282047 w 7196447"/>
                  <a:gd name="connsiteY9" fmla="*/ 2520634 h 2524592"/>
                  <a:gd name="connsiteX10" fmla="*/ 7196447 w 7196447"/>
                  <a:gd name="connsiteY10" fmla="*/ 1380603 h 2524592"/>
                  <a:gd name="connsiteX0" fmla="*/ 0 w 7196447"/>
                  <a:gd name="connsiteY0" fmla="*/ 1344977 h 2524592"/>
                  <a:gd name="connsiteX1" fmla="*/ 878774 w 7196447"/>
                  <a:gd name="connsiteY1" fmla="*/ 2461258 h 2524592"/>
                  <a:gd name="connsiteX2" fmla="*/ 1900052 w 7196447"/>
                  <a:gd name="connsiteY2" fmla="*/ 1344977 h 2524592"/>
                  <a:gd name="connsiteX3" fmla="*/ 2327564 w 7196447"/>
                  <a:gd name="connsiteY3" fmla="*/ 703710 h 2524592"/>
                  <a:gd name="connsiteX4" fmla="*/ 2778608 w 7196447"/>
                  <a:gd name="connsiteY4" fmla="*/ 1344977 h 2524592"/>
                  <a:gd name="connsiteX5" fmla="*/ 3325091 w 7196447"/>
                  <a:gd name="connsiteY5" fmla="*/ 2140624 h 2524592"/>
                  <a:gd name="connsiteX6" fmla="*/ 3788229 w 7196447"/>
                  <a:gd name="connsiteY6" fmla="*/ 1356853 h 2524592"/>
                  <a:gd name="connsiteX7" fmla="*/ 4571782 w 7196447"/>
                  <a:gd name="connsiteY7" fmla="*/ 50567 h 2524592"/>
                  <a:gd name="connsiteX8" fmla="*/ 5533901 w 7196447"/>
                  <a:gd name="connsiteY8" fmla="*/ 1356853 h 2524592"/>
                  <a:gd name="connsiteX9" fmla="*/ 6282047 w 7196447"/>
                  <a:gd name="connsiteY9" fmla="*/ 2520634 h 2524592"/>
                  <a:gd name="connsiteX10" fmla="*/ 7196447 w 7196447"/>
                  <a:gd name="connsiteY10" fmla="*/ 1380603 h 2524592"/>
                  <a:gd name="connsiteX0" fmla="*/ 0 w 7196447"/>
                  <a:gd name="connsiteY0" fmla="*/ 1344977 h 2524592"/>
                  <a:gd name="connsiteX1" fmla="*/ 878774 w 7196447"/>
                  <a:gd name="connsiteY1" fmla="*/ 2461258 h 2524592"/>
                  <a:gd name="connsiteX2" fmla="*/ 1900052 w 7196447"/>
                  <a:gd name="connsiteY2" fmla="*/ 1344977 h 2524592"/>
                  <a:gd name="connsiteX3" fmla="*/ 2327564 w 7196447"/>
                  <a:gd name="connsiteY3" fmla="*/ 703710 h 2524592"/>
                  <a:gd name="connsiteX4" fmla="*/ 2778608 w 7196447"/>
                  <a:gd name="connsiteY4" fmla="*/ 1344977 h 2524592"/>
                  <a:gd name="connsiteX5" fmla="*/ 3325091 w 7196447"/>
                  <a:gd name="connsiteY5" fmla="*/ 2140624 h 2524592"/>
                  <a:gd name="connsiteX6" fmla="*/ 3788229 w 7196447"/>
                  <a:gd name="connsiteY6" fmla="*/ 1356853 h 2524592"/>
                  <a:gd name="connsiteX7" fmla="*/ 4571782 w 7196447"/>
                  <a:gd name="connsiteY7" fmla="*/ 50567 h 2524592"/>
                  <a:gd name="connsiteX8" fmla="*/ 5533901 w 7196447"/>
                  <a:gd name="connsiteY8" fmla="*/ 1356853 h 2524592"/>
                  <a:gd name="connsiteX9" fmla="*/ 6282047 w 7196447"/>
                  <a:gd name="connsiteY9" fmla="*/ 2520634 h 2524592"/>
                  <a:gd name="connsiteX10" fmla="*/ 7196447 w 7196447"/>
                  <a:gd name="connsiteY10" fmla="*/ 1380603 h 2524592"/>
                  <a:gd name="connsiteX0" fmla="*/ 0 w 7196447"/>
                  <a:gd name="connsiteY0" fmla="*/ 1344977 h 2524592"/>
                  <a:gd name="connsiteX1" fmla="*/ 878774 w 7196447"/>
                  <a:gd name="connsiteY1" fmla="*/ 2461258 h 2524592"/>
                  <a:gd name="connsiteX2" fmla="*/ 1900052 w 7196447"/>
                  <a:gd name="connsiteY2" fmla="*/ 1344977 h 2524592"/>
                  <a:gd name="connsiteX3" fmla="*/ 2327564 w 7196447"/>
                  <a:gd name="connsiteY3" fmla="*/ 703710 h 2524592"/>
                  <a:gd name="connsiteX4" fmla="*/ 2778608 w 7196447"/>
                  <a:gd name="connsiteY4" fmla="*/ 1344977 h 2524592"/>
                  <a:gd name="connsiteX5" fmla="*/ 3325091 w 7196447"/>
                  <a:gd name="connsiteY5" fmla="*/ 2140624 h 2524592"/>
                  <a:gd name="connsiteX6" fmla="*/ 3788229 w 7196447"/>
                  <a:gd name="connsiteY6" fmla="*/ 1356853 h 2524592"/>
                  <a:gd name="connsiteX7" fmla="*/ 4571782 w 7196447"/>
                  <a:gd name="connsiteY7" fmla="*/ 50567 h 2524592"/>
                  <a:gd name="connsiteX8" fmla="*/ 5462431 w 7196447"/>
                  <a:gd name="connsiteY8" fmla="*/ 1356853 h 2524592"/>
                  <a:gd name="connsiteX9" fmla="*/ 6282047 w 7196447"/>
                  <a:gd name="connsiteY9" fmla="*/ 2520634 h 2524592"/>
                  <a:gd name="connsiteX10" fmla="*/ 7196447 w 7196447"/>
                  <a:gd name="connsiteY10" fmla="*/ 1380603 h 2524592"/>
                  <a:gd name="connsiteX0" fmla="*/ 0 w 7196447"/>
                  <a:gd name="connsiteY0" fmla="*/ 1344977 h 2524592"/>
                  <a:gd name="connsiteX1" fmla="*/ 878774 w 7196447"/>
                  <a:gd name="connsiteY1" fmla="*/ 2461258 h 2524592"/>
                  <a:gd name="connsiteX2" fmla="*/ 1900052 w 7196447"/>
                  <a:gd name="connsiteY2" fmla="*/ 1344977 h 2524592"/>
                  <a:gd name="connsiteX3" fmla="*/ 2327564 w 7196447"/>
                  <a:gd name="connsiteY3" fmla="*/ 703710 h 2524592"/>
                  <a:gd name="connsiteX4" fmla="*/ 2778608 w 7196447"/>
                  <a:gd name="connsiteY4" fmla="*/ 1344977 h 2524592"/>
                  <a:gd name="connsiteX5" fmla="*/ 3325091 w 7196447"/>
                  <a:gd name="connsiteY5" fmla="*/ 2140624 h 2524592"/>
                  <a:gd name="connsiteX6" fmla="*/ 3788229 w 7196447"/>
                  <a:gd name="connsiteY6" fmla="*/ 1356853 h 2524592"/>
                  <a:gd name="connsiteX7" fmla="*/ 4571782 w 7196447"/>
                  <a:gd name="connsiteY7" fmla="*/ 50567 h 2524592"/>
                  <a:gd name="connsiteX8" fmla="*/ 5462431 w 7196447"/>
                  <a:gd name="connsiteY8" fmla="*/ 1356853 h 2524592"/>
                  <a:gd name="connsiteX9" fmla="*/ 6282047 w 7196447"/>
                  <a:gd name="connsiteY9" fmla="*/ 2520634 h 2524592"/>
                  <a:gd name="connsiteX10" fmla="*/ 7196447 w 7196447"/>
                  <a:gd name="connsiteY10" fmla="*/ 1380603 h 2524592"/>
                  <a:gd name="connsiteX0" fmla="*/ 0 w 7196447"/>
                  <a:gd name="connsiteY0" fmla="*/ 1344977 h 2524592"/>
                  <a:gd name="connsiteX1" fmla="*/ 878774 w 7196447"/>
                  <a:gd name="connsiteY1" fmla="*/ 2461258 h 2524592"/>
                  <a:gd name="connsiteX2" fmla="*/ 1900052 w 7196447"/>
                  <a:gd name="connsiteY2" fmla="*/ 1344977 h 2524592"/>
                  <a:gd name="connsiteX3" fmla="*/ 2327564 w 7196447"/>
                  <a:gd name="connsiteY3" fmla="*/ 703710 h 2524592"/>
                  <a:gd name="connsiteX4" fmla="*/ 2778608 w 7196447"/>
                  <a:gd name="connsiteY4" fmla="*/ 1344977 h 2524592"/>
                  <a:gd name="connsiteX5" fmla="*/ 3325091 w 7196447"/>
                  <a:gd name="connsiteY5" fmla="*/ 2140624 h 2524592"/>
                  <a:gd name="connsiteX6" fmla="*/ 3788229 w 7196447"/>
                  <a:gd name="connsiteY6" fmla="*/ 1356853 h 2524592"/>
                  <a:gd name="connsiteX7" fmla="*/ 4571782 w 7196447"/>
                  <a:gd name="connsiteY7" fmla="*/ 50567 h 2524592"/>
                  <a:gd name="connsiteX8" fmla="*/ 5462431 w 7196447"/>
                  <a:gd name="connsiteY8" fmla="*/ 1356853 h 2524592"/>
                  <a:gd name="connsiteX9" fmla="*/ 6282047 w 7196447"/>
                  <a:gd name="connsiteY9" fmla="*/ 2520634 h 2524592"/>
                  <a:gd name="connsiteX10" fmla="*/ 7196447 w 7196447"/>
                  <a:gd name="connsiteY10" fmla="*/ 1380603 h 2524592"/>
                  <a:gd name="connsiteX0" fmla="*/ 0 w 7196447"/>
                  <a:gd name="connsiteY0" fmla="*/ 1344977 h 2522651"/>
                  <a:gd name="connsiteX1" fmla="*/ 878774 w 7196447"/>
                  <a:gd name="connsiteY1" fmla="*/ 2461258 h 2522651"/>
                  <a:gd name="connsiteX2" fmla="*/ 1900052 w 7196447"/>
                  <a:gd name="connsiteY2" fmla="*/ 1344977 h 2522651"/>
                  <a:gd name="connsiteX3" fmla="*/ 2327564 w 7196447"/>
                  <a:gd name="connsiteY3" fmla="*/ 703710 h 2522651"/>
                  <a:gd name="connsiteX4" fmla="*/ 2778608 w 7196447"/>
                  <a:gd name="connsiteY4" fmla="*/ 1344977 h 2522651"/>
                  <a:gd name="connsiteX5" fmla="*/ 3325091 w 7196447"/>
                  <a:gd name="connsiteY5" fmla="*/ 2140624 h 2522651"/>
                  <a:gd name="connsiteX6" fmla="*/ 3788229 w 7196447"/>
                  <a:gd name="connsiteY6" fmla="*/ 1356853 h 2522651"/>
                  <a:gd name="connsiteX7" fmla="*/ 4571782 w 7196447"/>
                  <a:gd name="connsiteY7" fmla="*/ 50567 h 2522651"/>
                  <a:gd name="connsiteX8" fmla="*/ 5462431 w 7196447"/>
                  <a:gd name="connsiteY8" fmla="*/ 1356853 h 2522651"/>
                  <a:gd name="connsiteX9" fmla="*/ 6282047 w 7196447"/>
                  <a:gd name="connsiteY9" fmla="*/ 2520634 h 2522651"/>
                  <a:gd name="connsiteX10" fmla="*/ 7196447 w 7196447"/>
                  <a:gd name="connsiteY10" fmla="*/ 1380603 h 2522651"/>
                  <a:gd name="connsiteX0" fmla="*/ 0 w 7196447"/>
                  <a:gd name="connsiteY0" fmla="*/ 1344977 h 2522651"/>
                  <a:gd name="connsiteX1" fmla="*/ 878774 w 7196447"/>
                  <a:gd name="connsiteY1" fmla="*/ 2461258 h 2522651"/>
                  <a:gd name="connsiteX2" fmla="*/ 1900052 w 7196447"/>
                  <a:gd name="connsiteY2" fmla="*/ 1344977 h 2522651"/>
                  <a:gd name="connsiteX3" fmla="*/ 2327564 w 7196447"/>
                  <a:gd name="connsiteY3" fmla="*/ 703710 h 2522651"/>
                  <a:gd name="connsiteX4" fmla="*/ 2778608 w 7196447"/>
                  <a:gd name="connsiteY4" fmla="*/ 1344977 h 2522651"/>
                  <a:gd name="connsiteX5" fmla="*/ 3325091 w 7196447"/>
                  <a:gd name="connsiteY5" fmla="*/ 2140624 h 2522651"/>
                  <a:gd name="connsiteX6" fmla="*/ 3788229 w 7196447"/>
                  <a:gd name="connsiteY6" fmla="*/ 1356853 h 2522651"/>
                  <a:gd name="connsiteX7" fmla="*/ 4571782 w 7196447"/>
                  <a:gd name="connsiteY7" fmla="*/ 50567 h 2522651"/>
                  <a:gd name="connsiteX8" fmla="*/ 5462431 w 7196447"/>
                  <a:gd name="connsiteY8" fmla="*/ 1356853 h 2522651"/>
                  <a:gd name="connsiteX9" fmla="*/ 6282047 w 7196447"/>
                  <a:gd name="connsiteY9" fmla="*/ 2520634 h 2522651"/>
                  <a:gd name="connsiteX10" fmla="*/ 7196447 w 7196447"/>
                  <a:gd name="connsiteY10" fmla="*/ 1380603 h 2522651"/>
                  <a:gd name="connsiteX0" fmla="*/ 0 w 7196447"/>
                  <a:gd name="connsiteY0" fmla="*/ 1344977 h 2522651"/>
                  <a:gd name="connsiteX1" fmla="*/ 878774 w 7196447"/>
                  <a:gd name="connsiteY1" fmla="*/ 2461258 h 2522651"/>
                  <a:gd name="connsiteX2" fmla="*/ 1900052 w 7196447"/>
                  <a:gd name="connsiteY2" fmla="*/ 1344977 h 2522651"/>
                  <a:gd name="connsiteX3" fmla="*/ 2327564 w 7196447"/>
                  <a:gd name="connsiteY3" fmla="*/ 703710 h 2522651"/>
                  <a:gd name="connsiteX4" fmla="*/ 2778608 w 7196447"/>
                  <a:gd name="connsiteY4" fmla="*/ 1344977 h 2522651"/>
                  <a:gd name="connsiteX5" fmla="*/ 3325091 w 7196447"/>
                  <a:gd name="connsiteY5" fmla="*/ 2140624 h 2522651"/>
                  <a:gd name="connsiteX6" fmla="*/ 3788229 w 7196447"/>
                  <a:gd name="connsiteY6" fmla="*/ 1356853 h 2522651"/>
                  <a:gd name="connsiteX7" fmla="*/ 4571782 w 7196447"/>
                  <a:gd name="connsiteY7" fmla="*/ 50567 h 2522651"/>
                  <a:gd name="connsiteX8" fmla="*/ 5462431 w 7196447"/>
                  <a:gd name="connsiteY8" fmla="*/ 1356853 h 2522651"/>
                  <a:gd name="connsiteX9" fmla="*/ 6282047 w 7196447"/>
                  <a:gd name="connsiteY9" fmla="*/ 2520634 h 2522651"/>
                  <a:gd name="connsiteX10" fmla="*/ 7196447 w 7196447"/>
                  <a:gd name="connsiteY10" fmla="*/ 1380603 h 2522651"/>
                  <a:gd name="connsiteX0" fmla="*/ 0 w 7196447"/>
                  <a:gd name="connsiteY0" fmla="*/ 1344977 h 2522651"/>
                  <a:gd name="connsiteX1" fmla="*/ 878774 w 7196447"/>
                  <a:gd name="connsiteY1" fmla="*/ 2461258 h 2522651"/>
                  <a:gd name="connsiteX2" fmla="*/ 1900052 w 7196447"/>
                  <a:gd name="connsiteY2" fmla="*/ 1344977 h 2522651"/>
                  <a:gd name="connsiteX3" fmla="*/ 2327564 w 7196447"/>
                  <a:gd name="connsiteY3" fmla="*/ 703710 h 2522651"/>
                  <a:gd name="connsiteX4" fmla="*/ 2778608 w 7196447"/>
                  <a:gd name="connsiteY4" fmla="*/ 1344977 h 2522651"/>
                  <a:gd name="connsiteX5" fmla="*/ 3325091 w 7196447"/>
                  <a:gd name="connsiteY5" fmla="*/ 2140624 h 2522651"/>
                  <a:gd name="connsiteX6" fmla="*/ 3788229 w 7196447"/>
                  <a:gd name="connsiteY6" fmla="*/ 1356853 h 2522651"/>
                  <a:gd name="connsiteX7" fmla="*/ 4571782 w 7196447"/>
                  <a:gd name="connsiteY7" fmla="*/ 50567 h 2522651"/>
                  <a:gd name="connsiteX8" fmla="*/ 5462431 w 7196447"/>
                  <a:gd name="connsiteY8" fmla="*/ 1356853 h 2522651"/>
                  <a:gd name="connsiteX9" fmla="*/ 6282047 w 7196447"/>
                  <a:gd name="connsiteY9" fmla="*/ 2520634 h 2522651"/>
                  <a:gd name="connsiteX10" fmla="*/ 7196447 w 7196447"/>
                  <a:gd name="connsiteY10" fmla="*/ 1380603 h 2522651"/>
                  <a:gd name="connsiteX0" fmla="*/ 0 w 7196447"/>
                  <a:gd name="connsiteY0" fmla="*/ 1344977 h 2522651"/>
                  <a:gd name="connsiteX1" fmla="*/ 878774 w 7196447"/>
                  <a:gd name="connsiteY1" fmla="*/ 2461258 h 2522651"/>
                  <a:gd name="connsiteX2" fmla="*/ 1900052 w 7196447"/>
                  <a:gd name="connsiteY2" fmla="*/ 1344977 h 2522651"/>
                  <a:gd name="connsiteX3" fmla="*/ 2327564 w 7196447"/>
                  <a:gd name="connsiteY3" fmla="*/ 703710 h 2522651"/>
                  <a:gd name="connsiteX4" fmla="*/ 2778608 w 7196447"/>
                  <a:gd name="connsiteY4" fmla="*/ 1344977 h 2522651"/>
                  <a:gd name="connsiteX5" fmla="*/ 3325091 w 7196447"/>
                  <a:gd name="connsiteY5" fmla="*/ 2140624 h 2522651"/>
                  <a:gd name="connsiteX6" fmla="*/ 3788229 w 7196447"/>
                  <a:gd name="connsiteY6" fmla="*/ 1356853 h 2522651"/>
                  <a:gd name="connsiteX7" fmla="*/ 4571782 w 7196447"/>
                  <a:gd name="connsiteY7" fmla="*/ 50567 h 2522651"/>
                  <a:gd name="connsiteX8" fmla="*/ 5462431 w 7196447"/>
                  <a:gd name="connsiteY8" fmla="*/ 1356853 h 2522651"/>
                  <a:gd name="connsiteX9" fmla="*/ 6282047 w 7196447"/>
                  <a:gd name="connsiteY9" fmla="*/ 2520634 h 2522651"/>
                  <a:gd name="connsiteX10" fmla="*/ 7196447 w 7196447"/>
                  <a:gd name="connsiteY10" fmla="*/ 1380603 h 2522651"/>
                  <a:gd name="connsiteX0" fmla="*/ 0 w 7053539"/>
                  <a:gd name="connsiteY0" fmla="*/ 1344977 h 2522651"/>
                  <a:gd name="connsiteX1" fmla="*/ 878774 w 7053539"/>
                  <a:gd name="connsiteY1" fmla="*/ 2461258 h 2522651"/>
                  <a:gd name="connsiteX2" fmla="*/ 1900052 w 7053539"/>
                  <a:gd name="connsiteY2" fmla="*/ 1344977 h 2522651"/>
                  <a:gd name="connsiteX3" fmla="*/ 2327564 w 7053539"/>
                  <a:gd name="connsiteY3" fmla="*/ 703710 h 2522651"/>
                  <a:gd name="connsiteX4" fmla="*/ 2778608 w 7053539"/>
                  <a:gd name="connsiteY4" fmla="*/ 1344977 h 2522651"/>
                  <a:gd name="connsiteX5" fmla="*/ 3325091 w 7053539"/>
                  <a:gd name="connsiteY5" fmla="*/ 2140624 h 2522651"/>
                  <a:gd name="connsiteX6" fmla="*/ 3788229 w 7053539"/>
                  <a:gd name="connsiteY6" fmla="*/ 1356853 h 2522651"/>
                  <a:gd name="connsiteX7" fmla="*/ 4571782 w 7053539"/>
                  <a:gd name="connsiteY7" fmla="*/ 50567 h 2522651"/>
                  <a:gd name="connsiteX8" fmla="*/ 5462431 w 7053539"/>
                  <a:gd name="connsiteY8" fmla="*/ 1356853 h 2522651"/>
                  <a:gd name="connsiteX9" fmla="*/ 6282047 w 7053539"/>
                  <a:gd name="connsiteY9" fmla="*/ 2520634 h 2522651"/>
                  <a:gd name="connsiteX10" fmla="*/ 7053539 w 7053539"/>
                  <a:gd name="connsiteY10" fmla="*/ 1380603 h 2522651"/>
                  <a:gd name="connsiteX0" fmla="*/ 0 w 7053539"/>
                  <a:gd name="connsiteY0" fmla="*/ 1344977 h 2522651"/>
                  <a:gd name="connsiteX1" fmla="*/ 878774 w 7053539"/>
                  <a:gd name="connsiteY1" fmla="*/ 2461258 h 2522651"/>
                  <a:gd name="connsiteX2" fmla="*/ 1900052 w 7053539"/>
                  <a:gd name="connsiteY2" fmla="*/ 1344977 h 2522651"/>
                  <a:gd name="connsiteX3" fmla="*/ 2327564 w 7053539"/>
                  <a:gd name="connsiteY3" fmla="*/ 703710 h 2522651"/>
                  <a:gd name="connsiteX4" fmla="*/ 2778608 w 7053539"/>
                  <a:gd name="connsiteY4" fmla="*/ 1344977 h 2522651"/>
                  <a:gd name="connsiteX5" fmla="*/ 3325091 w 7053539"/>
                  <a:gd name="connsiteY5" fmla="*/ 2140624 h 2522651"/>
                  <a:gd name="connsiteX6" fmla="*/ 3788229 w 7053539"/>
                  <a:gd name="connsiteY6" fmla="*/ 1356853 h 2522651"/>
                  <a:gd name="connsiteX7" fmla="*/ 4571782 w 7053539"/>
                  <a:gd name="connsiteY7" fmla="*/ 50567 h 2522651"/>
                  <a:gd name="connsiteX8" fmla="*/ 5462431 w 7053539"/>
                  <a:gd name="connsiteY8" fmla="*/ 1356853 h 2522651"/>
                  <a:gd name="connsiteX9" fmla="*/ 6282047 w 7053539"/>
                  <a:gd name="connsiteY9" fmla="*/ 2520634 h 2522651"/>
                  <a:gd name="connsiteX10" fmla="*/ 7053539 w 7053539"/>
                  <a:gd name="connsiteY10" fmla="*/ 1380603 h 2522651"/>
                  <a:gd name="connsiteX0" fmla="*/ 0 w 7053539"/>
                  <a:gd name="connsiteY0" fmla="*/ 1344977 h 2522651"/>
                  <a:gd name="connsiteX1" fmla="*/ 878774 w 7053539"/>
                  <a:gd name="connsiteY1" fmla="*/ 2461258 h 2522651"/>
                  <a:gd name="connsiteX2" fmla="*/ 1900052 w 7053539"/>
                  <a:gd name="connsiteY2" fmla="*/ 1344977 h 2522651"/>
                  <a:gd name="connsiteX3" fmla="*/ 2327564 w 7053539"/>
                  <a:gd name="connsiteY3" fmla="*/ 703710 h 2522651"/>
                  <a:gd name="connsiteX4" fmla="*/ 2778608 w 7053539"/>
                  <a:gd name="connsiteY4" fmla="*/ 1344977 h 2522651"/>
                  <a:gd name="connsiteX5" fmla="*/ 3325091 w 7053539"/>
                  <a:gd name="connsiteY5" fmla="*/ 2140624 h 2522651"/>
                  <a:gd name="connsiteX6" fmla="*/ 3788229 w 7053539"/>
                  <a:gd name="connsiteY6" fmla="*/ 1356853 h 2522651"/>
                  <a:gd name="connsiteX7" fmla="*/ 4571782 w 7053539"/>
                  <a:gd name="connsiteY7" fmla="*/ 50567 h 2522651"/>
                  <a:gd name="connsiteX8" fmla="*/ 5462431 w 7053539"/>
                  <a:gd name="connsiteY8" fmla="*/ 1356853 h 2522651"/>
                  <a:gd name="connsiteX9" fmla="*/ 6282047 w 7053539"/>
                  <a:gd name="connsiteY9" fmla="*/ 2520634 h 2522651"/>
                  <a:gd name="connsiteX10" fmla="*/ 7053539 w 7053539"/>
                  <a:gd name="connsiteY10" fmla="*/ 1380603 h 2522651"/>
                  <a:gd name="connsiteX0" fmla="*/ 0 w 7053539"/>
                  <a:gd name="connsiteY0" fmla="*/ 1344977 h 2522651"/>
                  <a:gd name="connsiteX1" fmla="*/ 878774 w 7053539"/>
                  <a:gd name="connsiteY1" fmla="*/ 2461258 h 2522651"/>
                  <a:gd name="connsiteX2" fmla="*/ 1900052 w 7053539"/>
                  <a:gd name="connsiteY2" fmla="*/ 1344977 h 2522651"/>
                  <a:gd name="connsiteX3" fmla="*/ 2327564 w 7053539"/>
                  <a:gd name="connsiteY3" fmla="*/ 703710 h 2522651"/>
                  <a:gd name="connsiteX4" fmla="*/ 2778608 w 7053539"/>
                  <a:gd name="connsiteY4" fmla="*/ 1344977 h 2522651"/>
                  <a:gd name="connsiteX5" fmla="*/ 3325091 w 7053539"/>
                  <a:gd name="connsiteY5" fmla="*/ 2140624 h 2522651"/>
                  <a:gd name="connsiteX6" fmla="*/ 3788229 w 7053539"/>
                  <a:gd name="connsiteY6" fmla="*/ 1356853 h 2522651"/>
                  <a:gd name="connsiteX7" fmla="*/ 4571782 w 7053539"/>
                  <a:gd name="connsiteY7" fmla="*/ 50567 h 2522651"/>
                  <a:gd name="connsiteX8" fmla="*/ 5462431 w 7053539"/>
                  <a:gd name="connsiteY8" fmla="*/ 1356853 h 2522651"/>
                  <a:gd name="connsiteX9" fmla="*/ 6282047 w 7053539"/>
                  <a:gd name="connsiteY9" fmla="*/ 2520634 h 2522651"/>
                  <a:gd name="connsiteX10" fmla="*/ 7053539 w 7053539"/>
                  <a:gd name="connsiteY10" fmla="*/ 1380603 h 2522651"/>
                  <a:gd name="connsiteX0" fmla="*/ 0 w 7053539"/>
                  <a:gd name="connsiteY0" fmla="*/ 1344977 h 2522651"/>
                  <a:gd name="connsiteX1" fmla="*/ 878774 w 7053539"/>
                  <a:gd name="connsiteY1" fmla="*/ 2461258 h 2522651"/>
                  <a:gd name="connsiteX2" fmla="*/ 1900052 w 7053539"/>
                  <a:gd name="connsiteY2" fmla="*/ 1344977 h 2522651"/>
                  <a:gd name="connsiteX3" fmla="*/ 2327564 w 7053539"/>
                  <a:gd name="connsiteY3" fmla="*/ 703710 h 2522651"/>
                  <a:gd name="connsiteX4" fmla="*/ 2778608 w 7053539"/>
                  <a:gd name="connsiteY4" fmla="*/ 1344977 h 2522651"/>
                  <a:gd name="connsiteX5" fmla="*/ 3325091 w 7053539"/>
                  <a:gd name="connsiteY5" fmla="*/ 2140624 h 2522651"/>
                  <a:gd name="connsiteX6" fmla="*/ 3788229 w 7053539"/>
                  <a:gd name="connsiteY6" fmla="*/ 1356853 h 2522651"/>
                  <a:gd name="connsiteX7" fmla="*/ 4571782 w 7053539"/>
                  <a:gd name="connsiteY7" fmla="*/ 50567 h 2522651"/>
                  <a:gd name="connsiteX8" fmla="*/ 5462431 w 7053539"/>
                  <a:gd name="connsiteY8" fmla="*/ 1356853 h 2522651"/>
                  <a:gd name="connsiteX9" fmla="*/ 6282047 w 7053539"/>
                  <a:gd name="connsiteY9" fmla="*/ 2520634 h 2522651"/>
                  <a:gd name="connsiteX10" fmla="*/ 7053539 w 7053539"/>
                  <a:gd name="connsiteY10" fmla="*/ 1380603 h 2522651"/>
                  <a:gd name="connsiteX0" fmla="*/ 0 w 7053539"/>
                  <a:gd name="connsiteY0" fmla="*/ 1344977 h 2522651"/>
                  <a:gd name="connsiteX1" fmla="*/ 878774 w 7053539"/>
                  <a:gd name="connsiteY1" fmla="*/ 2461258 h 2522651"/>
                  <a:gd name="connsiteX2" fmla="*/ 1900052 w 7053539"/>
                  <a:gd name="connsiteY2" fmla="*/ 1344977 h 2522651"/>
                  <a:gd name="connsiteX3" fmla="*/ 2327564 w 7053539"/>
                  <a:gd name="connsiteY3" fmla="*/ 703710 h 2522651"/>
                  <a:gd name="connsiteX4" fmla="*/ 2778608 w 7053539"/>
                  <a:gd name="connsiteY4" fmla="*/ 1344977 h 2522651"/>
                  <a:gd name="connsiteX5" fmla="*/ 3325091 w 7053539"/>
                  <a:gd name="connsiteY5" fmla="*/ 2140624 h 2522651"/>
                  <a:gd name="connsiteX6" fmla="*/ 3788229 w 7053539"/>
                  <a:gd name="connsiteY6" fmla="*/ 1356853 h 2522651"/>
                  <a:gd name="connsiteX7" fmla="*/ 4571782 w 7053539"/>
                  <a:gd name="connsiteY7" fmla="*/ 50567 h 2522651"/>
                  <a:gd name="connsiteX8" fmla="*/ 5462431 w 7053539"/>
                  <a:gd name="connsiteY8" fmla="*/ 1356853 h 2522651"/>
                  <a:gd name="connsiteX9" fmla="*/ 6282047 w 7053539"/>
                  <a:gd name="connsiteY9" fmla="*/ 2520634 h 2522651"/>
                  <a:gd name="connsiteX10" fmla="*/ 7053539 w 7053539"/>
                  <a:gd name="connsiteY10" fmla="*/ 1380603 h 2522651"/>
                  <a:gd name="connsiteX0" fmla="*/ 0 w 7053539"/>
                  <a:gd name="connsiteY0" fmla="*/ 1344977 h 2522651"/>
                  <a:gd name="connsiteX1" fmla="*/ 878774 w 7053539"/>
                  <a:gd name="connsiteY1" fmla="*/ 2461258 h 2522651"/>
                  <a:gd name="connsiteX2" fmla="*/ 1900052 w 7053539"/>
                  <a:gd name="connsiteY2" fmla="*/ 1344977 h 2522651"/>
                  <a:gd name="connsiteX3" fmla="*/ 2327564 w 7053539"/>
                  <a:gd name="connsiteY3" fmla="*/ 703710 h 2522651"/>
                  <a:gd name="connsiteX4" fmla="*/ 2778608 w 7053539"/>
                  <a:gd name="connsiteY4" fmla="*/ 1344977 h 2522651"/>
                  <a:gd name="connsiteX5" fmla="*/ 3325091 w 7053539"/>
                  <a:gd name="connsiteY5" fmla="*/ 2140624 h 2522651"/>
                  <a:gd name="connsiteX6" fmla="*/ 3788229 w 7053539"/>
                  <a:gd name="connsiteY6" fmla="*/ 1356853 h 2522651"/>
                  <a:gd name="connsiteX7" fmla="*/ 4571782 w 7053539"/>
                  <a:gd name="connsiteY7" fmla="*/ 50567 h 2522651"/>
                  <a:gd name="connsiteX8" fmla="*/ 5462431 w 7053539"/>
                  <a:gd name="connsiteY8" fmla="*/ 1356853 h 2522651"/>
                  <a:gd name="connsiteX9" fmla="*/ 6282047 w 7053539"/>
                  <a:gd name="connsiteY9" fmla="*/ 2520634 h 2522651"/>
                  <a:gd name="connsiteX10" fmla="*/ 7053539 w 7053539"/>
                  <a:gd name="connsiteY10" fmla="*/ 1380603 h 2522651"/>
                  <a:gd name="connsiteX0" fmla="*/ 0 w 7053539"/>
                  <a:gd name="connsiteY0" fmla="*/ 1344977 h 2522651"/>
                  <a:gd name="connsiteX1" fmla="*/ 878774 w 7053539"/>
                  <a:gd name="connsiteY1" fmla="*/ 2461258 h 2522651"/>
                  <a:gd name="connsiteX2" fmla="*/ 1900052 w 7053539"/>
                  <a:gd name="connsiteY2" fmla="*/ 1344977 h 2522651"/>
                  <a:gd name="connsiteX3" fmla="*/ 2327564 w 7053539"/>
                  <a:gd name="connsiteY3" fmla="*/ 703710 h 2522651"/>
                  <a:gd name="connsiteX4" fmla="*/ 2778608 w 7053539"/>
                  <a:gd name="connsiteY4" fmla="*/ 1344977 h 2522651"/>
                  <a:gd name="connsiteX5" fmla="*/ 3325091 w 7053539"/>
                  <a:gd name="connsiteY5" fmla="*/ 2140624 h 2522651"/>
                  <a:gd name="connsiteX6" fmla="*/ 3788229 w 7053539"/>
                  <a:gd name="connsiteY6" fmla="*/ 1356853 h 2522651"/>
                  <a:gd name="connsiteX7" fmla="*/ 4571782 w 7053539"/>
                  <a:gd name="connsiteY7" fmla="*/ 50567 h 2522651"/>
                  <a:gd name="connsiteX8" fmla="*/ 5462431 w 7053539"/>
                  <a:gd name="connsiteY8" fmla="*/ 1356853 h 2522651"/>
                  <a:gd name="connsiteX9" fmla="*/ 6282047 w 7053539"/>
                  <a:gd name="connsiteY9" fmla="*/ 2520634 h 2522651"/>
                  <a:gd name="connsiteX10" fmla="*/ 7053539 w 7053539"/>
                  <a:gd name="connsiteY10" fmla="*/ 1380603 h 2522651"/>
                  <a:gd name="connsiteX0" fmla="*/ 0 w 7053539"/>
                  <a:gd name="connsiteY0" fmla="*/ 1344977 h 2522651"/>
                  <a:gd name="connsiteX1" fmla="*/ 878774 w 7053539"/>
                  <a:gd name="connsiteY1" fmla="*/ 2461258 h 2522651"/>
                  <a:gd name="connsiteX2" fmla="*/ 1900052 w 7053539"/>
                  <a:gd name="connsiteY2" fmla="*/ 1344977 h 2522651"/>
                  <a:gd name="connsiteX3" fmla="*/ 2327564 w 7053539"/>
                  <a:gd name="connsiteY3" fmla="*/ 703710 h 2522651"/>
                  <a:gd name="connsiteX4" fmla="*/ 2778608 w 7053539"/>
                  <a:gd name="connsiteY4" fmla="*/ 1344977 h 2522651"/>
                  <a:gd name="connsiteX5" fmla="*/ 3325091 w 7053539"/>
                  <a:gd name="connsiteY5" fmla="*/ 2140624 h 2522651"/>
                  <a:gd name="connsiteX6" fmla="*/ 3788229 w 7053539"/>
                  <a:gd name="connsiteY6" fmla="*/ 1356853 h 2522651"/>
                  <a:gd name="connsiteX7" fmla="*/ 4571782 w 7053539"/>
                  <a:gd name="connsiteY7" fmla="*/ 50567 h 2522651"/>
                  <a:gd name="connsiteX8" fmla="*/ 5462431 w 7053539"/>
                  <a:gd name="connsiteY8" fmla="*/ 1356853 h 2522651"/>
                  <a:gd name="connsiteX9" fmla="*/ 6282047 w 7053539"/>
                  <a:gd name="connsiteY9" fmla="*/ 2520634 h 2522651"/>
                  <a:gd name="connsiteX10" fmla="*/ 7053539 w 7053539"/>
                  <a:gd name="connsiteY10" fmla="*/ 1380603 h 2522651"/>
                  <a:gd name="connsiteX0" fmla="*/ 0 w 7053539"/>
                  <a:gd name="connsiteY0" fmla="*/ 1344977 h 2522651"/>
                  <a:gd name="connsiteX1" fmla="*/ 878774 w 7053539"/>
                  <a:gd name="connsiteY1" fmla="*/ 2461258 h 2522651"/>
                  <a:gd name="connsiteX2" fmla="*/ 1900052 w 7053539"/>
                  <a:gd name="connsiteY2" fmla="*/ 1344977 h 2522651"/>
                  <a:gd name="connsiteX3" fmla="*/ 2327564 w 7053539"/>
                  <a:gd name="connsiteY3" fmla="*/ 703710 h 2522651"/>
                  <a:gd name="connsiteX4" fmla="*/ 2778608 w 7053539"/>
                  <a:gd name="connsiteY4" fmla="*/ 1344977 h 2522651"/>
                  <a:gd name="connsiteX5" fmla="*/ 3325091 w 7053539"/>
                  <a:gd name="connsiteY5" fmla="*/ 2140624 h 2522651"/>
                  <a:gd name="connsiteX6" fmla="*/ 3788229 w 7053539"/>
                  <a:gd name="connsiteY6" fmla="*/ 1356853 h 2522651"/>
                  <a:gd name="connsiteX7" fmla="*/ 4571782 w 7053539"/>
                  <a:gd name="connsiteY7" fmla="*/ 50567 h 2522651"/>
                  <a:gd name="connsiteX8" fmla="*/ 5462431 w 7053539"/>
                  <a:gd name="connsiteY8" fmla="*/ 1356853 h 2522651"/>
                  <a:gd name="connsiteX9" fmla="*/ 6282047 w 7053539"/>
                  <a:gd name="connsiteY9" fmla="*/ 2520634 h 2522651"/>
                  <a:gd name="connsiteX10" fmla="*/ 7053539 w 7053539"/>
                  <a:gd name="connsiteY10" fmla="*/ 1380603 h 2522651"/>
                  <a:gd name="connsiteX0" fmla="*/ 0 w 7053539"/>
                  <a:gd name="connsiteY0" fmla="*/ 1344977 h 2522651"/>
                  <a:gd name="connsiteX1" fmla="*/ 878774 w 7053539"/>
                  <a:gd name="connsiteY1" fmla="*/ 2461258 h 2522651"/>
                  <a:gd name="connsiteX2" fmla="*/ 1742818 w 7053539"/>
                  <a:gd name="connsiteY2" fmla="*/ 1344976 h 2522651"/>
                  <a:gd name="connsiteX3" fmla="*/ 2327564 w 7053539"/>
                  <a:gd name="connsiteY3" fmla="*/ 703710 h 2522651"/>
                  <a:gd name="connsiteX4" fmla="*/ 2778608 w 7053539"/>
                  <a:gd name="connsiteY4" fmla="*/ 1344977 h 2522651"/>
                  <a:gd name="connsiteX5" fmla="*/ 3325091 w 7053539"/>
                  <a:gd name="connsiteY5" fmla="*/ 2140624 h 2522651"/>
                  <a:gd name="connsiteX6" fmla="*/ 3788229 w 7053539"/>
                  <a:gd name="connsiteY6" fmla="*/ 1356853 h 2522651"/>
                  <a:gd name="connsiteX7" fmla="*/ 4571782 w 7053539"/>
                  <a:gd name="connsiteY7" fmla="*/ 50567 h 2522651"/>
                  <a:gd name="connsiteX8" fmla="*/ 5462431 w 7053539"/>
                  <a:gd name="connsiteY8" fmla="*/ 1356853 h 2522651"/>
                  <a:gd name="connsiteX9" fmla="*/ 6282047 w 7053539"/>
                  <a:gd name="connsiteY9" fmla="*/ 2520634 h 2522651"/>
                  <a:gd name="connsiteX10" fmla="*/ 7053539 w 7053539"/>
                  <a:gd name="connsiteY10" fmla="*/ 1380603 h 2522651"/>
                  <a:gd name="connsiteX0" fmla="*/ 0 w 7053539"/>
                  <a:gd name="connsiteY0" fmla="*/ 1344977 h 2522651"/>
                  <a:gd name="connsiteX1" fmla="*/ 878774 w 7053539"/>
                  <a:gd name="connsiteY1" fmla="*/ 2461258 h 2522651"/>
                  <a:gd name="connsiteX2" fmla="*/ 1742818 w 7053539"/>
                  <a:gd name="connsiteY2" fmla="*/ 1344976 h 2522651"/>
                  <a:gd name="connsiteX3" fmla="*/ 2327564 w 7053539"/>
                  <a:gd name="connsiteY3" fmla="*/ 703710 h 2522651"/>
                  <a:gd name="connsiteX4" fmla="*/ 2778608 w 7053539"/>
                  <a:gd name="connsiteY4" fmla="*/ 1344977 h 2522651"/>
                  <a:gd name="connsiteX5" fmla="*/ 3325091 w 7053539"/>
                  <a:gd name="connsiteY5" fmla="*/ 2140624 h 2522651"/>
                  <a:gd name="connsiteX6" fmla="*/ 3788229 w 7053539"/>
                  <a:gd name="connsiteY6" fmla="*/ 1356853 h 2522651"/>
                  <a:gd name="connsiteX7" fmla="*/ 4571782 w 7053539"/>
                  <a:gd name="connsiteY7" fmla="*/ 50567 h 2522651"/>
                  <a:gd name="connsiteX8" fmla="*/ 5462431 w 7053539"/>
                  <a:gd name="connsiteY8" fmla="*/ 1356853 h 2522651"/>
                  <a:gd name="connsiteX9" fmla="*/ 6282047 w 7053539"/>
                  <a:gd name="connsiteY9" fmla="*/ 2520634 h 2522651"/>
                  <a:gd name="connsiteX10" fmla="*/ 7053539 w 7053539"/>
                  <a:gd name="connsiteY10" fmla="*/ 1380603 h 2522651"/>
                  <a:gd name="connsiteX0" fmla="*/ 0 w 7053539"/>
                  <a:gd name="connsiteY0" fmla="*/ 1344977 h 2522651"/>
                  <a:gd name="connsiteX1" fmla="*/ 878774 w 7053539"/>
                  <a:gd name="connsiteY1" fmla="*/ 2461258 h 2522651"/>
                  <a:gd name="connsiteX2" fmla="*/ 1742818 w 7053539"/>
                  <a:gd name="connsiteY2" fmla="*/ 1344976 h 2522651"/>
                  <a:gd name="connsiteX3" fmla="*/ 2279284 w 7053539"/>
                  <a:gd name="connsiteY3" fmla="*/ 713998 h 2522651"/>
                  <a:gd name="connsiteX4" fmla="*/ 2778608 w 7053539"/>
                  <a:gd name="connsiteY4" fmla="*/ 1344977 h 2522651"/>
                  <a:gd name="connsiteX5" fmla="*/ 3325091 w 7053539"/>
                  <a:gd name="connsiteY5" fmla="*/ 2140624 h 2522651"/>
                  <a:gd name="connsiteX6" fmla="*/ 3788229 w 7053539"/>
                  <a:gd name="connsiteY6" fmla="*/ 1356853 h 2522651"/>
                  <a:gd name="connsiteX7" fmla="*/ 4571782 w 7053539"/>
                  <a:gd name="connsiteY7" fmla="*/ 50567 h 2522651"/>
                  <a:gd name="connsiteX8" fmla="*/ 5462431 w 7053539"/>
                  <a:gd name="connsiteY8" fmla="*/ 1356853 h 2522651"/>
                  <a:gd name="connsiteX9" fmla="*/ 6282047 w 7053539"/>
                  <a:gd name="connsiteY9" fmla="*/ 2520634 h 2522651"/>
                  <a:gd name="connsiteX10" fmla="*/ 7053539 w 7053539"/>
                  <a:gd name="connsiteY10" fmla="*/ 1380603 h 2522651"/>
                  <a:gd name="connsiteX0" fmla="*/ 0 w 7053539"/>
                  <a:gd name="connsiteY0" fmla="*/ 1344977 h 2522651"/>
                  <a:gd name="connsiteX1" fmla="*/ 878774 w 7053539"/>
                  <a:gd name="connsiteY1" fmla="*/ 2461258 h 2522651"/>
                  <a:gd name="connsiteX2" fmla="*/ 1742818 w 7053539"/>
                  <a:gd name="connsiteY2" fmla="*/ 1344976 h 2522651"/>
                  <a:gd name="connsiteX3" fmla="*/ 2279284 w 7053539"/>
                  <a:gd name="connsiteY3" fmla="*/ 713998 h 2522651"/>
                  <a:gd name="connsiteX4" fmla="*/ 2778608 w 7053539"/>
                  <a:gd name="connsiteY4" fmla="*/ 1344977 h 2522651"/>
                  <a:gd name="connsiteX5" fmla="*/ 3325091 w 7053539"/>
                  <a:gd name="connsiteY5" fmla="*/ 2140624 h 2522651"/>
                  <a:gd name="connsiteX6" fmla="*/ 3788229 w 7053539"/>
                  <a:gd name="connsiteY6" fmla="*/ 1356853 h 2522651"/>
                  <a:gd name="connsiteX7" fmla="*/ 4571782 w 7053539"/>
                  <a:gd name="connsiteY7" fmla="*/ 50567 h 2522651"/>
                  <a:gd name="connsiteX8" fmla="*/ 5462431 w 7053539"/>
                  <a:gd name="connsiteY8" fmla="*/ 1356853 h 2522651"/>
                  <a:gd name="connsiteX9" fmla="*/ 6282047 w 7053539"/>
                  <a:gd name="connsiteY9" fmla="*/ 2520634 h 2522651"/>
                  <a:gd name="connsiteX10" fmla="*/ 7053539 w 7053539"/>
                  <a:gd name="connsiteY10" fmla="*/ 1380603 h 2522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53539" h="2522651">
                    <a:moveTo>
                      <a:pt x="0" y="1344977"/>
                    </a:moveTo>
                    <a:cubicBezTo>
                      <a:pt x="281049" y="1903117"/>
                      <a:pt x="588304" y="2461258"/>
                      <a:pt x="878774" y="2461258"/>
                    </a:cubicBezTo>
                    <a:cubicBezTo>
                      <a:pt x="1169244" y="2461258"/>
                      <a:pt x="1521562" y="1823295"/>
                      <a:pt x="1742818" y="1344976"/>
                    </a:cubicBezTo>
                    <a:cubicBezTo>
                      <a:pt x="1928584" y="962966"/>
                      <a:pt x="1928466" y="712867"/>
                      <a:pt x="2279284" y="713998"/>
                    </a:cubicBezTo>
                    <a:cubicBezTo>
                      <a:pt x="2563615" y="717153"/>
                      <a:pt x="2671527" y="1103296"/>
                      <a:pt x="2778608" y="1344977"/>
                    </a:cubicBezTo>
                    <a:cubicBezTo>
                      <a:pt x="2879833" y="1740882"/>
                      <a:pt x="3051282" y="2149582"/>
                      <a:pt x="3325091" y="2140624"/>
                    </a:cubicBezTo>
                    <a:cubicBezTo>
                      <a:pt x="3645640" y="2129177"/>
                      <a:pt x="3724121" y="1619551"/>
                      <a:pt x="3788229" y="1356853"/>
                    </a:cubicBezTo>
                    <a:cubicBezTo>
                      <a:pt x="3976101" y="739675"/>
                      <a:pt x="4043291" y="31638"/>
                      <a:pt x="4571782" y="50567"/>
                    </a:cubicBezTo>
                    <a:cubicBezTo>
                      <a:pt x="5068167" y="0"/>
                      <a:pt x="5338665" y="994052"/>
                      <a:pt x="5462431" y="1356853"/>
                    </a:cubicBezTo>
                    <a:cubicBezTo>
                      <a:pt x="5606240" y="1797946"/>
                      <a:pt x="5840248" y="2482565"/>
                      <a:pt x="6282047" y="2520634"/>
                    </a:cubicBezTo>
                    <a:cubicBezTo>
                      <a:pt x="7002372" y="2522651"/>
                      <a:pt x="6979588" y="1499807"/>
                      <a:pt x="7053539" y="138060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</p:grpSp>
        <p:sp>
          <p:nvSpPr>
            <p:cNvPr id="41" name="Rettangolo 40"/>
            <p:cNvSpPr/>
            <p:nvPr/>
          </p:nvSpPr>
          <p:spPr>
            <a:xfrm>
              <a:off x="928662" y="2571744"/>
              <a:ext cx="7072362" cy="32147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grpSp>
        <p:nvGrpSpPr>
          <p:cNvPr id="23559" name="Gruppo 13"/>
          <p:cNvGrpSpPr>
            <a:grpSpLocks/>
          </p:cNvGrpSpPr>
          <p:nvPr/>
        </p:nvGrpSpPr>
        <p:grpSpPr bwMode="auto">
          <a:xfrm>
            <a:off x="612775" y="4797425"/>
            <a:ext cx="3213100" cy="1143000"/>
            <a:chOff x="928173" y="571480"/>
            <a:chExt cx="6358471" cy="2143140"/>
          </a:xfrm>
        </p:grpSpPr>
        <p:sp>
          <p:nvSpPr>
            <p:cNvPr id="45" name="Rettangolo 44"/>
            <p:cNvSpPr/>
            <p:nvPr/>
          </p:nvSpPr>
          <p:spPr>
            <a:xfrm>
              <a:off x="928173" y="571480"/>
              <a:ext cx="6358471" cy="21431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cxnSp>
          <p:nvCxnSpPr>
            <p:cNvPr id="46" name="Connettore 1 45"/>
            <p:cNvCxnSpPr>
              <a:endCxn id="45" idx="3"/>
            </p:cNvCxnSpPr>
            <p:nvPr/>
          </p:nvCxnSpPr>
          <p:spPr>
            <a:xfrm>
              <a:off x="928173" y="1640074"/>
              <a:ext cx="6358471" cy="297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60" name="CasellaDiTesto 94"/>
          <p:cNvSpPr txBox="1">
            <a:spLocks noChangeArrowheads="1"/>
          </p:cNvSpPr>
          <p:nvPr/>
        </p:nvSpPr>
        <p:spPr bwMode="auto">
          <a:xfrm>
            <a:off x="571500" y="2071688"/>
            <a:ext cx="3429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>
                <a:latin typeface="Arial" charset="0"/>
              </a:rPr>
              <a:t>Depressione Maggiore Unipolare </a:t>
            </a:r>
          </a:p>
          <a:p>
            <a:pPr eaLnBrk="1" hangingPunct="1"/>
            <a:endParaRPr lang="it-IT" sz="1600">
              <a:latin typeface="Arial" charset="0"/>
            </a:endParaRPr>
          </a:p>
          <a:p>
            <a:pPr eaLnBrk="1" hangingPunct="1"/>
            <a:endParaRPr lang="it-IT" sz="1600">
              <a:latin typeface="Arial" charset="0"/>
            </a:endParaRPr>
          </a:p>
          <a:p>
            <a:pPr eaLnBrk="1" hangingPunct="1"/>
            <a:endParaRPr lang="it-IT" sz="1600">
              <a:latin typeface="Arial" charset="0"/>
            </a:endParaRPr>
          </a:p>
        </p:txBody>
      </p:sp>
      <p:grpSp>
        <p:nvGrpSpPr>
          <p:cNvPr id="23561" name="Gruppo 12"/>
          <p:cNvGrpSpPr>
            <a:grpSpLocks/>
          </p:cNvGrpSpPr>
          <p:nvPr/>
        </p:nvGrpSpPr>
        <p:grpSpPr bwMode="auto">
          <a:xfrm>
            <a:off x="4787900" y="1628775"/>
            <a:ext cx="3213100" cy="1143000"/>
            <a:chOff x="928173" y="571480"/>
            <a:chExt cx="6358471" cy="2143140"/>
          </a:xfrm>
        </p:grpSpPr>
        <p:sp>
          <p:nvSpPr>
            <p:cNvPr id="49" name="Rettangolo 48"/>
            <p:cNvSpPr/>
            <p:nvPr/>
          </p:nvSpPr>
          <p:spPr>
            <a:xfrm>
              <a:off x="928173" y="571480"/>
              <a:ext cx="6358471" cy="21431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cxnSp>
          <p:nvCxnSpPr>
            <p:cNvPr id="50" name="Connettore 1 49"/>
            <p:cNvCxnSpPr>
              <a:endCxn id="49" idx="3"/>
            </p:cNvCxnSpPr>
            <p:nvPr/>
          </p:nvCxnSpPr>
          <p:spPr>
            <a:xfrm>
              <a:off x="928173" y="1640074"/>
              <a:ext cx="6358471" cy="297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2" name="Gruppo 3"/>
          <p:cNvGrpSpPr>
            <a:grpSpLocks/>
          </p:cNvGrpSpPr>
          <p:nvPr/>
        </p:nvGrpSpPr>
        <p:grpSpPr bwMode="auto">
          <a:xfrm>
            <a:off x="4787900" y="3643313"/>
            <a:ext cx="3213100" cy="1143000"/>
            <a:chOff x="928173" y="571480"/>
            <a:chExt cx="6358471" cy="2143140"/>
          </a:xfrm>
        </p:grpSpPr>
        <p:sp>
          <p:nvSpPr>
            <p:cNvPr id="52" name="Rettangolo 51"/>
            <p:cNvSpPr/>
            <p:nvPr/>
          </p:nvSpPr>
          <p:spPr>
            <a:xfrm>
              <a:off x="928173" y="571480"/>
              <a:ext cx="6358471" cy="21431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cxnSp>
          <p:nvCxnSpPr>
            <p:cNvPr id="53" name="Connettore 1 52"/>
            <p:cNvCxnSpPr>
              <a:endCxn id="52" idx="3"/>
            </p:cNvCxnSpPr>
            <p:nvPr/>
          </p:nvCxnSpPr>
          <p:spPr>
            <a:xfrm>
              <a:off x="928173" y="1640072"/>
              <a:ext cx="6358471" cy="297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63" name="CasellaDiTesto 109"/>
          <p:cNvSpPr txBox="1">
            <a:spLocks noChangeArrowheads="1"/>
          </p:cNvSpPr>
          <p:nvPr/>
        </p:nvSpPr>
        <p:spPr bwMode="auto">
          <a:xfrm>
            <a:off x="571500" y="4071938"/>
            <a:ext cx="32146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>
                <a:latin typeface="Arial" charset="0"/>
              </a:rPr>
              <a:t>Disturbo Bipolare I</a:t>
            </a:r>
          </a:p>
        </p:txBody>
      </p:sp>
      <p:sp>
        <p:nvSpPr>
          <p:cNvPr id="23564" name="CasellaDiTesto 110"/>
          <p:cNvSpPr txBox="1">
            <a:spLocks noChangeArrowheads="1"/>
          </p:cNvSpPr>
          <p:nvPr/>
        </p:nvSpPr>
        <p:spPr bwMode="auto">
          <a:xfrm>
            <a:off x="642938" y="6000750"/>
            <a:ext cx="32146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>
                <a:latin typeface="Arial" charset="0"/>
              </a:rPr>
              <a:t>Disturbo Bipolare II</a:t>
            </a:r>
          </a:p>
        </p:txBody>
      </p:sp>
      <p:sp>
        <p:nvSpPr>
          <p:cNvPr id="23565" name="CasellaDiTesto 111"/>
          <p:cNvSpPr txBox="1">
            <a:spLocks noChangeArrowheads="1"/>
          </p:cNvSpPr>
          <p:nvPr/>
        </p:nvSpPr>
        <p:spPr bwMode="auto">
          <a:xfrm>
            <a:off x="4714875" y="2714625"/>
            <a:ext cx="3214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>
                <a:latin typeface="Arial" charset="0"/>
              </a:rPr>
              <a:t>Disturbo Ciclotimico</a:t>
            </a:r>
          </a:p>
        </p:txBody>
      </p:sp>
      <p:sp>
        <p:nvSpPr>
          <p:cNvPr id="23566" name="CasellaDiTesto 112"/>
          <p:cNvSpPr txBox="1">
            <a:spLocks noChangeArrowheads="1"/>
          </p:cNvSpPr>
          <p:nvPr/>
        </p:nvSpPr>
        <p:spPr bwMode="auto">
          <a:xfrm>
            <a:off x="4714875" y="4857750"/>
            <a:ext cx="3214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>
                <a:latin typeface="Arial" charset="0"/>
              </a:rPr>
              <a:t>Disturbo Distimico</a:t>
            </a:r>
          </a:p>
        </p:txBody>
      </p:sp>
      <p:sp>
        <p:nvSpPr>
          <p:cNvPr id="23567" name="CasellaDiTesto 113"/>
          <p:cNvSpPr txBox="1">
            <a:spLocks noChangeArrowheads="1"/>
          </p:cNvSpPr>
          <p:nvPr/>
        </p:nvSpPr>
        <p:spPr bwMode="auto">
          <a:xfrm>
            <a:off x="214313" y="214313"/>
            <a:ext cx="8715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2400" b="1">
                <a:latin typeface="Arial" charset="0"/>
              </a:rPr>
              <a:t>Fluttuazione dell</a:t>
            </a:r>
            <a:r>
              <a:rPr lang="ja-JP" altLang="it-IT" sz="2400" b="1">
                <a:latin typeface="Arial" charset="0"/>
              </a:rPr>
              <a:t>’</a:t>
            </a:r>
            <a:r>
              <a:rPr lang="it-IT" altLang="ja-JP" sz="2400" b="1">
                <a:latin typeface="Arial" charset="0"/>
              </a:rPr>
              <a:t>asse timico nei disturbi dell</a:t>
            </a:r>
            <a:r>
              <a:rPr lang="ja-JP" altLang="it-IT" sz="2400" b="1">
                <a:latin typeface="Arial" charset="0"/>
              </a:rPr>
              <a:t>’</a:t>
            </a:r>
            <a:r>
              <a:rPr lang="it-IT" altLang="ja-JP" sz="2400" b="1">
                <a:latin typeface="Arial" charset="0"/>
              </a:rPr>
              <a:t>umore</a:t>
            </a:r>
            <a:endParaRPr lang="it-IT" sz="2400" b="1">
              <a:latin typeface="Arial" charset="0"/>
            </a:endParaRPr>
          </a:p>
        </p:txBody>
      </p:sp>
      <p:sp>
        <p:nvSpPr>
          <p:cNvPr id="59" name="Figura a mano libera 58"/>
          <p:cNvSpPr/>
          <p:nvPr/>
        </p:nvSpPr>
        <p:spPr>
          <a:xfrm>
            <a:off x="677863" y="1419225"/>
            <a:ext cx="1528762" cy="444500"/>
          </a:xfrm>
          <a:custGeom>
            <a:avLst/>
            <a:gdLst>
              <a:gd name="connsiteX0" fmla="*/ 0 w 1529255"/>
              <a:gd name="connsiteY0" fmla="*/ 0 h 444061"/>
              <a:gd name="connsiteX1" fmla="*/ 677917 w 1529255"/>
              <a:gd name="connsiteY1" fmla="*/ 441434 h 444061"/>
              <a:gd name="connsiteX2" fmla="*/ 1529255 w 1529255"/>
              <a:gd name="connsiteY2" fmla="*/ 15765 h 44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9255" h="444061">
                <a:moveTo>
                  <a:pt x="0" y="0"/>
                </a:moveTo>
                <a:cubicBezTo>
                  <a:pt x="211520" y="219403"/>
                  <a:pt x="423041" y="438807"/>
                  <a:pt x="677917" y="441434"/>
                </a:cubicBezTo>
                <a:cubicBezTo>
                  <a:pt x="932793" y="444061"/>
                  <a:pt x="1231024" y="229913"/>
                  <a:pt x="1529255" y="15765"/>
                </a:cubicBezTo>
              </a:path>
            </a:pathLst>
          </a:cu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60" name="Connettore 1 59"/>
          <p:cNvCxnSpPr>
            <a:stCxn id="59" idx="2"/>
          </p:cNvCxnSpPr>
          <p:nvPr/>
        </p:nvCxnSpPr>
        <p:spPr>
          <a:xfrm flipV="1">
            <a:off x="2206625" y="1428750"/>
            <a:ext cx="508000" cy="6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igura a mano libera 60"/>
          <p:cNvSpPr/>
          <p:nvPr/>
        </p:nvSpPr>
        <p:spPr>
          <a:xfrm>
            <a:off x="2695575" y="1419225"/>
            <a:ext cx="1198563" cy="438150"/>
          </a:xfrm>
          <a:custGeom>
            <a:avLst/>
            <a:gdLst>
              <a:gd name="connsiteX0" fmla="*/ 0 w 1198180"/>
              <a:gd name="connsiteY0" fmla="*/ 0 h 444061"/>
              <a:gd name="connsiteX1" fmla="*/ 725214 w 1198180"/>
              <a:gd name="connsiteY1" fmla="*/ 441434 h 444061"/>
              <a:gd name="connsiteX2" fmla="*/ 1198180 w 1198180"/>
              <a:gd name="connsiteY2" fmla="*/ 15765 h 44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8180" h="444061">
                <a:moveTo>
                  <a:pt x="0" y="0"/>
                </a:moveTo>
                <a:cubicBezTo>
                  <a:pt x="262758" y="219403"/>
                  <a:pt x="525517" y="438807"/>
                  <a:pt x="725214" y="441434"/>
                </a:cubicBezTo>
                <a:cubicBezTo>
                  <a:pt x="924911" y="444061"/>
                  <a:pt x="1061545" y="229913"/>
                  <a:pt x="1198180" y="15765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2" name="Figura a mano libera 61"/>
          <p:cNvSpPr/>
          <p:nvPr/>
        </p:nvSpPr>
        <p:spPr>
          <a:xfrm>
            <a:off x="614363" y="5173663"/>
            <a:ext cx="3216275" cy="688975"/>
          </a:xfrm>
          <a:custGeom>
            <a:avLst/>
            <a:gdLst>
              <a:gd name="connsiteX0" fmla="*/ 0 w 3216166"/>
              <a:gd name="connsiteY0" fmla="*/ 186558 h 688426"/>
              <a:gd name="connsiteX1" fmla="*/ 567559 w 3216166"/>
              <a:gd name="connsiteY1" fmla="*/ 659523 h 688426"/>
              <a:gd name="connsiteX2" fmla="*/ 1119352 w 3216166"/>
              <a:gd name="connsiteY2" fmla="*/ 13137 h 688426"/>
              <a:gd name="connsiteX3" fmla="*/ 1860331 w 3216166"/>
              <a:gd name="connsiteY3" fmla="*/ 659523 h 688426"/>
              <a:gd name="connsiteX4" fmla="*/ 2443655 w 3216166"/>
              <a:gd name="connsiteY4" fmla="*/ 28903 h 688426"/>
              <a:gd name="connsiteX5" fmla="*/ 2853559 w 3216166"/>
              <a:gd name="connsiteY5" fmla="*/ 486103 h 688426"/>
              <a:gd name="connsiteX6" fmla="*/ 3216166 w 3216166"/>
              <a:gd name="connsiteY6" fmla="*/ 533399 h 68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6166" h="688426">
                <a:moveTo>
                  <a:pt x="0" y="186558"/>
                </a:moveTo>
                <a:cubicBezTo>
                  <a:pt x="190500" y="437492"/>
                  <a:pt x="381000" y="688426"/>
                  <a:pt x="567559" y="659523"/>
                </a:cubicBezTo>
                <a:cubicBezTo>
                  <a:pt x="754118" y="630620"/>
                  <a:pt x="903890" y="13137"/>
                  <a:pt x="1119352" y="13137"/>
                </a:cubicBezTo>
                <a:cubicBezTo>
                  <a:pt x="1334814" y="13137"/>
                  <a:pt x="1639614" y="656895"/>
                  <a:pt x="1860331" y="659523"/>
                </a:cubicBezTo>
                <a:cubicBezTo>
                  <a:pt x="2081048" y="662151"/>
                  <a:pt x="2278117" y="57806"/>
                  <a:pt x="2443655" y="28903"/>
                </a:cubicBezTo>
                <a:cubicBezTo>
                  <a:pt x="2609193" y="0"/>
                  <a:pt x="2724807" y="402020"/>
                  <a:pt x="2853559" y="486103"/>
                </a:cubicBezTo>
                <a:cubicBezTo>
                  <a:pt x="2982311" y="570186"/>
                  <a:pt x="3099238" y="551792"/>
                  <a:pt x="3216166" y="533399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3" name="Figura a mano libera 62"/>
          <p:cNvSpPr/>
          <p:nvPr/>
        </p:nvSpPr>
        <p:spPr>
          <a:xfrm>
            <a:off x="4792663" y="2114550"/>
            <a:ext cx="3232150" cy="174625"/>
          </a:xfrm>
          <a:custGeom>
            <a:avLst/>
            <a:gdLst>
              <a:gd name="connsiteX0" fmla="*/ 0 w 3231931"/>
              <a:gd name="connsiteY0" fmla="*/ 76200 h 173420"/>
              <a:gd name="connsiteX1" fmla="*/ 204952 w 3231931"/>
              <a:gd name="connsiteY1" fmla="*/ 13138 h 173420"/>
              <a:gd name="connsiteX2" fmla="*/ 457200 w 3231931"/>
              <a:gd name="connsiteY2" fmla="*/ 155027 h 173420"/>
              <a:gd name="connsiteX3" fmla="*/ 725214 w 3231931"/>
              <a:gd name="connsiteY3" fmla="*/ 28903 h 173420"/>
              <a:gd name="connsiteX4" fmla="*/ 1008993 w 3231931"/>
              <a:gd name="connsiteY4" fmla="*/ 155027 h 173420"/>
              <a:gd name="connsiteX5" fmla="*/ 1182414 w 3231931"/>
              <a:gd name="connsiteY5" fmla="*/ 28903 h 173420"/>
              <a:gd name="connsiteX6" fmla="*/ 1387366 w 3231931"/>
              <a:gd name="connsiteY6" fmla="*/ 155027 h 173420"/>
              <a:gd name="connsiteX7" fmla="*/ 1639614 w 3231931"/>
              <a:gd name="connsiteY7" fmla="*/ 13138 h 173420"/>
              <a:gd name="connsiteX8" fmla="*/ 1813035 w 3231931"/>
              <a:gd name="connsiteY8" fmla="*/ 155027 h 173420"/>
              <a:gd name="connsiteX9" fmla="*/ 2049517 w 3231931"/>
              <a:gd name="connsiteY9" fmla="*/ 13138 h 173420"/>
              <a:gd name="connsiteX10" fmla="*/ 2238704 w 3231931"/>
              <a:gd name="connsiteY10" fmla="*/ 155027 h 173420"/>
              <a:gd name="connsiteX11" fmla="*/ 2443655 w 3231931"/>
              <a:gd name="connsiteY11" fmla="*/ 28903 h 173420"/>
              <a:gd name="connsiteX12" fmla="*/ 2664373 w 3231931"/>
              <a:gd name="connsiteY12" fmla="*/ 170793 h 173420"/>
              <a:gd name="connsiteX13" fmla="*/ 2822028 w 3231931"/>
              <a:gd name="connsiteY13" fmla="*/ 13138 h 173420"/>
              <a:gd name="connsiteX14" fmla="*/ 3026980 w 3231931"/>
              <a:gd name="connsiteY14" fmla="*/ 170793 h 173420"/>
              <a:gd name="connsiteX15" fmla="*/ 3231931 w 3231931"/>
              <a:gd name="connsiteY15" fmla="*/ 13138 h 17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31931" h="173420">
                <a:moveTo>
                  <a:pt x="0" y="76200"/>
                </a:moveTo>
                <a:cubicBezTo>
                  <a:pt x="64376" y="38100"/>
                  <a:pt x="128752" y="0"/>
                  <a:pt x="204952" y="13138"/>
                </a:cubicBezTo>
                <a:cubicBezTo>
                  <a:pt x="281152" y="26276"/>
                  <a:pt x="370490" y="152400"/>
                  <a:pt x="457200" y="155027"/>
                </a:cubicBezTo>
                <a:cubicBezTo>
                  <a:pt x="543910" y="157654"/>
                  <a:pt x="633249" y="28903"/>
                  <a:pt x="725214" y="28903"/>
                </a:cubicBezTo>
                <a:cubicBezTo>
                  <a:pt x="817179" y="28903"/>
                  <a:pt x="932793" y="155027"/>
                  <a:pt x="1008993" y="155027"/>
                </a:cubicBezTo>
                <a:cubicBezTo>
                  <a:pt x="1085193" y="155027"/>
                  <a:pt x="1119352" y="28903"/>
                  <a:pt x="1182414" y="28903"/>
                </a:cubicBezTo>
                <a:cubicBezTo>
                  <a:pt x="1245476" y="28903"/>
                  <a:pt x="1311166" y="157655"/>
                  <a:pt x="1387366" y="155027"/>
                </a:cubicBezTo>
                <a:cubicBezTo>
                  <a:pt x="1463566" y="152400"/>
                  <a:pt x="1568669" y="13138"/>
                  <a:pt x="1639614" y="13138"/>
                </a:cubicBezTo>
                <a:cubicBezTo>
                  <a:pt x="1710559" y="13138"/>
                  <a:pt x="1744718" y="155027"/>
                  <a:pt x="1813035" y="155027"/>
                </a:cubicBezTo>
                <a:cubicBezTo>
                  <a:pt x="1881352" y="155027"/>
                  <a:pt x="1978572" y="13138"/>
                  <a:pt x="2049517" y="13138"/>
                </a:cubicBezTo>
                <a:cubicBezTo>
                  <a:pt x="2120462" y="13138"/>
                  <a:pt x="2173014" y="152400"/>
                  <a:pt x="2238704" y="155027"/>
                </a:cubicBezTo>
                <a:cubicBezTo>
                  <a:pt x="2304394" y="157654"/>
                  <a:pt x="2372710" y="26275"/>
                  <a:pt x="2443655" y="28903"/>
                </a:cubicBezTo>
                <a:cubicBezTo>
                  <a:pt x="2514600" y="31531"/>
                  <a:pt x="2601311" y="173420"/>
                  <a:pt x="2664373" y="170793"/>
                </a:cubicBezTo>
                <a:cubicBezTo>
                  <a:pt x="2727435" y="168166"/>
                  <a:pt x="2761594" y="13138"/>
                  <a:pt x="2822028" y="13138"/>
                </a:cubicBezTo>
                <a:cubicBezTo>
                  <a:pt x="2882462" y="13138"/>
                  <a:pt x="2958663" y="170793"/>
                  <a:pt x="3026980" y="170793"/>
                </a:cubicBezTo>
                <a:cubicBezTo>
                  <a:pt x="3095297" y="170793"/>
                  <a:pt x="3163614" y="91965"/>
                  <a:pt x="3231931" y="13138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4" name="Figura a mano libera 63"/>
          <p:cNvSpPr/>
          <p:nvPr/>
        </p:nvSpPr>
        <p:spPr>
          <a:xfrm>
            <a:off x="4792663" y="4219575"/>
            <a:ext cx="3216275" cy="179388"/>
          </a:xfrm>
          <a:custGeom>
            <a:avLst/>
            <a:gdLst>
              <a:gd name="connsiteX0" fmla="*/ 0 w 3216166"/>
              <a:gd name="connsiteY0" fmla="*/ 5255 h 178675"/>
              <a:gd name="connsiteX1" fmla="*/ 220717 w 3216166"/>
              <a:gd name="connsiteY1" fmla="*/ 115613 h 178675"/>
              <a:gd name="connsiteX2" fmla="*/ 725214 w 3216166"/>
              <a:gd name="connsiteY2" fmla="*/ 5255 h 178675"/>
              <a:gd name="connsiteX3" fmla="*/ 1560786 w 3216166"/>
              <a:gd name="connsiteY3" fmla="*/ 147144 h 178675"/>
              <a:gd name="connsiteX4" fmla="*/ 2144111 w 3216166"/>
              <a:gd name="connsiteY4" fmla="*/ 5255 h 178675"/>
              <a:gd name="connsiteX5" fmla="*/ 2790497 w 3216166"/>
              <a:gd name="connsiteY5" fmla="*/ 178675 h 178675"/>
              <a:gd name="connsiteX6" fmla="*/ 3216166 w 3216166"/>
              <a:gd name="connsiteY6" fmla="*/ 5255 h 178675"/>
              <a:gd name="connsiteX7" fmla="*/ 3216166 w 3216166"/>
              <a:gd name="connsiteY7" fmla="*/ 5255 h 17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166" h="178675">
                <a:moveTo>
                  <a:pt x="0" y="5255"/>
                </a:moveTo>
                <a:cubicBezTo>
                  <a:pt x="49924" y="60434"/>
                  <a:pt x="99848" y="115613"/>
                  <a:pt x="220717" y="115613"/>
                </a:cubicBezTo>
                <a:cubicBezTo>
                  <a:pt x="341586" y="115613"/>
                  <a:pt x="501869" y="0"/>
                  <a:pt x="725214" y="5255"/>
                </a:cubicBezTo>
                <a:cubicBezTo>
                  <a:pt x="948559" y="10510"/>
                  <a:pt x="1324303" y="147144"/>
                  <a:pt x="1560786" y="147144"/>
                </a:cubicBezTo>
                <a:cubicBezTo>
                  <a:pt x="1797269" y="147144"/>
                  <a:pt x="1939159" y="0"/>
                  <a:pt x="2144111" y="5255"/>
                </a:cubicBezTo>
                <a:cubicBezTo>
                  <a:pt x="2349063" y="10510"/>
                  <a:pt x="2611821" y="178675"/>
                  <a:pt x="2790497" y="178675"/>
                </a:cubicBezTo>
                <a:cubicBezTo>
                  <a:pt x="2969173" y="178675"/>
                  <a:pt x="3216166" y="5255"/>
                  <a:pt x="3216166" y="5255"/>
                </a:cubicBezTo>
                <a:lnTo>
                  <a:pt x="3216166" y="5255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35013" y="4445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defRPr/>
            </a:pPr>
            <a:r>
              <a:rPr lang="it-IT" sz="3600" dirty="0">
                <a:latin typeface="Times New Roman" charset="0"/>
                <a:ea typeface="MS PGothic" charset="0"/>
              </a:rPr>
              <a:t>Disturbo bipolare e disturbi correlati</a:t>
            </a:r>
            <a:br>
              <a:rPr lang="it-IT" sz="3600" dirty="0">
                <a:latin typeface="Times New Roman" charset="0"/>
                <a:ea typeface="MS PGothic" charset="0"/>
              </a:rPr>
            </a:br>
            <a:r>
              <a:rPr lang="it-IT" sz="3600" dirty="0">
                <a:latin typeface="Times New Roman" charset="0"/>
                <a:ea typeface="MS PGothic" charset="0"/>
              </a:rPr>
              <a:t>(DSM</a:t>
            </a:r>
            <a:r>
              <a:rPr lang="it-IT" sz="3600" dirty="0" smtClean="0">
                <a:latin typeface="Times New Roman" charset="0"/>
                <a:ea typeface="MS PGothic" charset="0"/>
              </a:rPr>
              <a:t>-5)</a:t>
            </a:r>
            <a:endParaRPr lang="it-IT" sz="3600" dirty="0">
              <a:latin typeface="Times New Roman" charset="0"/>
              <a:ea typeface="MS PGothic" charset="0"/>
            </a:endParaRPr>
          </a:p>
        </p:txBody>
      </p:sp>
      <p:sp>
        <p:nvSpPr>
          <p:cNvPr id="34918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341438"/>
            <a:ext cx="8569325" cy="5126037"/>
          </a:xfrm>
          <a:ln>
            <a:miter lim="800000"/>
            <a:headEnd/>
            <a:tailEnd/>
          </a:ln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it-IT" sz="3200">
                <a:latin typeface="Times New Roman" charset="0"/>
                <a:ea typeface="MS PGothic" charset="0"/>
              </a:rPr>
              <a:t>Disturbo bipolare 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3200">
                <a:latin typeface="Times New Roman" charset="0"/>
                <a:ea typeface="MS PGothic" charset="0"/>
              </a:rPr>
              <a:t>Disturbo bipolare II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3200">
                <a:latin typeface="Times New Roman" charset="0"/>
                <a:ea typeface="MS PGothic" charset="0"/>
              </a:rPr>
              <a:t>Disturbo ciclotimico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3200">
                <a:latin typeface="Times New Roman" charset="0"/>
                <a:ea typeface="MS PGothic" charset="0"/>
              </a:rPr>
              <a:t>Disturbo bipolare e disturbi correlati indotto da sostanze/farmaci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3200">
                <a:latin typeface="Times New Roman" charset="0"/>
                <a:ea typeface="MS PGothic" charset="0"/>
              </a:rPr>
              <a:t>Disturbo bipolare e disturbi correlati dovuto a un’altra condizione medica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3200">
                <a:latin typeface="Times New Roman" charset="0"/>
                <a:ea typeface="MS PGothic" charset="0"/>
              </a:rPr>
              <a:t>Disturbo bipolare e disturbi correlati con altra specificazione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3200">
                <a:latin typeface="Times New Roman" charset="0"/>
                <a:ea typeface="MS PGothic" charset="0"/>
              </a:rPr>
              <a:t>Disturbo bipolare e disturbi correlati senza specificazione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it-IT" sz="3200">
              <a:latin typeface="Times New Roman" charset="0"/>
              <a:ea typeface="MS PGothic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it-IT" sz="3200">
              <a:latin typeface="Times New Roman" charset="0"/>
              <a:ea typeface="MS PGothic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it-IT" sz="3200">
              <a:latin typeface="Times New Roman" charset="0"/>
              <a:ea typeface="MS PGothic" charset="0"/>
            </a:endParaRPr>
          </a:p>
        </p:txBody>
      </p:sp>
      <p:sp>
        <p:nvSpPr>
          <p:cNvPr id="25603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6553200" y="6467475"/>
            <a:ext cx="2590800" cy="423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2ADE54DD-2C2D-A442-AF7D-DFAB3FD2A60F}" type="slidenum">
              <a:rPr lang="en-GB" sz="1200" b="1">
                <a:latin typeface="Tahoma" charset="0"/>
                <a:ea typeface="MS PGothic" charset="0"/>
                <a:cs typeface="MS PGothic" charset="0"/>
              </a:rPr>
              <a:pPr eaLnBrk="1" hangingPunct="1"/>
              <a:t>8</a:t>
            </a:fld>
            <a:endParaRPr lang="en-US" sz="1200" b="1">
              <a:latin typeface="Tahoma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de-DE" baseline="30000" dirty="0"/>
              <a:t>INTRODUZIONE</a:t>
            </a:r>
            <a:br>
              <a:rPr lang="de-DE" baseline="30000" dirty="0"/>
            </a:br>
            <a:endParaRPr lang="en-US" dirty="0"/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468313" y="765175"/>
            <a:ext cx="8207375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it-IT" sz="2400" dirty="0" smtClean="0"/>
              <a:t>Oscillazioni </a:t>
            </a:r>
            <a:r>
              <a:rPr lang="it-IT" sz="2400" dirty="0"/>
              <a:t>fisiologiche del tono dell’umore sono esperienze comuni e quotidiane e rivestono un ruolo adattivo poiché consentono di modellare le reazioni dell’individuo ai vari fattori ambientali</a:t>
            </a:r>
            <a:r>
              <a:rPr lang="it-IT" sz="2400" dirty="0" smtClean="0"/>
              <a:t>.</a:t>
            </a:r>
          </a:p>
          <a:p>
            <a:pPr algn="just"/>
            <a:endParaRPr lang="it-IT" sz="1200" dirty="0">
              <a:solidFill>
                <a:srgbClr val="FFFF99"/>
              </a:solidFill>
            </a:endParaRPr>
          </a:p>
          <a:p>
            <a:r>
              <a:rPr lang="it-IT" dirty="0" smtClean="0">
                <a:solidFill>
                  <a:srgbClr val="FFFF99"/>
                </a:solidFill>
              </a:rPr>
              <a:t>I </a:t>
            </a:r>
            <a:r>
              <a:rPr lang="it-IT" dirty="0">
                <a:solidFill>
                  <a:srgbClr val="FFFF99"/>
                </a:solidFill>
              </a:rPr>
              <a:t>cambiamenti patologici dell’umore caratteristicamente sono</a:t>
            </a:r>
            <a:r>
              <a:rPr lang="it-IT" dirty="0" smtClean="0">
                <a:solidFill>
                  <a:srgbClr val="FFFF99"/>
                </a:solidFill>
              </a:rPr>
              <a:t>:</a:t>
            </a:r>
            <a:endParaRPr lang="it-IT" dirty="0">
              <a:solidFill>
                <a:srgbClr val="FFFF99"/>
              </a:solidFill>
            </a:endParaRPr>
          </a:p>
          <a:p>
            <a:r>
              <a:rPr lang="it-IT" dirty="0"/>
              <a:t>- </a:t>
            </a:r>
            <a:r>
              <a:rPr lang="it-IT" b="1" dirty="0"/>
              <a:t>imprevedibili</a:t>
            </a:r>
            <a:r>
              <a:rPr lang="it-IT" dirty="0"/>
              <a:t>: fluttuanti, spesso in assenza di evidenti fattori precipitanti;</a:t>
            </a:r>
          </a:p>
          <a:p>
            <a:r>
              <a:rPr lang="it-IT" dirty="0"/>
              <a:t>- </a:t>
            </a:r>
            <a:r>
              <a:rPr lang="it-IT" b="1" dirty="0"/>
              <a:t>incontrollabili</a:t>
            </a:r>
            <a:r>
              <a:rPr lang="it-IT" dirty="0"/>
              <a:t> e </a:t>
            </a:r>
            <a:r>
              <a:rPr lang="it-IT" b="1" dirty="0"/>
              <a:t>inappropriati</a:t>
            </a:r>
            <a:r>
              <a:rPr lang="it-IT" dirty="0"/>
              <a:t> rispetto al contesto e/o agli eventi;</a:t>
            </a:r>
          </a:p>
          <a:p>
            <a:r>
              <a:rPr lang="it-IT" dirty="0"/>
              <a:t>- </a:t>
            </a:r>
            <a:r>
              <a:rPr lang="it-IT" b="1" dirty="0"/>
              <a:t>prolungati</a:t>
            </a:r>
            <a:r>
              <a:rPr lang="it-IT" dirty="0"/>
              <a:t> nel tempo;</a:t>
            </a:r>
          </a:p>
          <a:p>
            <a:r>
              <a:rPr lang="it-IT" dirty="0"/>
              <a:t>- </a:t>
            </a:r>
            <a:r>
              <a:rPr lang="it-IT" b="1" dirty="0"/>
              <a:t>estremi</a:t>
            </a:r>
            <a:r>
              <a:rPr lang="it-IT" dirty="0"/>
              <a:t> nell’intensità;</a:t>
            </a:r>
          </a:p>
          <a:p>
            <a:r>
              <a:rPr lang="it-IT" dirty="0"/>
              <a:t>- </a:t>
            </a:r>
            <a:r>
              <a:rPr lang="it-IT" b="1" dirty="0"/>
              <a:t>eccessivi</a:t>
            </a:r>
            <a:r>
              <a:rPr lang="it-IT" dirty="0"/>
              <a:t> nella frequenza;</a:t>
            </a:r>
          </a:p>
          <a:p>
            <a:r>
              <a:rPr lang="it-IT" dirty="0"/>
              <a:t>- accompagnati da altri cambiamenti associati: nel pensiero, nel comportamento, nei sistemi biologici;</a:t>
            </a:r>
          </a:p>
          <a:p>
            <a:r>
              <a:rPr lang="it-IT" dirty="0"/>
              <a:t>- sconvolgenti rispetto al normale funzionamento dell’individuo.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lusso">
  <a:themeElements>
    <a:clrScheme name="Fluss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sso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Fluss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ss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1171</TotalTime>
  <Words>2632</Words>
  <Application>Microsoft Macintosh PowerPoint</Application>
  <PresentationFormat>On-screen Show (4:3)</PresentationFormat>
  <Paragraphs>267</Paragraphs>
  <Slides>37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Flusso</vt:lpstr>
      <vt:lpstr>Fotografia di Photo Editor</vt:lpstr>
      <vt:lpstr> I DISTURBI  BIPOLARI</vt:lpstr>
      <vt:lpstr>PowerPoint Presentation</vt:lpstr>
      <vt:lpstr>PowerPoint Presentation</vt:lpstr>
      <vt:lpstr>PowerPoint Presentation</vt:lpstr>
      <vt:lpstr>PowerPoint Presentation</vt:lpstr>
      <vt:lpstr>Il Continuum dei Disturbi dell’Umore</vt:lpstr>
      <vt:lpstr>PowerPoint Presentation</vt:lpstr>
      <vt:lpstr>Disturbo bipolare e disturbi correlati (DSM-5)</vt:lpstr>
      <vt:lpstr>INTRODUZIONE </vt:lpstr>
      <vt:lpstr>LE DIMENSIONI DEL PROBLEMA </vt:lpstr>
      <vt:lpstr>DISTURBO BIPOLARE I</vt:lpstr>
      <vt:lpstr>DISTUBO BIPOLARE II </vt:lpstr>
      <vt:lpstr>DISTURBO CICLOTIMICO</vt:lpstr>
      <vt:lpstr>MANIFETAZIONI CLINICHE: ALTERAZIONE DELL’UMORE</vt:lpstr>
      <vt:lpstr>MANIFESTAZIONI CLINICHE: DISTURBI COGNITIVI E PSICOLOGICI</vt:lpstr>
      <vt:lpstr>MANIFETAZIONI CLINICHE: DISFUNZIONI PSICOMOTORIE E VEGETATIVE</vt:lpstr>
      <vt:lpstr>MANIFESTAZIONI CLINICHE: SINTOMI PSICOTICI</vt:lpstr>
      <vt:lpstr>Le temporalizzazioni deliranti</vt:lpstr>
      <vt:lpstr>PowerPoint Presentation</vt:lpstr>
      <vt:lpstr>STATI MISTI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RISCHIO DI SUICIDIO NEL DISTURBO BIPOLARE</vt:lpstr>
      <vt:lpstr>ALCUNI DATI</vt:lpstr>
      <vt:lpstr>PowerPoint Presentation</vt:lpstr>
      <vt:lpstr>ALCUNI  DATI</vt:lpstr>
      <vt:lpstr>PowerPoint Presentation</vt:lpstr>
      <vt:lpstr>PowerPoint Presentation</vt:lpstr>
      <vt:lpstr>PowerPoint Presentation</vt:lpstr>
      <vt:lpstr>    TRATTAMENTO  PSICOTERAPEUTICO </vt:lpstr>
      <vt:lpstr>TRATTAMENTO  PSICOTERAPEUTICO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DISTURBI BIPOLARI</dc:title>
  <dc:creator> </dc:creator>
  <cp:lastModifiedBy>Maria Luigia Crosta</cp:lastModifiedBy>
  <cp:revision>58</cp:revision>
  <cp:lastPrinted>1601-01-01T00:00:00Z</cp:lastPrinted>
  <dcterms:created xsi:type="dcterms:W3CDTF">2007-09-30T09:15:46Z</dcterms:created>
  <dcterms:modified xsi:type="dcterms:W3CDTF">2017-11-20T11:22:27Z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