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60" d="100"/>
          <a:sy n="160" d="100"/>
        </p:scale>
        <p:origin x="-2148" y="-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943048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Shape 32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Shape 34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Shape 35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Shape 36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Shape 3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Shape 3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Shape 39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Shape 4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Shape 40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Shape 4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Shape 4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Shape 4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Shape 4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Shape 44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Shape 45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Shape 46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Shape 28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Shape 2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Shape 3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Shape 58"/>
          <p:cNvGrpSpPr/>
          <p:nvPr/>
        </p:nvGrpSpPr>
        <p:grpSpPr>
          <a:xfrm>
            <a:off x="-644958" y="0"/>
            <a:ext cx="10458653" cy="7117070"/>
            <a:chOff x="-644958" y="0"/>
            <a:chExt cx="10458653" cy="7117070"/>
          </a:xfrm>
        </p:grpSpPr>
        <p:grpSp>
          <p:nvGrpSpPr>
            <p:cNvPr id="59" name="Shape 59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0" name="Shape 60"/>
              <p:cNvGrpSpPr/>
              <p:nvPr/>
            </p:nvGrpSpPr>
            <p:grpSpPr>
              <a:xfrm>
                <a:off x="0" y="0"/>
                <a:ext cx="2514599" cy="6858000"/>
                <a:chOff x="0" y="0"/>
                <a:chExt cx="2514599" cy="6858000"/>
              </a:xfrm>
            </p:grpSpPr>
            <p:sp>
              <p:nvSpPr>
                <p:cNvPr id="61" name="Shape 61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2" name="Shape 6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3" name="Shape 6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64" name="Shape 64"/>
              <p:cNvGrpSpPr/>
              <p:nvPr/>
            </p:nvGrpSpPr>
            <p:grpSpPr>
              <a:xfrm>
                <a:off x="422910" y="0"/>
                <a:ext cx="2514599" cy="6858000"/>
                <a:chOff x="0" y="0"/>
                <a:chExt cx="2514599" cy="6858000"/>
              </a:xfrm>
            </p:grpSpPr>
            <p:sp>
              <p:nvSpPr>
                <p:cNvPr id="65" name="Shape 65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6" name="Shape 66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7" name="Shape 67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68" name="Shape 68"/>
              <p:cNvGrpSpPr/>
              <p:nvPr/>
            </p:nvGrpSpPr>
            <p:grpSpPr>
              <a:xfrm rot="10800000">
                <a:off x="6629400" y="0"/>
                <a:ext cx="2514599" cy="6858000"/>
                <a:chOff x="0" y="0"/>
                <a:chExt cx="2514599" cy="6858000"/>
              </a:xfrm>
            </p:grpSpPr>
            <p:sp>
              <p:nvSpPr>
                <p:cNvPr id="69" name="Shape 69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0" name="Shape 7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1" name="Shape 7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72" name="Shape 72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75" name="Shape 75"/>
            <p:cNvSpPr/>
            <p:nvPr/>
          </p:nvSpPr>
          <p:spPr>
            <a:xfrm>
              <a:off x="-11875" y="5035137"/>
              <a:ext cx="9144000" cy="11756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3939"/>
                  </a:moveTo>
                  <a:cubicBezTo>
                    <a:pt x="6480" y="116969"/>
                    <a:pt x="12961" y="120000"/>
                    <a:pt x="21974" y="118787"/>
                  </a:cubicBezTo>
                  <a:cubicBezTo>
                    <a:pt x="30986" y="117575"/>
                    <a:pt x="42051" y="116161"/>
                    <a:pt x="54077" y="106666"/>
                  </a:cubicBezTo>
                  <a:cubicBezTo>
                    <a:pt x="66103" y="97171"/>
                    <a:pt x="83142" y="79595"/>
                    <a:pt x="94129" y="61818"/>
                  </a:cubicBezTo>
                  <a:cubicBezTo>
                    <a:pt x="105116" y="44040"/>
                    <a:pt x="116363" y="15757"/>
                    <a:pt x="120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-11875" y="3467594"/>
              <a:ext cx="9144000" cy="8906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454" y="101199"/>
                    <a:pt x="6909" y="82399"/>
                    <a:pt x="13714" y="63999"/>
                  </a:cubicBezTo>
                  <a:cubicBezTo>
                    <a:pt x="20519" y="45600"/>
                    <a:pt x="30181" y="18666"/>
                    <a:pt x="40831" y="9600"/>
                  </a:cubicBezTo>
                  <a:cubicBezTo>
                    <a:pt x="51480" y="533"/>
                    <a:pt x="64415" y="0"/>
                    <a:pt x="77610" y="9600"/>
                  </a:cubicBezTo>
                  <a:cubicBezTo>
                    <a:pt x="90805" y="19200"/>
                    <a:pt x="112805" y="57600"/>
                    <a:pt x="120000" y="6720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-23750" y="5640778"/>
              <a:ext cx="3004457" cy="12112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44071" y="49705"/>
                    <a:pt x="88142" y="99411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3753" y="8112"/>
                    <a:pt x="7506" y="16224"/>
                    <a:pt x="14493" y="27951"/>
                  </a:cubicBezTo>
                  <a:cubicBezTo>
                    <a:pt x="21480" y="39678"/>
                    <a:pt x="31922" y="57670"/>
                    <a:pt x="41922" y="70361"/>
                  </a:cubicBezTo>
                  <a:cubicBezTo>
                    <a:pt x="51922" y="83052"/>
                    <a:pt x="64571" y="96224"/>
                    <a:pt x="74493" y="104096"/>
                  </a:cubicBezTo>
                  <a:cubicBezTo>
                    <a:pt x="84415" y="111967"/>
                    <a:pt x="95116" y="115180"/>
                    <a:pt x="101454" y="117590"/>
                  </a:cubicBezTo>
                  <a:cubicBezTo>
                    <a:pt x="107792" y="120000"/>
                    <a:pt x="109428" y="118875"/>
                    <a:pt x="112519" y="118554"/>
                  </a:cubicBezTo>
                  <a:cubicBezTo>
                    <a:pt x="115610" y="118232"/>
                    <a:pt x="117805" y="116947"/>
                    <a:pt x="120000" y="11566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2137558" y="5132119"/>
              <a:ext cx="6982691" cy="17199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2789" y="107226"/>
                    <a:pt x="5578" y="94453"/>
                    <a:pt x="9387" y="82715"/>
                  </a:cubicBezTo>
                  <a:cubicBezTo>
                    <a:pt x="13197" y="70978"/>
                    <a:pt x="18469" y="58273"/>
                    <a:pt x="22857" y="49574"/>
                  </a:cubicBezTo>
                  <a:cubicBezTo>
                    <a:pt x="27244" y="40874"/>
                    <a:pt x="29931" y="37007"/>
                    <a:pt x="35714" y="30517"/>
                  </a:cubicBezTo>
                  <a:cubicBezTo>
                    <a:pt x="41496" y="24027"/>
                    <a:pt x="52040" y="14913"/>
                    <a:pt x="57551" y="10632"/>
                  </a:cubicBezTo>
                  <a:cubicBezTo>
                    <a:pt x="63061" y="6352"/>
                    <a:pt x="63911" y="6490"/>
                    <a:pt x="68775" y="4833"/>
                  </a:cubicBezTo>
                  <a:cubicBezTo>
                    <a:pt x="73639" y="3176"/>
                    <a:pt x="81326" y="1380"/>
                    <a:pt x="86734" y="690"/>
                  </a:cubicBezTo>
                  <a:cubicBezTo>
                    <a:pt x="92142" y="0"/>
                    <a:pt x="101224" y="690"/>
                    <a:pt x="101224" y="690"/>
                  </a:cubicBezTo>
                  <a:lnTo>
                    <a:pt x="111632" y="690"/>
                  </a:lnTo>
                  <a:cubicBezTo>
                    <a:pt x="114523" y="966"/>
                    <a:pt x="117176" y="1933"/>
                    <a:pt x="118571" y="2347"/>
                  </a:cubicBezTo>
                  <a:cubicBezTo>
                    <a:pt x="119965" y="2761"/>
                    <a:pt x="119489" y="2623"/>
                    <a:pt x="120000" y="3176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 rot="1800000">
              <a:off x="2996164" y="2859251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 rot="1800000">
              <a:off x="3720064" y="41260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 rot="1800000">
              <a:off x="3729590" y="1592427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 rot="1800000">
              <a:off x="2977114" y="325603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 rot="1800000">
              <a:off x="4463014" y="53833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5882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 rot="1800000">
              <a:off x="-382403" y="4201527"/>
              <a:ext cx="1261499" cy="13882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084"/>
                  </a:moveTo>
                  <a:lnTo>
                    <a:pt x="5360" y="0"/>
                  </a:lnTo>
                  <a:lnTo>
                    <a:pt x="82305" y="0"/>
                  </a:lnTo>
                  <a:lnTo>
                    <a:pt x="120000" y="60000"/>
                  </a:lnTo>
                  <a:lnTo>
                    <a:pt x="82305" y="120000"/>
                  </a:lnTo>
                  <a:lnTo>
                    <a:pt x="70827" y="119970"/>
                  </a:lnTo>
                  <a:lnTo>
                    <a:pt x="0" y="9084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 rot="1800000">
              <a:off x="24364" y="54024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 rot="1800000">
              <a:off x="52940" y="28497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 rot="1800000">
              <a:off x="776839" y="4126076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 rot="1800000">
              <a:off x="1510264" y="5411953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 rot="1800000">
              <a:off x="1529315" y="2859251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 rot="1800000">
              <a:off x="795889" y="1563852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 rot="1800000">
              <a:off x="6806165" y="41451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 rot="1800000">
              <a:off x="7549115" y="54214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 rot="1800000">
              <a:off x="7549116" y="28687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 rot="1800000">
              <a:off x="8306521" y="4055629"/>
              <a:ext cx="1243407" cy="13882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38242" y="0"/>
                  </a:lnTo>
                  <a:lnTo>
                    <a:pt x="45748" y="347"/>
                  </a:lnTo>
                  <a:lnTo>
                    <a:pt x="120000" y="114618"/>
                  </a:lnTo>
                  <a:lnTo>
                    <a:pt x="116307" y="120000"/>
                  </a:lnTo>
                  <a:lnTo>
                    <a:pt x="3824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 rot="1800000">
              <a:off x="8306771" y="1511523"/>
              <a:ext cx="1241871" cy="13888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25"/>
                  </a:moveTo>
                  <a:lnTo>
                    <a:pt x="38289" y="50"/>
                  </a:lnTo>
                  <a:lnTo>
                    <a:pt x="46575" y="0"/>
                  </a:lnTo>
                  <a:lnTo>
                    <a:pt x="120000" y="114391"/>
                  </a:lnTo>
                  <a:lnTo>
                    <a:pt x="116450" y="120000"/>
                  </a:lnTo>
                  <a:lnTo>
                    <a:pt x="38289" y="120000"/>
                  </a:lnTo>
                  <a:lnTo>
                    <a:pt x="0" y="60025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97" name="Shape 97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74A50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4733364" y="2708475"/>
            <a:ext cx="3313354" cy="1702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sz="36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4733364" y="4421080"/>
            <a:ext cx="3309803" cy="12606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spcBef>
                <a:spcPts val="440"/>
              </a:spcBef>
              <a:buClr>
                <a:schemeClr val="accent1"/>
              </a:buClr>
              <a:buFont typeface="Noto Sans Symbols"/>
              <a:buNone/>
              <a:defRPr sz="2200" b="1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738744" y="1516828"/>
            <a:ext cx="2133599" cy="7509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4650889" y="6088283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5303519" y="5719966"/>
            <a:ext cx="283159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‹N›</a:t>
            </a:fld>
            <a:endParaRPr lang="it-IT" sz="12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4650889" y="6088283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sz="4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 rot="5400000">
            <a:off x="2677662" y="689481"/>
            <a:ext cx="3508977" cy="6777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3576" algn="l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40080" marR="0" lvl="1" indent="-178308" algn="l" rtl="0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-132080" algn="l" rtl="0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124712" marR="0" lvl="3" indent="-148844" algn="l" rtl="0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25880" marR="0" lvl="4" indent="-156464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517904" marR="0" lvl="5" indent="-167639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1719072" marR="0" lvl="6" indent="-165608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920240" marR="0" lvl="7" indent="-163575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121408" marR="0" lvl="8" indent="-161543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‹N›</a:t>
            </a:fld>
            <a:endParaRPr lang="it-IT" sz="120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1_Titolo e testo vertical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 rot="5400000">
            <a:off x="4981454" y="2678092"/>
            <a:ext cx="4780344" cy="14844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sz="4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 rot="5400000">
            <a:off x="1374975" y="708466"/>
            <a:ext cx="4780344" cy="54237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3576" algn="l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40080" marR="0" lvl="1" indent="-178308" algn="l" rtl="0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-132080" algn="l" rtl="0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124712" marR="0" lvl="3" indent="-148844" algn="l" rtl="0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25880" marR="0" lvl="4" indent="-156464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517904" marR="0" lvl="5" indent="-167639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1719072" marR="0" lvl="6" indent="-165608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920240" marR="0" lvl="7" indent="-163575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121408" marR="0" lvl="8" indent="-161543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ftr" idx="11"/>
          </p:nvPr>
        </p:nvSpPr>
        <p:spPr>
          <a:xfrm>
            <a:off x="-713" y="6519133"/>
            <a:ext cx="914471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‹N›</a:t>
            </a:fld>
            <a:endParaRPr lang="it-IT" sz="120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611560" y="836712"/>
            <a:ext cx="79208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sz="32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11560" y="2132856"/>
            <a:ext cx="7920880" cy="4248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3576" algn="l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40080" marR="0" lvl="1" indent="-178308" algn="l" rtl="0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-132080" algn="l" rtl="0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124712" marR="0" lvl="3" indent="-148844" algn="l" rtl="0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25880" marR="0" lvl="4" indent="-156464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517904" marR="0" lvl="5" indent="-167639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1719072" marR="0" lvl="6" indent="-165608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920240" marR="0" lvl="7" indent="-163575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121408" marR="0" lvl="8" indent="-161543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/>
          <p:nvPr/>
        </p:nvSpPr>
        <p:spPr>
          <a:xfrm>
            <a:off x="4644007" y="-27383"/>
            <a:ext cx="3456385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Luca Fiorani</a:t>
            </a:r>
            <a:br>
              <a:rPr lang="it-IT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Didattica della fisica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258645" y="2900828"/>
            <a:ext cx="6637468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258645" y="4267200"/>
            <a:ext cx="6637466" cy="15204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1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1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-713" y="6519133"/>
            <a:ext cx="914471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‹N›</a:t>
            </a:fld>
            <a:endParaRPr lang="it-IT" sz="120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sz="4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-713" y="6519133"/>
            <a:ext cx="914471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‹N›</a:t>
            </a:fld>
            <a:endParaRPr lang="it-IT" sz="120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042416" y="2313432"/>
            <a:ext cx="3419855" cy="34930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3576" algn="l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40080" marR="0" lvl="1" indent="-178308" algn="l" rtl="0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-132080" algn="l" rtl="0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124712" marR="0" lvl="3" indent="-148844" algn="l" rtl="0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25880" marR="0" lvl="4" indent="-156464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517904" marR="0" lvl="5" indent="-167639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1719072" marR="0" lvl="6" indent="-165608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920240" marR="0" lvl="7" indent="-163575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121408" marR="0" lvl="8" indent="-161543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4645151" y="2313431"/>
            <a:ext cx="3419855" cy="34930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3576" algn="l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40080" marR="0" lvl="1" indent="-178308" algn="l" rtl="0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-132080" algn="l" rtl="0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124712" marR="0" lvl="3" indent="-148844" algn="l" rtl="0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25880" marR="0" lvl="4" indent="-156464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517904" marR="0" lvl="5" indent="-167639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1719072" marR="0" lvl="6" indent="-165608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920240" marR="0" lvl="7" indent="-163575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121408" marR="0" lvl="8" indent="-161543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sz="4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1412111" y="2316008"/>
            <a:ext cx="305714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1041720" y="2974693"/>
            <a:ext cx="3419855" cy="28357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3576" algn="l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40080" marR="0" lvl="1" indent="-187960" algn="l" rtl="0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-141732" algn="l" rtl="0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124712" marR="0" lvl="3" indent="-158495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25880" marR="0" lvl="4" indent="-156464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517904" marR="0" lvl="5" indent="-157987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1719072" marR="0" lvl="6" indent="-155955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920240" marR="0" lvl="7" indent="-153923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121408" marR="0" lvl="8" indent="-151891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3"/>
          </p:nvPr>
        </p:nvSpPr>
        <p:spPr>
          <a:xfrm>
            <a:off x="5011837" y="2316009"/>
            <a:ext cx="3055716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4"/>
          </p:nvPr>
        </p:nvSpPr>
        <p:spPr>
          <a:xfrm>
            <a:off x="4645151" y="2974693"/>
            <a:ext cx="3419855" cy="28357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3576" algn="l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40080" marR="0" lvl="1" indent="-187960" algn="l" rtl="0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-141732" algn="l" rtl="0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124712" marR="0" lvl="3" indent="-158495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25880" marR="0" lvl="4" indent="-156464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517904" marR="0" lvl="5" indent="-157987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1719072" marR="0" lvl="6" indent="-155955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920240" marR="0" lvl="7" indent="-153923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121408" marR="0" lvl="8" indent="-151891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-713" y="6519133"/>
            <a:ext cx="914471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‹N›</a:t>
            </a:fld>
            <a:endParaRPr lang="it-IT" sz="120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sz="4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-713" y="6519133"/>
            <a:ext cx="914471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‹N›</a:t>
            </a:fld>
            <a:endParaRPr lang="it-IT" sz="120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ftr" idx="11"/>
          </p:nvPr>
        </p:nvSpPr>
        <p:spPr>
          <a:xfrm>
            <a:off x="-713" y="6519133"/>
            <a:ext cx="914471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‹N›</a:t>
            </a:fld>
            <a:endParaRPr lang="it-IT" sz="120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hape 142"/>
          <p:cNvGrpSpPr/>
          <p:nvPr/>
        </p:nvGrpSpPr>
        <p:grpSpPr>
          <a:xfrm>
            <a:off x="-644958" y="0"/>
            <a:ext cx="10458653" cy="7117070"/>
            <a:chOff x="-644958" y="0"/>
            <a:chExt cx="10458653" cy="7117070"/>
          </a:xfrm>
        </p:grpSpPr>
        <p:grpSp>
          <p:nvGrpSpPr>
            <p:cNvPr id="143" name="Shape 14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44" name="Shape 144"/>
              <p:cNvGrpSpPr/>
              <p:nvPr/>
            </p:nvGrpSpPr>
            <p:grpSpPr>
              <a:xfrm>
                <a:off x="0" y="0"/>
                <a:ext cx="2514599" cy="6858000"/>
                <a:chOff x="0" y="0"/>
                <a:chExt cx="2514599" cy="6858000"/>
              </a:xfrm>
            </p:grpSpPr>
            <p:sp>
              <p:nvSpPr>
                <p:cNvPr id="145" name="Shape 145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6" name="Shape 146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7" name="Shape 147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48" name="Shape 148"/>
              <p:cNvGrpSpPr/>
              <p:nvPr/>
            </p:nvGrpSpPr>
            <p:grpSpPr>
              <a:xfrm>
                <a:off x="422910" y="0"/>
                <a:ext cx="2514599" cy="6858000"/>
                <a:chOff x="0" y="0"/>
                <a:chExt cx="2514599" cy="6858000"/>
              </a:xfrm>
            </p:grpSpPr>
            <p:sp>
              <p:nvSpPr>
                <p:cNvPr id="149" name="Shape 149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0" name="Shape 15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1" name="Shape 15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52" name="Shape 152"/>
              <p:cNvGrpSpPr/>
              <p:nvPr/>
            </p:nvGrpSpPr>
            <p:grpSpPr>
              <a:xfrm rot="10800000">
                <a:off x="6629400" y="0"/>
                <a:ext cx="2514599" cy="6858000"/>
                <a:chOff x="0" y="0"/>
                <a:chExt cx="2514599" cy="6858000"/>
              </a:xfrm>
            </p:grpSpPr>
            <p:sp>
              <p:nvSpPr>
                <p:cNvPr id="153" name="Shape 153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4" name="Shape 15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5" name="Shape 15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156" name="Shape 156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7" name="Shape 157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8" name="Shape 158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59" name="Shape 159"/>
            <p:cNvSpPr/>
            <p:nvPr/>
          </p:nvSpPr>
          <p:spPr>
            <a:xfrm>
              <a:off x="-11875" y="5035137"/>
              <a:ext cx="9144000" cy="11756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3939"/>
                  </a:moveTo>
                  <a:cubicBezTo>
                    <a:pt x="6480" y="116969"/>
                    <a:pt x="12961" y="120000"/>
                    <a:pt x="21974" y="118787"/>
                  </a:cubicBezTo>
                  <a:cubicBezTo>
                    <a:pt x="30986" y="117575"/>
                    <a:pt x="42051" y="116161"/>
                    <a:pt x="54077" y="106666"/>
                  </a:cubicBezTo>
                  <a:cubicBezTo>
                    <a:pt x="66103" y="97171"/>
                    <a:pt x="83142" y="79595"/>
                    <a:pt x="94129" y="61818"/>
                  </a:cubicBezTo>
                  <a:cubicBezTo>
                    <a:pt x="105116" y="44040"/>
                    <a:pt x="116363" y="15757"/>
                    <a:pt x="120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-11875" y="3467594"/>
              <a:ext cx="9144000" cy="8906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454" y="101199"/>
                    <a:pt x="6909" y="82399"/>
                    <a:pt x="13714" y="63999"/>
                  </a:cubicBezTo>
                  <a:cubicBezTo>
                    <a:pt x="20519" y="45600"/>
                    <a:pt x="30181" y="18666"/>
                    <a:pt x="40831" y="9600"/>
                  </a:cubicBezTo>
                  <a:cubicBezTo>
                    <a:pt x="51480" y="533"/>
                    <a:pt x="64415" y="0"/>
                    <a:pt x="77610" y="9600"/>
                  </a:cubicBezTo>
                  <a:cubicBezTo>
                    <a:pt x="90805" y="19200"/>
                    <a:pt x="112805" y="57600"/>
                    <a:pt x="120000" y="6720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-23750" y="5640778"/>
              <a:ext cx="3004457" cy="12112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44071" y="49705"/>
                    <a:pt x="88142" y="99411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3753" y="8112"/>
                    <a:pt x="7506" y="16224"/>
                    <a:pt x="14493" y="27951"/>
                  </a:cubicBezTo>
                  <a:cubicBezTo>
                    <a:pt x="21480" y="39678"/>
                    <a:pt x="31922" y="57670"/>
                    <a:pt x="41922" y="70361"/>
                  </a:cubicBezTo>
                  <a:cubicBezTo>
                    <a:pt x="51922" y="83052"/>
                    <a:pt x="64571" y="96224"/>
                    <a:pt x="74493" y="104096"/>
                  </a:cubicBezTo>
                  <a:cubicBezTo>
                    <a:pt x="84415" y="111967"/>
                    <a:pt x="95116" y="115180"/>
                    <a:pt x="101454" y="117590"/>
                  </a:cubicBezTo>
                  <a:cubicBezTo>
                    <a:pt x="107792" y="120000"/>
                    <a:pt x="109428" y="118875"/>
                    <a:pt x="112519" y="118554"/>
                  </a:cubicBezTo>
                  <a:cubicBezTo>
                    <a:pt x="115610" y="118232"/>
                    <a:pt x="117805" y="116947"/>
                    <a:pt x="120000" y="11566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2137558" y="5132119"/>
              <a:ext cx="6982691" cy="17199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2789" y="107226"/>
                    <a:pt x="5578" y="94453"/>
                    <a:pt x="9387" y="82715"/>
                  </a:cubicBezTo>
                  <a:cubicBezTo>
                    <a:pt x="13197" y="70978"/>
                    <a:pt x="18469" y="58273"/>
                    <a:pt x="22857" y="49574"/>
                  </a:cubicBezTo>
                  <a:cubicBezTo>
                    <a:pt x="27244" y="40874"/>
                    <a:pt x="29931" y="37007"/>
                    <a:pt x="35714" y="30517"/>
                  </a:cubicBezTo>
                  <a:cubicBezTo>
                    <a:pt x="41496" y="24027"/>
                    <a:pt x="52040" y="14913"/>
                    <a:pt x="57551" y="10632"/>
                  </a:cubicBezTo>
                  <a:cubicBezTo>
                    <a:pt x="63061" y="6352"/>
                    <a:pt x="63911" y="6490"/>
                    <a:pt x="68775" y="4833"/>
                  </a:cubicBezTo>
                  <a:cubicBezTo>
                    <a:pt x="73639" y="3176"/>
                    <a:pt x="81326" y="1380"/>
                    <a:pt x="86734" y="690"/>
                  </a:cubicBezTo>
                  <a:cubicBezTo>
                    <a:pt x="92142" y="0"/>
                    <a:pt x="101224" y="690"/>
                    <a:pt x="101224" y="690"/>
                  </a:cubicBezTo>
                  <a:lnTo>
                    <a:pt x="111632" y="690"/>
                  </a:lnTo>
                  <a:cubicBezTo>
                    <a:pt x="114523" y="966"/>
                    <a:pt x="117176" y="1933"/>
                    <a:pt x="118571" y="2347"/>
                  </a:cubicBezTo>
                  <a:cubicBezTo>
                    <a:pt x="119965" y="2761"/>
                    <a:pt x="119489" y="2623"/>
                    <a:pt x="120000" y="3176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 rot="1800000">
              <a:off x="2996164" y="2859251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 rot="1800000">
              <a:off x="3720064" y="41260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 rot="1800000">
              <a:off x="3729590" y="1592427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 rot="1800000">
              <a:off x="2977114" y="325603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 rot="1800000">
              <a:off x="4463014" y="53833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5882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 rot="1800000">
              <a:off x="-382403" y="4201527"/>
              <a:ext cx="1261499" cy="13882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084"/>
                  </a:moveTo>
                  <a:lnTo>
                    <a:pt x="5360" y="0"/>
                  </a:lnTo>
                  <a:lnTo>
                    <a:pt x="82305" y="0"/>
                  </a:lnTo>
                  <a:lnTo>
                    <a:pt x="120000" y="60000"/>
                  </a:lnTo>
                  <a:lnTo>
                    <a:pt x="82305" y="120000"/>
                  </a:lnTo>
                  <a:lnTo>
                    <a:pt x="70827" y="119970"/>
                  </a:lnTo>
                  <a:lnTo>
                    <a:pt x="0" y="9084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 rot="1800000">
              <a:off x="24364" y="54024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 rot="1800000">
              <a:off x="52940" y="28497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 rot="1800000">
              <a:off x="776839" y="4126076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 rot="1800000">
              <a:off x="1510264" y="5411953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 rot="1800000">
              <a:off x="1529315" y="2859251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 rot="1800000">
              <a:off x="795889" y="1563852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 rot="1800000">
              <a:off x="6806165" y="41451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 rot="1800000">
              <a:off x="7549115" y="54214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 rot="1800000">
              <a:off x="7549116" y="28687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 rot="1800000">
              <a:off x="8306521" y="4055629"/>
              <a:ext cx="1243407" cy="13882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38242" y="0"/>
                  </a:lnTo>
                  <a:lnTo>
                    <a:pt x="45748" y="347"/>
                  </a:lnTo>
                  <a:lnTo>
                    <a:pt x="120000" y="114618"/>
                  </a:lnTo>
                  <a:lnTo>
                    <a:pt x="116307" y="120000"/>
                  </a:lnTo>
                  <a:lnTo>
                    <a:pt x="3824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 rot="1800000">
              <a:off x="8306771" y="1511523"/>
              <a:ext cx="1241871" cy="13888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25"/>
                  </a:moveTo>
                  <a:lnTo>
                    <a:pt x="38289" y="50"/>
                  </a:lnTo>
                  <a:lnTo>
                    <a:pt x="46575" y="0"/>
                  </a:lnTo>
                  <a:lnTo>
                    <a:pt x="120000" y="114391"/>
                  </a:lnTo>
                  <a:lnTo>
                    <a:pt x="116450" y="120000"/>
                  </a:lnTo>
                  <a:lnTo>
                    <a:pt x="38289" y="120000"/>
                  </a:lnTo>
                  <a:lnTo>
                    <a:pt x="0" y="60025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81" name="Shape 181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74A50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‹N›</a:t>
            </a:fld>
            <a:endParaRPr lang="it-IT" sz="120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905570" y="601883"/>
            <a:ext cx="3562257" cy="564844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1145894" y="856526"/>
            <a:ext cx="3090440" cy="5150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3576" algn="l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40080" marR="0" lvl="1" indent="-178308" algn="l" rtl="0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-132080" algn="l" rtl="0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124712" marR="0" lvl="3" indent="-148844" algn="l" rtl="0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25880" marR="0" lvl="4" indent="-156464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517904" marR="0" lvl="5" indent="-138683" algn="l" rtl="0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1719072" marR="0" lvl="6" indent="-136652" algn="l" rtl="0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920240" marR="0" lvl="7" indent="-134619" algn="l" rtl="0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121408" marR="0" lvl="8" indent="-132587" algn="l" rtl="0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4650889" y="6088283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ft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739832" y="2657433"/>
            <a:ext cx="3304571" cy="1463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2"/>
          </p:nvPr>
        </p:nvSpPr>
        <p:spPr>
          <a:xfrm>
            <a:off x="4736592" y="4136994"/>
            <a:ext cx="3298784" cy="15179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1"/>
              </a:buClr>
              <a:buFont typeface="Noto Sans Symbols"/>
              <a:buNone/>
              <a:defRPr sz="1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magine con didascalia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Shape 192"/>
          <p:cNvGrpSpPr/>
          <p:nvPr/>
        </p:nvGrpSpPr>
        <p:grpSpPr>
          <a:xfrm>
            <a:off x="-644958" y="0"/>
            <a:ext cx="10458653" cy="7117070"/>
            <a:chOff x="-644958" y="0"/>
            <a:chExt cx="10458653" cy="7117070"/>
          </a:xfrm>
        </p:grpSpPr>
        <p:grpSp>
          <p:nvGrpSpPr>
            <p:cNvPr id="193" name="Shape 19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94" name="Shape 194"/>
              <p:cNvGrpSpPr/>
              <p:nvPr/>
            </p:nvGrpSpPr>
            <p:grpSpPr>
              <a:xfrm>
                <a:off x="0" y="0"/>
                <a:ext cx="2514599" cy="6858000"/>
                <a:chOff x="0" y="0"/>
                <a:chExt cx="2514599" cy="6858000"/>
              </a:xfrm>
            </p:grpSpPr>
            <p:sp>
              <p:nvSpPr>
                <p:cNvPr id="195" name="Shape 195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6" name="Shape 196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7" name="Shape 197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98" name="Shape 198"/>
              <p:cNvGrpSpPr/>
              <p:nvPr/>
            </p:nvGrpSpPr>
            <p:grpSpPr>
              <a:xfrm>
                <a:off x="422910" y="0"/>
                <a:ext cx="2514599" cy="6858000"/>
                <a:chOff x="0" y="0"/>
                <a:chExt cx="2514599" cy="6858000"/>
              </a:xfrm>
            </p:grpSpPr>
            <p:sp>
              <p:nvSpPr>
                <p:cNvPr id="199" name="Shape 199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0" name="Shape 20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1" name="Shape 20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202" name="Shape 202"/>
              <p:cNvGrpSpPr/>
              <p:nvPr/>
            </p:nvGrpSpPr>
            <p:grpSpPr>
              <a:xfrm rot="10800000">
                <a:off x="6629400" y="0"/>
                <a:ext cx="2514599" cy="6858000"/>
                <a:chOff x="0" y="0"/>
                <a:chExt cx="2514599" cy="6858000"/>
              </a:xfrm>
            </p:grpSpPr>
            <p:sp>
              <p:nvSpPr>
                <p:cNvPr id="203" name="Shape 203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4" name="Shape 20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5" name="Shape 20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206" name="Shape 206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7" name="Shape 207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8" name="Shape 208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09" name="Shape 209"/>
            <p:cNvSpPr/>
            <p:nvPr/>
          </p:nvSpPr>
          <p:spPr>
            <a:xfrm>
              <a:off x="-11875" y="5035137"/>
              <a:ext cx="9144000" cy="11756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3939"/>
                  </a:moveTo>
                  <a:cubicBezTo>
                    <a:pt x="6480" y="116969"/>
                    <a:pt x="12961" y="120000"/>
                    <a:pt x="21974" y="118787"/>
                  </a:cubicBezTo>
                  <a:cubicBezTo>
                    <a:pt x="30986" y="117575"/>
                    <a:pt x="42051" y="116161"/>
                    <a:pt x="54077" y="106666"/>
                  </a:cubicBezTo>
                  <a:cubicBezTo>
                    <a:pt x="66103" y="97171"/>
                    <a:pt x="83142" y="79595"/>
                    <a:pt x="94129" y="61818"/>
                  </a:cubicBezTo>
                  <a:cubicBezTo>
                    <a:pt x="105116" y="44040"/>
                    <a:pt x="116363" y="15757"/>
                    <a:pt x="120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-11875" y="3467594"/>
              <a:ext cx="9144000" cy="8906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454" y="101199"/>
                    <a:pt x="6909" y="82399"/>
                    <a:pt x="13714" y="63999"/>
                  </a:cubicBezTo>
                  <a:cubicBezTo>
                    <a:pt x="20519" y="45600"/>
                    <a:pt x="30181" y="18666"/>
                    <a:pt x="40831" y="9600"/>
                  </a:cubicBezTo>
                  <a:cubicBezTo>
                    <a:pt x="51480" y="533"/>
                    <a:pt x="64415" y="0"/>
                    <a:pt x="77610" y="9600"/>
                  </a:cubicBezTo>
                  <a:cubicBezTo>
                    <a:pt x="90805" y="19200"/>
                    <a:pt x="112805" y="57600"/>
                    <a:pt x="120000" y="6720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-23750" y="5640778"/>
              <a:ext cx="3004457" cy="12112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44071" y="49705"/>
                    <a:pt x="88142" y="99411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3753" y="8112"/>
                    <a:pt x="7506" y="16224"/>
                    <a:pt x="14493" y="27951"/>
                  </a:cubicBezTo>
                  <a:cubicBezTo>
                    <a:pt x="21480" y="39678"/>
                    <a:pt x="31922" y="57670"/>
                    <a:pt x="41922" y="70361"/>
                  </a:cubicBezTo>
                  <a:cubicBezTo>
                    <a:pt x="51922" y="83052"/>
                    <a:pt x="64571" y="96224"/>
                    <a:pt x="74493" y="104096"/>
                  </a:cubicBezTo>
                  <a:cubicBezTo>
                    <a:pt x="84415" y="111967"/>
                    <a:pt x="95116" y="115180"/>
                    <a:pt x="101454" y="117590"/>
                  </a:cubicBezTo>
                  <a:cubicBezTo>
                    <a:pt x="107792" y="120000"/>
                    <a:pt x="109428" y="118875"/>
                    <a:pt x="112519" y="118554"/>
                  </a:cubicBezTo>
                  <a:cubicBezTo>
                    <a:pt x="115610" y="118232"/>
                    <a:pt x="117805" y="116947"/>
                    <a:pt x="120000" y="11566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3" name="Shape 213"/>
            <p:cNvSpPr/>
            <p:nvPr/>
          </p:nvSpPr>
          <p:spPr>
            <a:xfrm>
              <a:off x="2137558" y="5132119"/>
              <a:ext cx="6982691" cy="17199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2789" y="107226"/>
                    <a:pt x="5578" y="94453"/>
                    <a:pt x="9387" y="82715"/>
                  </a:cubicBezTo>
                  <a:cubicBezTo>
                    <a:pt x="13197" y="70978"/>
                    <a:pt x="18469" y="58273"/>
                    <a:pt x="22857" y="49574"/>
                  </a:cubicBezTo>
                  <a:cubicBezTo>
                    <a:pt x="27244" y="40874"/>
                    <a:pt x="29931" y="37007"/>
                    <a:pt x="35714" y="30517"/>
                  </a:cubicBezTo>
                  <a:cubicBezTo>
                    <a:pt x="41496" y="24027"/>
                    <a:pt x="52040" y="14913"/>
                    <a:pt x="57551" y="10632"/>
                  </a:cubicBezTo>
                  <a:cubicBezTo>
                    <a:pt x="63061" y="6352"/>
                    <a:pt x="63911" y="6490"/>
                    <a:pt x="68775" y="4833"/>
                  </a:cubicBezTo>
                  <a:cubicBezTo>
                    <a:pt x="73639" y="3176"/>
                    <a:pt x="81326" y="1380"/>
                    <a:pt x="86734" y="690"/>
                  </a:cubicBezTo>
                  <a:cubicBezTo>
                    <a:pt x="92142" y="0"/>
                    <a:pt x="101224" y="690"/>
                    <a:pt x="101224" y="690"/>
                  </a:cubicBezTo>
                  <a:lnTo>
                    <a:pt x="111632" y="690"/>
                  </a:lnTo>
                  <a:cubicBezTo>
                    <a:pt x="114523" y="966"/>
                    <a:pt x="117176" y="1933"/>
                    <a:pt x="118571" y="2347"/>
                  </a:cubicBezTo>
                  <a:cubicBezTo>
                    <a:pt x="119965" y="2761"/>
                    <a:pt x="119489" y="2623"/>
                    <a:pt x="120000" y="3176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 rot="1800000">
              <a:off x="2996164" y="2859251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5" name="Shape 215"/>
            <p:cNvSpPr/>
            <p:nvPr/>
          </p:nvSpPr>
          <p:spPr>
            <a:xfrm rot="1800000">
              <a:off x="3720064" y="41260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 rot="1800000">
              <a:off x="3729590" y="1592427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 rot="1800000">
              <a:off x="2977114" y="325603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 rot="1800000">
              <a:off x="4463014" y="53833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5882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 rot="1800000">
              <a:off x="-382403" y="4201527"/>
              <a:ext cx="1261499" cy="13882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084"/>
                  </a:moveTo>
                  <a:lnTo>
                    <a:pt x="5360" y="0"/>
                  </a:lnTo>
                  <a:lnTo>
                    <a:pt x="82305" y="0"/>
                  </a:lnTo>
                  <a:lnTo>
                    <a:pt x="120000" y="60000"/>
                  </a:lnTo>
                  <a:lnTo>
                    <a:pt x="82305" y="120000"/>
                  </a:lnTo>
                  <a:lnTo>
                    <a:pt x="70827" y="119970"/>
                  </a:lnTo>
                  <a:lnTo>
                    <a:pt x="0" y="9084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0" name="Shape 220"/>
            <p:cNvSpPr/>
            <p:nvPr/>
          </p:nvSpPr>
          <p:spPr>
            <a:xfrm rot="1800000">
              <a:off x="24364" y="54024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 rot="1800000">
              <a:off x="52940" y="28497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2" name="Shape 222"/>
            <p:cNvSpPr/>
            <p:nvPr/>
          </p:nvSpPr>
          <p:spPr>
            <a:xfrm rot="1800000">
              <a:off x="776839" y="4126076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 rot="1800000">
              <a:off x="1510264" y="5411953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 rot="1800000">
              <a:off x="1529315" y="2859251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 rot="1800000">
              <a:off x="795889" y="1563852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 rot="1800000">
              <a:off x="6806165" y="41451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7" name="Shape 227"/>
            <p:cNvSpPr/>
            <p:nvPr/>
          </p:nvSpPr>
          <p:spPr>
            <a:xfrm rot="1800000">
              <a:off x="7549115" y="54214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 rot="1800000">
              <a:off x="7549116" y="28687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9" name="Shape 229"/>
            <p:cNvSpPr/>
            <p:nvPr/>
          </p:nvSpPr>
          <p:spPr>
            <a:xfrm rot="1800000">
              <a:off x="8306521" y="4055629"/>
              <a:ext cx="1243407" cy="13882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38242" y="0"/>
                  </a:lnTo>
                  <a:lnTo>
                    <a:pt x="45748" y="347"/>
                  </a:lnTo>
                  <a:lnTo>
                    <a:pt x="120000" y="114618"/>
                  </a:lnTo>
                  <a:lnTo>
                    <a:pt x="116307" y="120000"/>
                  </a:lnTo>
                  <a:lnTo>
                    <a:pt x="3824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0" name="Shape 230"/>
            <p:cNvSpPr/>
            <p:nvPr/>
          </p:nvSpPr>
          <p:spPr>
            <a:xfrm rot="1800000">
              <a:off x="8306771" y="1511523"/>
              <a:ext cx="1241871" cy="13888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25"/>
                  </a:moveTo>
                  <a:lnTo>
                    <a:pt x="38289" y="50"/>
                  </a:lnTo>
                  <a:lnTo>
                    <a:pt x="46575" y="0"/>
                  </a:lnTo>
                  <a:lnTo>
                    <a:pt x="120000" y="114391"/>
                  </a:lnTo>
                  <a:lnTo>
                    <a:pt x="116450" y="120000"/>
                  </a:lnTo>
                  <a:lnTo>
                    <a:pt x="38289" y="120000"/>
                  </a:lnTo>
                  <a:lnTo>
                    <a:pt x="0" y="60025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31" name="Shape 231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74A50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905570" y="601883"/>
            <a:ext cx="3562257" cy="564844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E1E1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4650889" y="6088283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734423" y="2660903"/>
            <a:ext cx="3300983" cy="1463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6" name="Shape 236"/>
          <p:cNvSpPr>
            <a:spLocks noGrp="1"/>
          </p:cNvSpPr>
          <p:nvPr>
            <p:ph type="pic" idx="2"/>
          </p:nvPr>
        </p:nvSpPr>
        <p:spPr>
          <a:xfrm>
            <a:off x="1005208" y="693795"/>
            <a:ext cx="3359623" cy="5468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accent1"/>
              </a:buClr>
              <a:buFont typeface="Noto Sans Symbols"/>
              <a:buNone/>
              <a:defRPr sz="32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1"/>
              </a:buClr>
              <a:buFont typeface="Noto Sans Symbols"/>
              <a:buNone/>
              <a:defRPr sz="2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4734630" y="4133087"/>
            <a:ext cx="3300572" cy="1519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1"/>
              </a:buClr>
              <a:buFont typeface="Noto Sans Symbols"/>
              <a:buNone/>
              <a:defRPr sz="1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ft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‹N›</a:t>
            </a:fld>
            <a:endParaRPr lang="it-IT" sz="1200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1F15E"/>
            </a:gs>
            <a:gs pos="62000">
              <a:srgbClr val="90BA3F"/>
            </a:gs>
            <a:gs pos="100000">
              <a:srgbClr val="7FA03E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-567354" y="0"/>
            <a:ext cx="10458653" cy="7117070"/>
            <a:chOff x="-644958" y="0"/>
            <a:chExt cx="10458653" cy="7117070"/>
          </a:xfrm>
        </p:grpSpPr>
        <p:grpSp>
          <p:nvGrpSpPr>
            <p:cNvPr id="11" name="Shape 1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2" name="Shape 12"/>
              <p:cNvGrpSpPr/>
              <p:nvPr/>
            </p:nvGrpSpPr>
            <p:grpSpPr>
              <a:xfrm>
                <a:off x="0" y="0"/>
                <a:ext cx="2514599" cy="6858000"/>
                <a:chOff x="0" y="0"/>
                <a:chExt cx="2514599" cy="6858000"/>
              </a:xfrm>
            </p:grpSpPr>
            <p:sp>
              <p:nvSpPr>
                <p:cNvPr id="13" name="Shape 13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" name="Shape 1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" name="Shape 1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6" name="Shape 16"/>
              <p:cNvGrpSpPr/>
              <p:nvPr/>
            </p:nvGrpSpPr>
            <p:grpSpPr>
              <a:xfrm>
                <a:off x="422910" y="0"/>
                <a:ext cx="2514599" cy="6858000"/>
                <a:chOff x="0" y="0"/>
                <a:chExt cx="2514599" cy="6858000"/>
              </a:xfrm>
            </p:grpSpPr>
            <p:sp>
              <p:nvSpPr>
                <p:cNvPr id="17" name="Shape 17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" name="Shape 1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" name="Shape 1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20" name="Shape 20"/>
              <p:cNvGrpSpPr/>
              <p:nvPr/>
            </p:nvGrpSpPr>
            <p:grpSpPr>
              <a:xfrm rot="10800000">
                <a:off x="6629400" y="0"/>
                <a:ext cx="2514599" cy="6858000"/>
                <a:chOff x="0" y="0"/>
                <a:chExt cx="2514599" cy="6858000"/>
              </a:xfrm>
            </p:grpSpPr>
            <p:sp>
              <p:nvSpPr>
                <p:cNvPr id="21" name="Shape 21"/>
                <p:cNvSpPr/>
                <p:nvPr/>
              </p:nvSpPr>
              <p:spPr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2" name="Shape 2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3" name="Shape 2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24" name="Shape 2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7" name="Shape 27"/>
            <p:cNvSpPr/>
            <p:nvPr/>
          </p:nvSpPr>
          <p:spPr>
            <a:xfrm>
              <a:off x="-11875" y="5035137"/>
              <a:ext cx="9144000" cy="11756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3939"/>
                  </a:moveTo>
                  <a:cubicBezTo>
                    <a:pt x="6480" y="116969"/>
                    <a:pt x="12961" y="120000"/>
                    <a:pt x="21974" y="118787"/>
                  </a:cubicBezTo>
                  <a:cubicBezTo>
                    <a:pt x="30986" y="117575"/>
                    <a:pt x="42051" y="116161"/>
                    <a:pt x="54077" y="106666"/>
                  </a:cubicBezTo>
                  <a:cubicBezTo>
                    <a:pt x="66103" y="97171"/>
                    <a:pt x="83142" y="79595"/>
                    <a:pt x="94129" y="61818"/>
                  </a:cubicBezTo>
                  <a:cubicBezTo>
                    <a:pt x="105116" y="44040"/>
                    <a:pt x="116363" y="15757"/>
                    <a:pt x="120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-11875" y="3467594"/>
              <a:ext cx="9144000" cy="8906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454" y="101199"/>
                    <a:pt x="6909" y="82399"/>
                    <a:pt x="13714" y="63999"/>
                  </a:cubicBezTo>
                  <a:cubicBezTo>
                    <a:pt x="20519" y="45600"/>
                    <a:pt x="30181" y="18666"/>
                    <a:pt x="40831" y="9600"/>
                  </a:cubicBezTo>
                  <a:cubicBezTo>
                    <a:pt x="51480" y="533"/>
                    <a:pt x="64415" y="0"/>
                    <a:pt x="77610" y="9600"/>
                  </a:cubicBezTo>
                  <a:cubicBezTo>
                    <a:pt x="90805" y="19200"/>
                    <a:pt x="112805" y="57600"/>
                    <a:pt x="120000" y="6720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-23750" y="5640778"/>
              <a:ext cx="3004457" cy="12112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44071" y="49705"/>
                    <a:pt x="88142" y="99411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3753" y="8112"/>
                    <a:pt x="7506" y="16224"/>
                    <a:pt x="14493" y="27951"/>
                  </a:cubicBezTo>
                  <a:cubicBezTo>
                    <a:pt x="21480" y="39678"/>
                    <a:pt x="31922" y="57670"/>
                    <a:pt x="41922" y="70361"/>
                  </a:cubicBezTo>
                  <a:cubicBezTo>
                    <a:pt x="51922" y="83052"/>
                    <a:pt x="64571" y="96224"/>
                    <a:pt x="74493" y="104096"/>
                  </a:cubicBezTo>
                  <a:cubicBezTo>
                    <a:pt x="84415" y="111967"/>
                    <a:pt x="95116" y="115180"/>
                    <a:pt x="101454" y="117590"/>
                  </a:cubicBezTo>
                  <a:cubicBezTo>
                    <a:pt x="107792" y="120000"/>
                    <a:pt x="109428" y="118875"/>
                    <a:pt x="112519" y="118554"/>
                  </a:cubicBezTo>
                  <a:cubicBezTo>
                    <a:pt x="115610" y="118232"/>
                    <a:pt x="117805" y="116947"/>
                    <a:pt x="120000" y="11566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2137558" y="5132119"/>
              <a:ext cx="6982691" cy="17199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2789" y="107226"/>
                    <a:pt x="5578" y="94453"/>
                    <a:pt x="9387" y="82715"/>
                  </a:cubicBezTo>
                  <a:cubicBezTo>
                    <a:pt x="13197" y="70978"/>
                    <a:pt x="18469" y="58273"/>
                    <a:pt x="22857" y="49574"/>
                  </a:cubicBezTo>
                  <a:cubicBezTo>
                    <a:pt x="27244" y="40874"/>
                    <a:pt x="29931" y="37007"/>
                    <a:pt x="35714" y="30517"/>
                  </a:cubicBezTo>
                  <a:cubicBezTo>
                    <a:pt x="41496" y="24027"/>
                    <a:pt x="52040" y="14913"/>
                    <a:pt x="57551" y="10632"/>
                  </a:cubicBezTo>
                  <a:cubicBezTo>
                    <a:pt x="63061" y="6352"/>
                    <a:pt x="63911" y="6490"/>
                    <a:pt x="68775" y="4833"/>
                  </a:cubicBezTo>
                  <a:cubicBezTo>
                    <a:pt x="73639" y="3176"/>
                    <a:pt x="81326" y="1380"/>
                    <a:pt x="86734" y="690"/>
                  </a:cubicBezTo>
                  <a:cubicBezTo>
                    <a:pt x="92142" y="0"/>
                    <a:pt x="101224" y="690"/>
                    <a:pt x="101224" y="690"/>
                  </a:cubicBezTo>
                  <a:lnTo>
                    <a:pt x="111632" y="690"/>
                  </a:lnTo>
                  <a:cubicBezTo>
                    <a:pt x="114523" y="966"/>
                    <a:pt x="117176" y="1933"/>
                    <a:pt x="118571" y="2347"/>
                  </a:cubicBezTo>
                  <a:cubicBezTo>
                    <a:pt x="119965" y="2761"/>
                    <a:pt x="119489" y="2623"/>
                    <a:pt x="120000" y="3176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 rot="1800000">
              <a:off x="2996164" y="2859251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 rot="1800000">
              <a:off x="3720064" y="41260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 rot="1800000">
              <a:off x="3729590" y="1592427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 rot="1800000">
              <a:off x="2977114" y="325603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 rot="1800000">
              <a:off x="4463014" y="53833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5882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 rot="1800000">
              <a:off x="-382403" y="4201527"/>
              <a:ext cx="1261499" cy="13882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084"/>
                  </a:moveTo>
                  <a:lnTo>
                    <a:pt x="5360" y="0"/>
                  </a:lnTo>
                  <a:lnTo>
                    <a:pt x="82305" y="0"/>
                  </a:lnTo>
                  <a:lnTo>
                    <a:pt x="120000" y="60000"/>
                  </a:lnTo>
                  <a:lnTo>
                    <a:pt x="82305" y="120000"/>
                  </a:lnTo>
                  <a:lnTo>
                    <a:pt x="70827" y="119970"/>
                  </a:lnTo>
                  <a:lnTo>
                    <a:pt x="0" y="9084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 rot="1800000">
              <a:off x="24364" y="54024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 rot="1800000">
              <a:off x="52940" y="28497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 rot="1800000">
              <a:off x="776839" y="4126076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 rot="1800000">
              <a:off x="1510264" y="5411953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 rot="1800000">
              <a:off x="1529315" y="2859251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 rot="1800000">
              <a:off x="795889" y="1563852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 rot="1800000">
              <a:off x="6806165" y="414512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 rot="1800000">
              <a:off x="7549115" y="54214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 rot="1800000">
              <a:off x="7549116" y="2868778"/>
              <a:ext cx="1601399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 rot="1800000">
              <a:off x="8306521" y="4055629"/>
              <a:ext cx="1243407" cy="13882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38242" y="0"/>
                  </a:lnTo>
                  <a:lnTo>
                    <a:pt x="45748" y="347"/>
                  </a:lnTo>
                  <a:lnTo>
                    <a:pt x="120000" y="114618"/>
                  </a:lnTo>
                  <a:lnTo>
                    <a:pt x="116307" y="120000"/>
                  </a:lnTo>
                  <a:lnTo>
                    <a:pt x="3824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 rot="1800000">
              <a:off x="8306771" y="1511523"/>
              <a:ext cx="1241871" cy="13888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25"/>
                  </a:moveTo>
                  <a:lnTo>
                    <a:pt x="38289" y="50"/>
                  </a:lnTo>
                  <a:lnTo>
                    <a:pt x="46575" y="0"/>
                  </a:lnTo>
                  <a:lnTo>
                    <a:pt x="120000" y="114391"/>
                  </a:lnTo>
                  <a:lnTo>
                    <a:pt x="116450" y="120000"/>
                  </a:lnTo>
                  <a:lnTo>
                    <a:pt x="38289" y="120000"/>
                  </a:lnTo>
                  <a:lnTo>
                    <a:pt x="0" y="60025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9" name="Shape 49"/>
          <p:cNvSpPr/>
          <p:nvPr/>
        </p:nvSpPr>
        <p:spPr>
          <a:xfrm>
            <a:off x="457200" y="333487"/>
            <a:ext cx="8229600" cy="618564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4561242" y="-21511"/>
            <a:ext cx="3679116" cy="699243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74A50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sz="4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043491" y="2323651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3576" algn="l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40080" marR="0" lvl="1" indent="-178308" algn="l" rtl="0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-132080" algn="l" rtl="0">
              <a:spcBef>
                <a:spcPts val="40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124712" marR="0" lvl="3" indent="-148844" algn="l" rtl="0">
              <a:spcBef>
                <a:spcPts val="36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8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25880" marR="0" lvl="4" indent="-156464" algn="l" rtl="0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517904" marR="0" lvl="5" indent="-167639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1719072" marR="0" lvl="6" indent="-165608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1920240" marR="0" lvl="7" indent="-163575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121408" marR="0" lvl="8" indent="-161543" algn="l" rtl="0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5997387" y="22449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-713" y="6519133"/>
            <a:ext cx="914471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4649096" y="224490"/>
            <a:ext cx="133215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‹N›</a:t>
            </a:fld>
            <a:endParaRPr lang="it-IT" sz="12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/>
        </p:nvSpPr>
        <p:spPr>
          <a:xfrm>
            <a:off x="4860032" y="260647"/>
            <a:ext cx="1512167" cy="670559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Shape 257"/>
          <p:cNvSpPr txBox="1">
            <a:spLocks noGrp="1"/>
          </p:cNvSpPr>
          <p:nvPr>
            <p:ph type="ctrTitle"/>
          </p:nvPr>
        </p:nvSpPr>
        <p:spPr>
          <a:xfrm>
            <a:off x="4733364" y="2708475"/>
            <a:ext cx="3313354" cy="17021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it-IT" sz="36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Didattica della fisica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subTitle" idx="1"/>
          </p:nvPr>
        </p:nvSpPr>
        <p:spPr>
          <a:xfrm>
            <a:off x="4733363" y="4421080"/>
            <a:ext cx="3456000" cy="12606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1" i="0" u="none" strike="noStrike" cap="none" dirty="0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SzPct val="25000"/>
            </a:pPr>
            <a:r>
              <a:rPr lang="it-IT" sz="1800" b="1" i="0" u="none" strike="noStrike" cap="none" dirty="0" smtClean="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Illustrazione de</a:t>
            </a:r>
            <a:br>
              <a:rPr lang="it-IT" sz="1800" b="1" i="0" u="none" strike="noStrike" cap="none" dirty="0" smtClean="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 dirty="0" smtClean="0"/>
              <a:t>«La scienza in gioco»</a:t>
            </a:r>
            <a:endParaRPr lang="it-IT" dirty="0"/>
          </a:p>
        </p:txBody>
      </p:sp>
      <p:pic>
        <p:nvPicPr>
          <p:cNvPr id="259" name="Shape 2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2039" y="260647"/>
            <a:ext cx="1356360" cy="670559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/>
          <p:nvPr/>
        </p:nvSpPr>
        <p:spPr>
          <a:xfrm>
            <a:off x="4738339" y="1629955"/>
            <a:ext cx="226857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Luca Fiorani</a:t>
            </a:r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611560" y="836712"/>
            <a:ext cx="79208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it-IT" sz="32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 valore formativo della scienza</a:t>
            </a:r>
          </a:p>
        </p:txBody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11560" y="2132856"/>
            <a:ext cx="7920880" cy="4248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Piuttosto che accumulare sapere, è più importante acquisire un metodo per organizzare i saperi</a:t>
            </a:r>
          </a:p>
          <a:p>
            <a:pPr marL="342900" marR="0" lvl="0" indent="-2794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manualità e la tecnica riacquistano la loro dignità</a:t>
            </a:r>
          </a:p>
          <a:p>
            <a:pPr marL="342900" marR="0" lvl="0" indent="-279400" algn="l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None/>
            </a:pPr>
            <a:endParaRPr sz="2400" b="1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4" name="Shape 324"/>
          <p:cNvSpPr txBox="1"/>
          <p:nvPr/>
        </p:nvSpPr>
        <p:spPr>
          <a:xfrm>
            <a:off x="0" y="651600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</a:t>
            </a:fld>
            <a:endParaRPr lang="it-IT"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611560" y="836712"/>
            <a:ext cx="79208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it-IT" sz="32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 una nuova cultura della tecnica</a:t>
            </a:r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11560" y="2132856"/>
            <a:ext cx="7920880" cy="4248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Tecnica: un metodo codificato per raggiungere uno scopo (arte di lavorare i metalli)</a:t>
            </a:r>
          </a:p>
          <a:p>
            <a:pPr marL="342900" marR="0" lvl="0" indent="-2794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Tecnologia: studio di tecniche (metallurgia)</a:t>
            </a:r>
          </a:p>
          <a:p>
            <a:pPr marL="342900" marR="0" lvl="0" indent="-2794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Scienza ≠ tecnologia (la scienza produce tecniche, ma esistono tecniche non fondate sulla scienza)</a:t>
            </a:r>
          </a:p>
          <a:p>
            <a:pPr marL="342900" marR="0" lvl="0" indent="-2794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Tecnica ≈ scienza applicata</a:t>
            </a:r>
          </a:p>
          <a:p>
            <a:pPr marL="342900" marR="0" lvl="0" indent="-279400" algn="l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educazioni tecniche e scientifiche non vanno disgiunte (costruire un motore elettrico aiuta a capire l’elettromagnetismo)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0" y="651600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</a:t>
            </a:fld>
            <a:endParaRPr lang="it-IT"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611560" y="836712"/>
            <a:ext cx="79208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it-IT" sz="32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 una nuova cultura della tecnica</a:t>
            </a:r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11560" y="2132856"/>
            <a:ext cx="7920880" cy="4248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L’educazione scientifica, intesa come educazione alla comprensione dei fenomeni della realtà naturale, si collega con l’educazione tecnica, intesa come spazio dell’attività umana per realizzare oggetti concreti</a:t>
            </a:r>
          </a:p>
          <a:p>
            <a:pPr marL="342900" marR="0" lvl="0" indent="-279400" algn="l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Tali educazioni devono realizzarsi all’interno di un contesto ludico e piacevole</a:t>
            </a:r>
          </a:p>
        </p:txBody>
      </p:sp>
      <p:sp>
        <p:nvSpPr>
          <p:cNvPr id="340" name="Shape 340"/>
          <p:cNvSpPr txBox="1"/>
          <p:nvPr/>
        </p:nvSpPr>
        <p:spPr>
          <a:xfrm>
            <a:off x="0" y="651600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</a:t>
            </a:fld>
            <a:endParaRPr lang="it-IT"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611560" y="836712"/>
            <a:ext cx="79208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it-IT" sz="32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Elogio della semplicità (Chichignoud)</a:t>
            </a:r>
          </a:p>
        </p:txBody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11560" y="2132856"/>
            <a:ext cx="7920880" cy="4248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Volendo fornire troppo in fretta al bambino delle spiegazioni scientifiche sui fenomeni considerati, l’animatore rischia di privare il bambino dell’attività stessa nella quale si mobilita tutto il suo potenziale intellettivo e creativo e in cui può sviluppare dei nuovi saper fare</a:t>
            </a:r>
          </a:p>
          <a:p>
            <a:pPr marL="822960" marR="0" lvl="1" indent="-467360" algn="l" rtl="0">
              <a:spcBef>
                <a:spcPts val="440"/>
              </a:spcBef>
              <a:buClr>
                <a:schemeClr val="accent1"/>
              </a:buClr>
              <a:buSzPct val="76000"/>
              <a:buFont typeface="Century Gothic"/>
              <a:buAutoNum type="arabicPeriod"/>
            </a:pPr>
            <a:r>
              <a:rPr lang="it-IT" sz="2200" b="1" i="1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 indurre delle conoscenze rigide</a:t>
            </a:r>
            <a:br>
              <a:rPr lang="it-IT" sz="2200" b="1" i="1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 priviamo il bambino dell’elaborazione progressiva di nuove conoscenze, in seguito lo aiuteremo a precisarle meglio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0" y="651600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13</a:t>
            </a:fld>
            <a:endParaRPr lang="it-IT"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611560" y="836712"/>
            <a:ext cx="79208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it-IT" sz="32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Elogio della semplicità (Chichignoud)</a:t>
            </a:r>
          </a:p>
        </p:txBody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11560" y="2132856"/>
            <a:ext cx="7920880" cy="4248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22960" marR="0" lvl="1" indent="-4673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Century Gothic"/>
              <a:buAutoNum type="arabicPeriod" startAt="2"/>
            </a:pPr>
            <a:r>
              <a:rPr lang="it-IT" sz="2200" b="1" i="1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L’attività scientifica risiede prima di tutto nel processo</a:t>
            </a:r>
            <a:br>
              <a:rPr lang="it-IT" sz="2200" b="1" i="1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fabbricazione di un piccolo mulinello ad acqua può condurre a un’autentica sensibilizzazione tecnologica mettendo in gioco delle nozioni anche molto elaborate</a:t>
            </a:r>
          </a:p>
          <a:p>
            <a:pPr marL="822960" marR="0" lvl="1" indent="-46736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Century Gothic"/>
              <a:buAutoNum type="arabicPeriod" startAt="2"/>
            </a:pPr>
            <a:r>
              <a:rPr lang="it-IT" sz="2200" b="1" i="1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 temere la semplicità</a:t>
            </a: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Privilegiare le realizzazioni più «semplici» che permettono dei prolungamenti d’azione</a:t>
            </a:r>
          </a:p>
          <a:p>
            <a:pPr marL="822960" marR="0" lvl="1" indent="-467360" algn="l" rtl="0">
              <a:spcBef>
                <a:spcPts val="440"/>
              </a:spcBef>
              <a:buClr>
                <a:schemeClr val="accent1"/>
              </a:buClr>
              <a:buSzPct val="76000"/>
              <a:buFont typeface="Century Gothic"/>
              <a:buAutoNum type="arabicPeriod" startAt="2"/>
            </a:pPr>
            <a:r>
              <a:rPr lang="it-IT" sz="2200" b="1" i="1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Saper gestire delle soluzioni tecniche</a:t>
            </a: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 far intervenire soluzioni tecniche e spiegazioni scientifiche se non quando necessario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x="0" y="651600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14</a:t>
            </a:fld>
            <a:endParaRPr lang="it-IT"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611560" y="836712"/>
            <a:ext cx="79208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it-IT" sz="32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Elogio della semplicità (Chichignoud)</a:t>
            </a:r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11560" y="2132856"/>
            <a:ext cx="7920880" cy="4248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22960" marR="0" lvl="1" indent="-4673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Century Gothic"/>
              <a:buAutoNum type="arabicPeriod" startAt="5"/>
            </a:pPr>
            <a:r>
              <a:rPr lang="it-IT" sz="2200" b="1" i="1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Proporre delle situazioni che stimolino l’attività</a:t>
            </a:r>
            <a:br>
              <a:rPr lang="it-IT" sz="2200" b="1" i="1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Fabbricare un battello a elica o installare nella casa delle bambole una piccola luce sono situazioni che mobilitano tutte le competenze e, in un quadro stimolante, metteranno in moto l’azione del bambino</a:t>
            </a:r>
          </a:p>
          <a:p>
            <a:pPr marL="822960" marR="0" lvl="1" indent="-467360" algn="l" rtl="0">
              <a:spcBef>
                <a:spcPts val="440"/>
              </a:spcBef>
              <a:buClr>
                <a:schemeClr val="accent1"/>
              </a:buClr>
              <a:buSzPct val="76000"/>
              <a:buFont typeface="Century Gothic"/>
              <a:buAutoNum type="arabicPeriod" startAt="5"/>
            </a:pPr>
            <a:r>
              <a:rPr lang="it-IT" sz="2200" b="1" i="1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Ridurre le costrizioni per fare spazio alla sperimentazione, senza una presenza eccessiva dell’adulto</a:t>
            </a: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Questa scelta ci fa preferire a volte la costruzione di un razzo ad acqua a quella di un microrazzo con motore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0" y="651600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</a:t>
            </a:fld>
            <a:endParaRPr lang="it-IT"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title"/>
          </p:nvPr>
        </p:nvSpPr>
        <p:spPr>
          <a:xfrm>
            <a:off x="611560" y="836712"/>
            <a:ext cx="79208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it-IT" sz="32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Elogio della semplicità (Chichignoud)</a:t>
            </a:r>
          </a:p>
        </p:txBody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11560" y="2132856"/>
            <a:ext cx="7920880" cy="4248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22960" marR="0" lvl="1" indent="-467360" algn="l" rtl="0">
              <a:spcBef>
                <a:spcPts val="0"/>
              </a:spcBef>
              <a:buClr>
                <a:schemeClr val="accent1"/>
              </a:buClr>
              <a:buSzPct val="76000"/>
              <a:buFont typeface="Century Gothic"/>
              <a:buAutoNum type="arabicPeriod" startAt="7"/>
            </a:pPr>
            <a:r>
              <a:rPr lang="it-IT" sz="2200" b="1" i="1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Fare buon uso delle competenze</a:t>
            </a:r>
            <a:br>
              <a:rPr lang="it-IT" sz="2200" b="1" i="1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 buona formazione scientifica non determinerà automaticamente un buon animatore scientifico, la competenza deve essere al servizio dell’attività del bambino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x="0" y="651600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16</a:t>
            </a:fld>
            <a:endParaRPr lang="it-IT"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611560" y="836712"/>
            <a:ext cx="79208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it-IT" sz="32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scienza in gioco</a:t>
            </a:r>
          </a:p>
        </p:txBody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11560" y="2132856"/>
            <a:ext cx="7920880" cy="4248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Usare il gioco per entrare nella scienza</a:t>
            </a:r>
          </a:p>
          <a:p>
            <a:pPr marL="342900" marR="0" lvl="0" indent="-2794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Nella crescita di ogni individuo, il gioco riveste un ruolo di capitale importanza</a:t>
            </a:r>
          </a:p>
          <a:p>
            <a:pPr marL="342900" marR="0" lvl="0" indent="-2794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 rapporto c’è tra «reale» e «virtuale»?</a:t>
            </a:r>
          </a:p>
          <a:p>
            <a:pPr marL="342900" marR="0" lvl="0" indent="-2794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ragazzi sono «in fuga» dalla realtà</a:t>
            </a:r>
          </a:p>
          <a:p>
            <a:pPr marL="342900" marR="0" lvl="0" indent="-279400" algn="l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Occorre costruire un senso della realtà connesso alla relazione tra persona e natura</a:t>
            </a:r>
          </a:p>
        </p:txBody>
      </p:sp>
      <p:sp>
        <p:nvSpPr>
          <p:cNvPr id="380" name="Shape 380"/>
          <p:cNvSpPr txBox="1"/>
          <p:nvPr/>
        </p:nvSpPr>
        <p:spPr>
          <a:xfrm>
            <a:off x="0" y="651600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17</a:t>
            </a:fld>
            <a:endParaRPr lang="it-IT"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611560" y="836712"/>
            <a:ext cx="79208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it-IT" sz="32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scienza in gioco</a:t>
            </a:r>
          </a:p>
        </p:txBody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11560" y="2132856"/>
            <a:ext cx="7920880" cy="4248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 termine «senso»:</a:t>
            </a:r>
          </a:p>
          <a:p>
            <a:pPr marL="640080" marR="0" lvl="1" indent="-28448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È connesso alla percezione e quindi è legato all’esperienza sensibile</a:t>
            </a:r>
          </a:p>
          <a:p>
            <a:pPr marL="640080" marR="0" lvl="1" indent="-28448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Nel linguaggio comune è sinonimo di «significato»</a:t>
            </a:r>
          </a:p>
          <a:p>
            <a:pPr marL="640080" marR="0" lvl="1" indent="-28448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Indica anche la direzione verso cui vanno le cose</a:t>
            </a:r>
          </a:p>
          <a:p>
            <a:pPr marL="342900" marR="0" lvl="0" indent="-279400" algn="l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 gioco può essere un forte elemento di costruzione della realtà</a:t>
            </a:r>
          </a:p>
        </p:txBody>
      </p:sp>
      <p:sp>
        <p:nvSpPr>
          <p:cNvPr id="388" name="Shape 388"/>
          <p:cNvSpPr txBox="1"/>
          <p:nvPr/>
        </p:nvSpPr>
        <p:spPr>
          <a:xfrm>
            <a:off x="0" y="651600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18</a:t>
            </a:fld>
            <a:endParaRPr lang="it-IT"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611560" y="836712"/>
            <a:ext cx="79208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it-IT" sz="32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Meccanismi per giocare</a:t>
            </a:r>
          </a:p>
        </p:txBody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11560" y="2132856"/>
            <a:ext cx="7920880" cy="4248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giocattoli costruiti permettono molteplici esperienze nella fabbricazione e nel gioco</a:t>
            </a:r>
          </a:p>
          <a:p>
            <a:pPr marL="342900" marR="0" lvl="0" indent="-2794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Nel gioco commerciale, il mondo è usato, non inventato</a:t>
            </a:r>
          </a:p>
          <a:p>
            <a:pPr marL="342900" marR="0" lvl="0" indent="-279400" algn="l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Costruendo il bambino misura, traccia, assembla, trasforma materiali, si impadronisce di attrezzi, prova, tocca, sperimenta, testa, modifica, ricomincia e apprende i principi di funzionamento</a:t>
            </a:r>
          </a:p>
        </p:txBody>
      </p:sp>
      <p:sp>
        <p:nvSpPr>
          <p:cNvPr id="396" name="Shape 396"/>
          <p:cNvSpPr txBox="1"/>
          <p:nvPr/>
        </p:nvSpPr>
        <p:spPr>
          <a:xfrm>
            <a:off x="0" y="651600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</a:t>
            </a:fld>
            <a:endParaRPr lang="it-IT"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611560" y="836712"/>
            <a:ext cx="79208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it-IT" sz="3200" b="1" i="0" u="none" strike="noStrike" cap="none" dirty="0" smtClean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Illustrazione de</a:t>
            </a:r>
            <a:br>
              <a:rPr lang="it-IT" sz="3200" b="1" i="0" u="none" strike="noStrike" cap="none" dirty="0" smtClean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 sz="3200" b="1" i="0" u="none" strike="noStrike" cap="none" dirty="0" smtClean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«La scienza in gioco»</a:t>
            </a:r>
            <a:endParaRPr lang="it-IT" sz="3200" b="1" i="0" u="none" strike="noStrike" cap="none" dirty="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11560" y="2132856"/>
            <a:ext cx="7920880" cy="4248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 dirty="0" smtClean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 </a:t>
            </a:r>
            <a:r>
              <a:rPr lang="it-IT" sz="2400" b="1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p. </a:t>
            </a:r>
            <a:r>
              <a:rPr lang="it-IT" sz="2400" b="1" i="0" u="none" strike="noStrike" cap="none" dirty="0" smtClean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 </a:t>
            </a:r>
            <a:r>
              <a:rPr lang="it-IT" sz="2400" b="1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p. </a:t>
            </a:r>
            <a:r>
              <a:rPr lang="it-IT" sz="2400" b="1" i="0" u="none" strike="noStrike" cap="none" dirty="0" smtClean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28</a:t>
            </a:r>
            <a:endParaRPr lang="it-IT" sz="2400" b="1" i="0" u="none" strike="noStrike" cap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Shape 268"/>
          <p:cNvSpPr txBox="1"/>
          <p:nvPr/>
        </p:nvSpPr>
        <p:spPr>
          <a:xfrm>
            <a:off x="0" y="651600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fld>
            <a:endParaRPr lang="it-IT"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5175840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611560" y="836712"/>
            <a:ext cx="79208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it-IT" sz="32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Meccanismi per giocare</a:t>
            </a:r>
          </a:p>
        </p:txBody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11560" y="2132856"/>
            <a:ext cx="7920880" cy="4248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Nel gioco, il bambino:</a:t>
            </a:r>
          </a:p>
          <a:p>
            <a:pPr marL="640080" marR="0" lvl="1" indent="-28448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Scopre l’attrito, le regolazioni, la trasformazione del movimento da circolare in rettilineo, le trasmissioni, riconosce la forza degli elementi naturali, come acqua e vento, e cerca di catturare l’energia eolica o idraulica</a:t>
            </a:r>
          </a:p>
          <a:p>
            <a:pPr marL="640080" marR="0" lvl="1" indent="-284480" algn="l" rtl="0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 esperienze che lo conducono a capire le leggi della fisica</a:t>
            </a:r>
          </a:p>
        </p:txBody>
      </p:sp>
      <p:sp>
        <p:nvSpPr>
          <p:cNvPr id="404" name="Shape 404"/>
          <p:cNvSpPr txBox="1"/>
          <p:nvPr/>
        </p:nvSpPr>
        <p:spPr>
          <a:xfrm>
            <a:off x="0" y="651600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</a:t>
            </a:fld>
            <a:endParaRPr lang="it-IT"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title"/>
          </p:nvPr>
        </p:nvSpPr>
        <p:spPr>
          <a:xfrm>
            <a:off x="611560" y="836712"/>
            <a:ext cx="79208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it-IT" sz="32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L’animatore dell’attività</a:t>
            </a:r>
          </a:p>
        </p:txBody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611560" y="2132856"/>
            <a:ext cx="7920880" cy="4248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L’adulto:</a:t>
            </a:r>
          </a:p>
          <a:p>
            <a:pPr marL="640080" marR="0" lvl="1" indent="-28448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Organizza lo spazio</a:t>
            </a:r>
          </a:p>
          <a:p>
            <a:pPr marL="640080" marR="0" lvl="1" indent="-28448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Garantisce la sicurezza</a:t>
            </a:r>
          </a:p>
          <a:p>
            <a:pPr marL="640080" marR="0" lvl="1" indent="-28448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Mette a disposizione i materiali</a:t>
            </a:r>
          </a:p>
          <a:p>
            <a:pPr marL="640080" marR="0" lvl="1" indent="-28448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Aiuta nelle situazioni tecniche</a:t>
            </a:r>
          </a:p>
          <a:p>
            <a:pPr marL="640080" marR="0" lvl="1" indent="-28448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Guida l’apprendimento</a:t>
            </a:r>
          </a:p>
          <a:p>
            <a:pPr marL="640080" marR="0" lvl="1" indent="-284480" algn="l" rtl="0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 fa al posto dei bambini, ma è attento a sostenere</a:t>
            </a:r>
          </a:p>
        </p:txBody>
      </p:sp>
      <p:sp>
        <p:nvSpPr>
          <p:cNvPr id="412" name="Shape 412"/>
          <p:cNvSpPr txBox="1"/>
          <p:nvPr/>
        </p:nvSpPr>
        <p:spPr>
          <a:xfrm>
            <a:off x="0" y="651600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21</a:t>
            </a:fld>
            <a:endParaRPr lang="it-IT"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title"/>
          </p:nvPr>
        </p:nvSpPr>
        <p:spPr>
          <a:xfrm>
            <a:off x="611560" y="836712"/>
            <a:ext cx="79208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it-IT" sz="32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L’animatore dell’attività</a:t>
            </a:r>
          </a:p>
        </p:txBody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11560" y="2132856"/>
            <a:ext cx="7920880" cy="4248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L’animatore:</a:t>
            </a:r>
          </a:p>
          <a:p>
            <a:pPr marL="640080" marR="0" lvl="1" indent="-28448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Aiuta a mantenere il progetto, a sostenere l’evoluzione del percorso, a suggerire nuove piste di ricerca e si preoccupa che ogni oggetto vada a buon termine</a:t>
            </a:r>
          </a:p>
          <a:p>
            <a:pPr marL="640080" marR="0" lvl="1" indent="-284480" algn="l" rtl="0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Invita a osservare, a cercare della documentazione, accompagna nella comprensione tecnologica della storia delle macchine e degli uomini e favorisce la vita e lo scambio del gruppo</a:t>
            </a:r>
          </a:p>
        </p:txBody>
      </p:sp>
      <p:sp>
        <p:nvSpPr>
          <p:cNvPr id="420" name="Shape 420"/>
          <p:cNvSpPr txBox="1"/>
          <p:nvPr/>
        </p:nvSpPr>
        <p:spPr>
          <a:xfrm>
            <a:off x="0" y="651600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22</a:t>
            </a:fld>
            <a:endParaRPr lang="it-IT"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title"/>
          </p:nvPr>
        </p:nvSpPr>
        <p:spPr>
          <a:xfrm>
            <a:off x="611560" y="836712"/>
            <a:ext cx="79208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it-IT" sz="32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L’animatore dell’attività</a:t>
            </a:r>
          </a:p>
        </p:txBody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11560" y="2132856"/>
            <a:ext cx="7920880" cy="4248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L’educazione tradizionale consisteva nella trasmissione del sapere, in cui la memoria era la funzione principale</a:t>
            </a:r>
          </a:p>
          <a:p>
            <a:pPr marL="342900" marR="0" lvl="0" indent="-279400" algn="l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L’educazione nuova considera la persona in quanto soggetto e non oggetto e afferma che un autentico sapere va connesso al bisogno di conoscere stando nel mezzo delle cose</a:t>
            </a:r>
          </a:p>
        </p:txBody>
      </p:sp>
      <p:sp>
        <p:nvSpPr>
          <p:cNvPr id="428" name="Shape 428"/>
          <p:cNvSpPr txBox="1"/>
          <p:nvPr/>
        </p:nvSpPr>
        <p:spPr>
          <a:xfrm>
            <a:off x="0" y="651600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23</a:t>
            </a:fld>
            <a:endParaRPr lang="it-IT"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title"/>
          </p:nvPr>
        </p:nvSpPr>
        <p:spPr>
          <a:xfrm>
            <a:off x="611560" y="836712"/>
            <a:ext cx="79208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it-IT" sz="32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L’animatore dell’attività</a:t>
            </a:r>
          </a:p>
        </p:txBody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11560" y="2132856"/>
            <a:ext cx="7920880" cy="4248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spcBef>
                <a:spcPts val="0"/>
              </a:spcBef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ricomposizione di cultura scientifica e cultura umanistica è importante e può realizzarsi grazie a esperienze concrete dove interagiscono diversi livelli dell’esperienza umana (ludica, cognitiva, scientifica, manuale, espressiva, immaginativa ecc.)</a:t>
            </a:r>
          </a:p>
        </p:txBody>
      </p:sp>
      <p:sp>
        <p:nvSpPr>
          <p:cNvPr id="436" name="Shape 436"/>
          <p:cNvSpPr txBox="1"/>
          <p:nvPr/>
        </p:nvSpPr>
        <p:spPr>
          <a:xfrm>
            <a:off x="0" y="651600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24</a:t>
            </a:fld>
            <a:endParaRPr lang="it-IT"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title"/>
          </p:nvPr>
        </p:nvSpPr>
        <p:spPr>
          <a:xfrm>
            <a:off x="611560" y="836712"/>
            <a:ext cx="79208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it-IT" sz="32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Proposte per un approccio «integrato»</a:t>
            </a:r>
          </a:p>
        </p:txBody>
      </p:sp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11560" y="2132856"/>
            <a:ext cx="7920880" cy="4248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Uno specifico discorso naturalistico che favorisca un rapporto originale con gli elementi naturali</a:t>
            </a:r>
          </a:p>
          <a:p>
            <a:pPr marL="342900" marR="0" lvl="0" indent="-2794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 concreta esperienza educativa che concorra alla costruzione di una più consapevole mentalità ambientalista</a:t>
            </a:r>
          </a:p>
          <a:p>
            <a:pPr marL="342900" marR="0" lvl="0" indent="-279400" algn="l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possibilità di sviluppare un approccio scientifico connesso alla costruzione di giochi e strumenti tecnici</a:t>
            </a:r>
          </a:p>
        </p:txBody>
      </p:sp>
      <p:sp>
        <p:nvSpPr>
          <p:cNvPr id="444" name="Shape 444"/>
          <p:cNvSpPr txBox="1"/>
          <p:nvPr/>
        </p:nvSpPr>
        <p:spPr>
          <a:xfrm>
            <a:off x="0" y="651600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</a:t>
            </a:fld>
            <a:endParaRPr lang="it-IT"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611560" y="836712"/>
            <a:ext cx="79208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it-IT" sz="32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Proposte per un approccio «integrato»</a:t>
            </a:r>
          </a:p>
        </p:txBody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611560" y="2132856"/>
            <a:ext cx="7920880" cy="4248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spcBef>
                <a:spcPts val="0"/>
              </a:spcBef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L’attività scientifica sia prima di tutto vissuta, ponendo i bambini nella condizione di essere attivi, di percepire in prima persona la dinamicità della relazione con la natura</a:t>
            </a:r>
          </a:p>
        </p:txBody>
      </p:sp>
      <p:sp>
        <p:nvSpPr>
          <p:cNvPr id="452" name="Shape 452"/>
          <p:cNvSpPr txBox="1"/>
          <p:nvPr/>
        </p:nvSpPr>
        <p:spPr>
          <a:xfrm>
            <a:off x="0" y="651600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26</a:t>
            </a:fld>
            <a:endParaRPr lang="it-IT"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title"/>
          </p:nvPr>
        </p:nvSpPr>
        <p:spPr>
          <a:xfrm>
            <a:off x="611560" y="836712"/>
            <a:ext cx="79208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it-IT" sz="32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Proposte per un approccio «integrato»</a:t>
            </a:r>
          </a:p>
        </p:txBody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611560" y="2132856"/>
            <a:ext cx="7920880" cy="4248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Gli strumenti pedagogici privilegiati sono:</a:t>
            </a:r>
          </a:p>
          <a:p>
            <a:pPr marL="640080" marR="0" lvl="1" indent="-28448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sperimentazione diretta</a:t>
            </a:r>
          </a:p>
          <a:p>
            <a:pPr marL="640080" marR="0" lvl="1" indent="-28448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manipolazione e l’uso di elementi naturali</a:t>
            </a:r>
          </a:p>
          <a:p>
            <a:pPr marL="640080" marR="0" lvl="1" indent="-28448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L’osservazione</a:t>
            </a:r>
          </a:p>
          <a:p>
            <a:pPr marL="640080" marR="0" lvl="1" indent="-28448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comparazione</a:t>
            </a:r>
          </a:p>
          <a:p>
            <a:pPr marL="640080" marR="0" lvl="1" indent="-28448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costruzione di ipotesi</a:t>
            </a:r>
          </a:p>
          <a:p>
            <a:pPr marL="640080" marR="0" lvl="1" indent="-28448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 contatto fisico ed emotivo</a:t>
            </a:r>
          </a:p>
          <a:p>
            <a:pPr marL="640080" marR="0" lvl="1" indent="-28448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L’uso di strumenti di investigazione sperimentale</a:t>
            </a:r>
          </a:p>
          <a:p>
            <a:pPr marL="640080" marR="0" lvl="1" indent="-28448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 gioco</a:t>
            </a:r>
          </a:p>
          <a:p>
            <a:pPr marL="640080" marR="0" lvl="1" indent="-284480" algn="l" rtl="0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L’apporto di informazione da parte degli esperti</a:t>
            </a:r>
          </a:p>
        </p:txBody>
      </p:sp>
      <p:sp>
        <p:nvSpPr>
          <p:cNvPr id="460" name="Shape 460"/>
          <p:cNvSpPr txBox="1"/>
          <p:nvPr/>
        </p:nvSpPr>
        <p:spPr>
          <a:xfrm>
            <a:off x="0" y="651600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27</a:t>
            </a:fld>
            <a:endParaRPr lang="it-IT"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Shape 46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58218" y="2133600"/>
            <a:ext cx="5627562" cy="4248149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Shape 467"/>
          <p:cNvSpPr txBox="1"/>
          <p:nvPr/>
        </p:nvSpPr>
        <p:spPr>
          <a:xfrm>
            <a:off x="0" y="651600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28</a:t>
            </a:fld>
            <a:endParaRPr lang="it-IT"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8" name="Shape 468"/>
          <p:cNvSpPr txBox="1">
            <a:spLocks noGrp="1"/>
          </p:cNvSpPr>
          <p:nvPr>
            <p:ph type="title"/>
          </p:nvPr>
        </p:nvSpPr>
        <p:spPr>
          <a:xfrm>
            <a:off x="611560" y="836712"/>
            <a:ext cx="79208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it-IT" sz="32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Fine della lezione…</a:t>
            </a: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611560" y="836712"/>
            <a:ext cx="79208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it-IT" sz="32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Primi passi nella scienza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11560" y="2132856"/>
            <a:ext cx="7920880" cy="4248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gruppo di bambini del V anno della scuola primaria vuole costruire una zattera</a:t>
            </a:r>
          </a:p>
          <a:p>
            <a:pPr marL="640080" marR="0" lvl="1" indent="-28448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Quale zattera abbiamo in testa?</a:t>
            </a:r>
          </a:p>
          <a:p>
            <a:pPr marL="640080" marR="0" lvl="1" indent="-28448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 cosa dovrà trasportare?</a:t>
            </a:r>
          </a:p>
          <a:p>
            <a:pPr marL="640080" marR="0" lvl="1" indent="-28448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Quali materiali usare?</a:t>
            </a:r>
          </a:p>
          <a:p>
            <a:pPr marL="640080" marR="0" lvl="1" indent="-28448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Quali rapporti tra superficie e peso?</a:t>
            </a:r>
          </a:p>
          <a:p>
            <a:pPr marL="342900" marR="0" lvl="0" indent="-2794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Informarsi-decidere</a:t>
            </a:r>
          </a:p>
          <a:p>
            <a:pPr marL="342900" marR="0" lvl="0" indent="-279400" algn="l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Emergono mille domande, supporto per un’alfabetizzazione tecnico-scientifica che nasce nell’incontro tra natura, scienza ed educazione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0" y="651600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fld>
            <a:endParaRPr lang="it-IT"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611560" y="836712"/>
            <a:ext cx="79208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it-IT" sz="32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Primi passi nella scienza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11560" y="2132856"/>
            <a:ext cx="7920880" cy="4248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attività di sensibilizzazione scientifica obbligano a ricercare per comprendere</a:t>
            </a:r>
          </a:p>
          <a:p>
            <a:pPr marL="640080" marR="0" lvl="1" indent="-28448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Formulare domande non banali</a:t>
            </a:r>
          </a:p>
          <a:p>
            <a:pPr marL="640080" marR="0" lvl="1" indent="-28448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Interrogarsi e interrogare</a:t>
            </a:r>
          </a:p>
          <a:p>
            <a:pPr marL="640080" marR="0" lvl="1" indent="-28448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Fare dei tentativi</a:t>
            </a:r>
          </a:p>
          <a:p>
            <a:pPr marL="640080" marR="0" lvl="1" indent="-28448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Esprimere ciò che si pensa</a:t>
            </a:r>
          </a:p>
          <a:p>
            <a:pPr marL="640080" marR="0" lvl="1" indent="-28448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Inventare degli strumenti di ricerca</a:t>
            </a:r>
          </a:p>
          <a:p>
            <a:pPr marL="640080" marR="0" lvl="1" indent="-28448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Riflettere sui presupposti e sulle conseguenze delle nostre azioni</a:t>
            </a:r>
          </a:p>
          <a:p>
            <a:pPr marL="342900" marR="0" lvl="0" indent="-2794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Fare scienza ed educazione stando dentro la natura con rispetto</a:t>
            </a:r>
          </a:p>
          <a:p>
            <a:pPr marL="342900" marR="0" lvl="0" indent="-279400" algn="l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None/>
            </a:pPr>
            <a:endParaRPr sz="2400" b="1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6" name="Shape 276"/>
          <p:cNvSpPr txBox="1"/>
          <p:nvPr/>
        </p:nvSpPr>
        <p:spPr>
          <a:xfrm>
            <a:off x="0" y="651600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fld>
            <a:endParaRPr lang="it-IT"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611560" y="836712"/>
            <a:ext cx="79208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it-IT" sz="32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Più scienza nella nostra vita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11560" y="2132856"/>
            <a:ext cx="7920880" cy="4248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Riflettere sull’immagine che la società ha della scienza</a:t>
            </a:r>
          </a:p>
          <a:p>
            <a:pPr marL="342900" marR="0" lvl="0" indent="-2794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Ragionare sugli effetti che questa scienza immaginata ha sull’educazione e sulla nostra relazione con la natura</a:t>
            </a:r>
          </a:p>
          <a:p>
            <a:pPr marL="822960" marR="0" lvl="1" indent="-467360" algn="l" rtl="0">
              <a:spcBef>
                <a:spcPts val="440"/>
              </a:spcBef>
              <a:buClr>
                <a:schemeClr val="accent1"/>
              </a:buClr>
              <a:buSzPct val="76000"/>
              <a:buFont typeface="Century Gothic"/>
              <a:buAutoNum type="arabicPeriod"/>
            </a:pP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scienza è percepita come un oggetto unico (il tempo della biologia è diverso da quello della fisica: gli elettroni non invecchiano a differenza dei fiori)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0" y="651600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fld>
            <a:endParaRPr lang="it-IT"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611560" y="836712"/>
            <a:ext cx="79208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it-IT" sz="32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Più scienza nella nostra vita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11560" y="2132856"/>
            <a:ext cx="7920880" cy="4248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22960" marR="0" lvl="1" indent="-4673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Century Gothic"/>
              <a:buAutoNum type="arabicPeriod" startAt="2"/>
            </a:pP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Questa scienza unificata è percepita come un processo di accumulazione ordinata, privo dei conflitti tra correnti di pensiero che caratterizzano altre discipline</a:t>
            </a:r>
          </a:p>
          <a:p>
            <a:pPr marL="822960" marR="0" lvl="1" indent="-46736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Century Gothic"/>
              <a:buAutoNum type="arabicPeriod" startAt="2"/>
            </a:pP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scienza appare come una struttura sociale indipendente di un determinato gruppo sociale</a:t>
            </a:r>
          </a:p>
          <a:p>
            <a:pPr marL="822960" marR="0" lvl="1" indent="-46736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Century Gothic"/>
              <a:buAutoNum type="arabicPeriod" startAt="2"/>
            </a:pP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L’idea di scienza è incapsulata nella categoria morale della certezza  (crisi del XX secolo)</a:t>
            </a:r>
          </a:p>
          <a:p>
            <a:pPr marL="342900" marR="0" lvl="0" indent="-2794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Sembra sia presente nella nostra società una caricatura della cultura scientifica</a:t>
            </a:r>
          </a:p>
          <a:p>
            <a:pPr marL="342900" marR="0" lvl="0" indent="-279400" algn="l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None/>
            </a:pPr>
            <a:endParaRPr sz="2400" b="1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Shape 292"/>
          <p:cNvSpPr txBox="1"/>
          <p:nvPr/>
        </p:nvSpPr>
        <p:spPr>
          <a:xfrm>
            <a:off x="0" y="651600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fld>
            <a:endParaRPr lang="it-IT"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611560" y="836712"/>
            <a:ext cx="79208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it-IT" sz="32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 valore formativo della scienza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11560" y="2132856"/>
            <a:ext cx="7920880" cy="4248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 Comte la scienza è la forma del pensiero (vero) e la regola del sapere (rigoroso)</a:t>
            </a:r>
          </a:p>
          <a:p>
            <a:pPr marL="342900" marR="0" lvl="0" indent="-2794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 modello positivistico di scienza è tramontato</a:t>
            </a:r>
          </a:p>
          <a:p>
            <a:pPr marL="640080" marR="0" lvl="1" indent="-28448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Passaggio dal metodo ai metodi: non solo metodo sperimentale ma anche dimensione immaginativa</a:t>
            </a:r>
          </a:p>
          <a:p>
            <a:pPr marL="640080" marR="0" lvl="1" indent="-28448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Ruolo dell’errore che stimola il ripensamento e costringe la scienza a essere un cantiere</a:t>
            </a:r>
          </a:p>
          <a:p>
            <a:pPr marL="640080" marR="0" lvl="1" indent="-28448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scienza non è un’immagine speculare del mondo ma una sua interpretazione (una delle forme di dire il mondo)</a:t>
            </a:r>
          </a:p>
          <a:p>
            <a:pPr marL="640080" marR="0" lvl="1" indent="-28448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scienza è vista nel suo sviluppo complesso</a:t>
            </a:r>
          </a:p>
          <a:p>
            <a:pPr marL="342900" marR="0" lvl="0" indent="-279400" algn="l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None/>
            </a:pPr>
            <a:endParaRPr sz="2400" b="1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Shape 300"/>
          <p:cNvSpPr txBox="1"/>
          <p:nvPr/>
        </p:nvSpPr>
        <p:spPr>
          <a:xfrm>
            <a:off x="0" y="651600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fld>
            <a:endParaRPr lang="it-IT"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611560" y="836712"/>
            <a:ext cx="79208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it-IT" sz="32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 valore formativo della scienza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11560" y="2132856"/>
            <a:ext cx="7920880" cy="4248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scienza ha valore ed è valore</a:t>
            </a:r>
          </a:p>
          <a:p>
            <a:pPr marL="640080" marR="0" lvl="1" indent="-28448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 aperto una nuova visione del mondo libera da superstizioni  e fondata sulla ragione (la ragione interpreta i dati dell’esperienza e conosce i meccanismi della natura: unita all’antitradizionalismo, porta a una nuova visione del mondo)</a:t>
            </a:r>
          </a:p>
          <a:p>
            <a:pPr marL="640080" marR="0" lvl="1" indent="-28448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È stata una via di liberazione e di dominio sulla realtà (è il supporto della nostra vita)</a:t>
            </a:r>
          </a:p>
          <a:p>
            <a:pPr marL="640080" marR="0" lvl="1" indent="-284480" algn="l" rtl="0">
              <a:spcBef>
                <a:spcPts val="440"/>
              </a:spcBef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È in stretto (e complesso) rapporto con la tecnica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0" y="651600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fld>
            <a:endParaRPr lang="it-IT"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611560" y="836712"/>
            <a:ext cx="79208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it-IT" sz="32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 valore formativo della scienza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11560" y="2132856"/>
            <a:ext cx="7920880" cy="4248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Nelle nostre scuole, l’insegnamento della scienza è spesso manualistico, poco sperimentale e poco riflessivo</a:t>
            </a:r>
          </a:p>
          <a:p>
            <a:pPr marL="342900" marR="0" lvl="0" indent="-2794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Bisognerebbe incoraggiare la dimensione del vivere la scienza (difficile a causa della parcellizzazione della scienza)</a:t>
            </a:r>
          </a:p>
          <a:p>
            <a:pPr marL="342900" marR="0" lvl="0" indent="-2794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scienza non può essere ridotta alla tecnologia: dietro l’uso della tecnologia alberga una profonda ignoranza scientifica</a:t>
            </a:r>
          </a:p>
          <a:p>
            <a:pPr marL="342900" marR="0" lvl="0" indent="-279400" algn="l" rtl="0">
              <a:spcBef>
                <a:spcPts val="480"/>
              </a:spcBef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it-IT" sz="2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Conoscere non significa giungere a una verità certa, quanto dialogare con l’incertezza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0" y="651600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</a:t>
            </a:fld>
            <a:endParaRPr lang="it-IT"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1322</Words>
  <Application>Microsoft Office PowerPoint</Application>
  <PresentationFormat>Presentazione su schermo (4:3)</PresentationFormat>
  <Paragraphs>182</Paragraphs>
  <Slides>28</Slides>
  <Notes>28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3" baseType="lpstr">
      <vt:lpstr>Arial</vt:lpstr>
      <vt:lpstr>Century Gothic</vt:lpstr>
      <vt:lpstr>Noto Sans Symbols</vt:lpstr>
      <vt:lpstr>Calibri</vt:lpstr>
      <vt:lpstr>Austin</vt:lpstr>
      <vt:lpstr>Didattica della fisica</vt:lpstr>
      <vt:lpstr>Illustrazione de «La scienza in gioco»</vt:lpstr>
      <vt:lpstr>Primi passi nella scienza</vt:lpstr>
      <vt:lpstr>Primi passi nella scienza</vt:lpstr>
      <vt:lpstr>Più scienza nella nostra vita</vt:lpstr>
      <vt:lpstr>Più scienza nella nostra vita</vt:lpstr>
      <vt:lpstr>Il valore formativo della scienza</vt:lpstr>
      <vt:lpstr>Il valore formativo della scienza</vt:lpstr>
      <vt:lpstr>Il valore formativo della scienza</vt:lpstr>
      <vt:lpstr>Il valore formativo della scienza</vt:lpstr>
      <vt:lpstr>Per una nuova cultura della tecnica</vt:lpstr>
      <vt:lpstr>Per una nuova cultura della tecnica</vt:lpstr>
      <vt:lpstr>Elogio della semplicità (Chichignoud)</vt:lpstr>
      <vt:lpstr>Elogio della semplicità (Chichignoud)</vt:lpstr>
      <vt:lpstr>Elogio della semplicità (Chichignoud)</vt:lpstr>
      <vt:lpstr>Elogio della semplicità (Chichignoud)</vt:lpstr>
      <vt:lpstr>La scienza in gioco</vt:lpstr>
      <vt:lpstr>La scienza in gioco</vt:lpstr>
      <vt:lpstr>Meccanismi per giocare</vt:lpstr>
      <vt:lpstr>Meccanismi per giocare</vt:lpstr>
      <vt:lpstr>L’animatore dell’attività</vt:lpstr>
      <vt:lpstr>L’animatore dell’attività</vt:lpstr>
      <vt:lpstr>L’animatore dell’attività</vt:lpstr>
      <vt:lpstr>L’animatore dell’attività</vt:lpstr>
      <vt:lpstr>Proposte per un approccio «integrato»</vt:lpstr>
      <vt:lpstr>Proposte per un approccio «integrato»</vt:lpstr>
      <vt:lpstr>Proposte per un approccio «integrato»</vt:lpstr>
      <vt:lpstr>Fine della lezione…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Didattica della fisica</dc:title>
  <cp:lastModifiedBy>Luca Fiorani</cp:lastModifiedBy>
  <cp:revision>4</cp:revision>
  <dcterms:modified xsi:type="dcterms:W3CDTF">2021-02-23T18:09:09Z</dcterms:modified>
</cp:coreProperties>
</file>