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7" r:id="rId2"/>
    <p:sldId id="258" r:id="rId3"/>
    <p:sldId id="259" r:id="rId4"/>
    <p:sldId id="260" r:id="rId5"/>
    <p:sldId id="261" r:id="rId6"/>
    <p:sldId id="262" r:id="rId7"/>
    <p:sldId id="266" r:id="rId8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6006"/>
  </p:normalViewPr>
  <p:slideViewPr>
    <p:cSldViewPr snapToGrid="0" snapToObjects="1">
      <p:cViewPr varScale="1">
        <p:scale>
          <a:sx n="117" d="100"/>
          <a:sy n="117" d="100"/>
        </p:scale>
        <p:origin x="36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6A2C8F-7671-BA4F-A145-6DE54D6C838F}" type="datetimeFigureOut">
              <a:rPr lang="it-IT" smtClean="0"/>
              <a:t>26/02/22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E98DC8-0DFE-AA4C-A317-6D2CDE1CB83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177534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DE8663-7505-204B-B93A-A6073ED9B07E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707412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6A717C8-A023-F641-A20A-19C64DEF96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DC0B6CC3-3C44-7D4C-97D5-D20950992F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97B6858-6BDE-C243-867E-93C9DFF270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80F2C-5EEA-FD43-AAC1-36EFBB0F8259}" type="datetimeFigureOut">
              <a:rPr lang="it-IT" smtClean="0"/>
              <a:t>26/02/22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9FEFB58-0B1E-9C4D-B1B2-A822AE9E8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1AB4851-1FF8-DB4E-8380-F182883AD1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56DA3-A51E-2142-97B8-7E3D7F5894F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726100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1DF4893-6BA1-7C44-9452-2464DF914B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C0242D02-FFAE-F547-8CA8-039D92D6F5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F24AD42-A5DB-974F-B705-2756BD8234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80F2C-5EEA-FD43-AAC1-36EFBB0F8259}" type="datetimeFigureOut">
              <a:rPr lang="it-IT" smtClean="0"/>
              <a:t>26/02/22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AB87E5E-0E08-E646-A4C6-2FD5265DD4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EDA827D-0833-6E47-90DF-0D856F7AAC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56DA3-A51E-2142-97B8-7E3D7F5894F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36244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0F505761-7FF5-0943-A183-13D4D9151D2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923603E1-616F-6643-97DF-AA06F24050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BD1F012-CA90-A644-9685-5F9E7675FF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80F2C-5EEA-FD43-AAC1-36EFBB0F8259}" type="datetimeFigureOut">
              <a:rPr lang="it-IT" smtClean="0"/>
              <a:t>26/02/22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57BF900-7720-D744-A726-E142D42060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D8E5528-A10F-7242-828E-BFA87DA4D9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56DA3-A51E-2142-97B8-7E3D7F5894F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82846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0346D9B-4387-FA4D-8ADB-2FE04BDD1A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0681BE1-4818-4F43-B2DE-6592400A68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BABFABD-7A3B-824E-A195-8114F9EAC3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80F2C-5EEA-FD43-AAC1-36EFBB0F8259}" type="datetimeFigureOut">
              <a:rPr lang="it-IT" smtClean="0"/>
              <a:t>26/02/22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3CEEBEF-701D-1843-811C-B82017CBD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A217E73-2280-3245-924C-ECA3EF8FB2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56DA3-A51E-2142-97B8-7E3D7F5894F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95843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D704695-3641-B340-A7FE-CCE9B82606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7087A5AF-E513-EE48-A0AB-FBA702CA39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76F030C-7E12-F24F-9611-EE30C0E3AA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80F2C-5EEA-FD43-AAC1-36EFBB0F8259}" type="datetimeFigureOut">
              <a:rPr lang="it-IT" smtClean="0"/>
              <a:t>26/02/22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B561A58-AAFC-7344-AF63-6BC5A809EC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57D531B-818A-E14B-9B5F-7B0EE9456C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56DA3-A51E-2142-97B8-7E3D7F5894F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9820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7484032-B9C6-FA4E-B56E-CA10FDA975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7953108-A15C-6945-86B7-EDB5445005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0D62432B-629C-2B4B-818C-6D8273C905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163D8B25-9336-C542-B284-FAAAD66433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80F2C-5EEA-FD43-AAC1-36EFBB0F8259}" type="datetimeFigureOut">
              <a:rPr lang="it-IT" smtClean="0"/>
              <a:t>26/02/22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D99C56AB-436E-304B-A30E-CF142497DB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1A14BC16-9CEB-C64C-8EAE-E464F5B92A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56DA3-A51E-2142-97B8-7E3D7F5894F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62501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136CBC3-24CE-094B-ADD0-91611E377C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1F019DB-DA84-7F46-B108-8C27E5F847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36010640-2DC0-CC4D-81A4-74C3233CB3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835950D2-DB14-8F49-80B3-9DEC621ADA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1294F4B5-7F3C-8A4E-839B-6F8ED0EC66C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7A75BF19-4116-E246-B53C-124E7AF712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80F2C-5EEA-FD43-AAC1-36EFBB0F8259}" type="datetimeFigureOut">
              <a:rPr lang="it-IT" smtClean="0"/>
              <a:t>26/02/22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58E6BB0F-7433-F24C-8DD8-2F390C3BF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6805C7A2-49A5-234A-A080-994E16D49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56DA3-A51E-2142-97B8-7E3D7F5894F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12478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1D4522D-9E6D-3347-878C-BABCDD6361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87A358A1-83ED-3E4C-A630-682F7A0A38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80F2C-5EEA-FD43-AAC1-36EFBB0F8259}" type="datetimeFigureOut">
              <a:rPr lang="it-IT" smtClean="0"/>
              <a:t>26/02/22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84EEF3DA-D46D-784E-BC4F-07BEA81000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717A3A6C-D996-A441-A827-541DDA53BD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56DA3-A51E-2142-97B8-7E3D7F5894F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4419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E771A8F0-D2C4-6042-8BFE-D823E819FC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80F2C-5EEA-FD43-AAC1-36EFBB0F8259}" type="datetimeFigureOut">
              <a:rPr lang="it-IT" smtClean="0"/>
              <a:t>26/02/22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A5088C5E-E974-9E46-BF5D-A6DE736058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637B2FCE-CA10-254A-89AC-F2E98E1F77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56DA3-A51E-2142-97B8-7E3D7F5894F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22980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B67CCFD-D3ED-6D40-A3D6-9AB8B3141A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1E8A246-0AC4-4948-AFF3-B368728564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E25C4974-905B-0C4E-9CCE-627AB1E9DF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7EC92E4F-FDEE-9B48-832F-FF18FE8680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80F2C-5EEA-FD43-AAC1-36EFBB0F8259}" type="datetimeFigureOut">
              <a:rPr lang="it-IT" smtClean="0"/>
              <a:t>26/02/22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36F9B768-8C94-3F4D-A33E-16A23C2FF6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5DBEEC11-633D-6D49-ADC8-C9213DCD48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56DA3-A51E-2142-97B8-7E3D7F5894F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08908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9E9B4CF-BF34-0B44-ACFF-BCE7A55092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D39E375B-3828-0841-AF65-08CD7F52ED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0E795A4B-A303-3545-A466-04415AFD95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59CE0991-6D88-EA4D-AD2D-3109B53844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80F2C-5EEA-FD43-AAC1-36EFBB0F8259}" type="datetimeFigureOut">
              <a:rPr lang="it-IT" smtClean="0"/>
              <a:t>26/02/22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50E2EFC-DA2D-7F4E-8E28-1899A52930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10D24936-001F-8A48-B413-1229BBCE16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56DA3-A51E-2142-97B8-7E3D7F5894F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50004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6CFCF962-191F-FA44-9CAD-1D53F1914B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25DFB369-E41B-3644-B122-A251F5530F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D23ABE8-5349-B24C-9914-E3259E6E39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A80F2C-5EEA-FD43-AAC1-36EFBB0F8259}" type="datetimeFigureOut">
              <a:rPr lang="it-IT" smtClean="0"/>
              <a:t>26/02/22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08F5325-D1C5-DB4D-BE15-2B8FC96622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A2F7532-4324-3844-99D3-547FE105AD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56DA3-A51E-2142-97B8-7E3D7F5894F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88595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f.fusco2@lumsa.it" TargetMode="External"/><Relationship Id="rId2" Type="http://schemas.openxmlformats.org/officeDocument/2006/relationships/hyperlink" Target="https://www.lumsa.it/francesca-fusco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hyperlink" Target="https://meet.google.com/riy-snhq-xuf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lumsa.it/didattica/corsi-di-laurea/roma/triennale/scienze-comunicazione-marketing-digital-media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umsa.it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lumsa.it/use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4455C75-0986-4F4F-B792-EC7A72D50D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85497" y="333728"/>
            <a:ext cx="9144000" cy="1738313"/>
          </a:xfrm>
        </p:spPr>
        <p:txBody>
          <a:bodyPr>
            <a:normAutofit/>
          </a:bodyPr>
          <a:lstStyle/>
          <a:p>
            <a:r>
              <a:rPr lang="it-IT" sz="5200" dirty="0"/>
              <a:t>Tecniche di scrittura per il giornalismo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C9D7A52A-B1E9-644A-8B98-C0ABB17062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99847" y="2553974"/>
            <a:ext cx="4839104" cy="620877"/>
          </a:xfrm>
        </p:spPr>
        <p:txBody>
          <a:bodyPr>
            <a:noAutofit/>
          </a:bodyPr>
          <a:lstStyle/>
          <a:p>
            <a:r>
              <a:rPr lang="it-IT" sz="3400" dirty="0"/>
              <a:t>prof. Francesca Fusco</a:t>
            </a:r>
          </a:p>
        </p:txBody>
      </p:sp>
      <p:pic>
        <p:nvPicPr>
          <p:cNvPr id="4" name="Segnaposto contenuto 4">
            <a:extLst>
              <a:ext uri="{FF2B5EF4-FFF2-40B4-BE49-F238E27FC236}">
                <a16:creationId xmlns:a16="http://schemas.microsoft.com/office/drawing/2014/main" id="{C9ADDA7C-BDE1-234D-9EFE-D12A9C95A8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2526" y="5985102"/>
            <a:ext cx="2334514" cy="511741"/>
          </a:xfrm>
          <a:prstGeom prst="rect">
            <a:avLst/>
          </a:prstGeom>
        </p:spPr>
      </p:pic>
      <p:cxnSp>
        <p:nvCxnSpPr>
          <p:cNvPr id="5" name="Connettore 1 4">
            <a:extLst>
              <a:ext uri="{FF2B5EF4-FFF2-40B4-BE49-F238E27FC236}">
                <a16:creationId xmlns:a16="http://schemas.microsoft.com/office/drawing/2014/main" id="{151C65B2-26EF-FE4D-BB21-4BB2F622F675}"/>
              </a:ext>
            </a:extLst>
          </p:cNvPr>
          <p:cNvCxnSpPr>
            <a:cxnSpLocks/>
          </p:cNvCxnSpPr>
          <p:nvPr/>
        </p:nvCxnSpPr>
        <p:spPr>
          <a:xfrm>
            <a:off x="601538" y="487296"/>
            <a:ext cx="10911919" cy="0"/>
          </a:xfrm>
          <a:prstGeom prst="line">
            <a:avLst/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ttore 1 5">
            <a:extLst>
              <a:ext uri="{FF2B5EF4-FFF2-40B4-BE49-F238E27FC236}">
                <a16:creationId xmlns:a16="http://schemas.microsoft.com/office/drawing/2014/main" id="{F76097B7-C32A-F342-97D2-72122BEEBD14}"/>
              </a:ext>
            </a:extLst>
          </p:cNvPr>
          <p:cNvCxnSpPr>
            <a:cxnSpLocks/>
          </p:cNvCxnSpPr>
          <p:nvPr/>
        </p:nvCxnSpPr>
        <p:spPr>
          <a:xfrm>
            <a:off x="652526" y="2243491"/>
            <a:ext cx="10822833" cy="0"/>
          </a:xfrm>
          <a:prstGeom prst="line">
            <a:avLst/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1 8">
            <a:extLst>
              <a:ext uri="{FF2B5EF4-FFF2-40B4-BE49-F238E27FC236}">
                <a16:creationId xmlns:a16="http://schemas.microsoft.com/office/drawing/2014/main" id="{DDEA3743-2303-654E-ACFF-FD11EC386329}"/>
              </a:ext>
            </a:extLst>
          </p:cNvPr>
          <p:cNvCxnSpPr>
            <a:cxnSpLocks/>
          </p:cNvCxnSpPr>
          <p:nvPr/>
        </p:nvCxnSpPr>
        <p:spPr>
          <a:xfrm>
            <a:off x="563440" y="5964171"/>
            <a:ext cx="10911919" cy="0"/>
          </a:xfrm>
          <a:prstGeom prst="line">
            <a:avLst/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Immagine 11">
            <a:extLst>
              <a:ext uri="{FF2B5EF4-FFF2-40B4-BE49-F238E27FC236}">
                <a16:creationId xmlns:a16="http://schemas.microsoft.com/office/drawing/2014/main" id="{9A2AC479-971F-3A4F-BB50-83C3C36BA13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2479" y="3354129"/>
            <a:ext cx="7773839" cy="2551810"/>
          </a:xfrm>
          <a:prstGeom prst="rect">
            <a:avLst/>
          </a:prstGeom>
          <a:effectLst>
            <a:outerShdw dist="50800" dir="5400000" algn="ctr" rotWithShape="0">
              <a:srgbClr val="000000">
                <a:alpha val="0"/>
              </a:srgbClr>
            </a:outerShdw>
            <a:softEdge rad="406400"/>
          </a:effectLst>
        </p:spPr>
      </p:pic>
      <p:sp>
        <p:nvSpPr>
          <p:cNvPr id="8" name="Segnaposto numero diapositiva 7">
            <a:extLst>
              <a:ext uri="{FF2B5EF4-FFF2-40B4-BE49-F238E27FC236}">
                <a16:creationId xmlns:a16="http://schemas.microsoft.com/office/drawing/2014/main" id="{68BE13C0-4695-CD4C-9BCD-3364BA4F4A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DFC85-F536-AA4A-9724-65915C1AC5DE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085710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egnaposto contenuto 4">
            <a:extLst>
              <a:ext uri="{FF2B5EF4-FFF2-40B4-BE49-F238E27FC236}">
                <a16:creationId xmlns:a16="http://schemas.microsoft.com/office/drawing/2014/main" id="{C9ADDA7C-BDE1-234D-9EFE-D12A9C95A86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2526" y="5985102"/>
            <a:ext cx="2334514" cy="511741"/>
          </a:xfrm>
          <a:prstGeom prst="rect">
            <a:avLst/>
          </a:prstGeom>
        </p:spPr>
      </p:pic>
      <p:cxnSp>
        <p:nvCxnSpPr>
          <p:cNvPr id="5" name="Connettore 1 4">
            <a:extLst>
              <a:ext uri="{FF2B5EF4-FFF2-40B4-BE49-F238E27FC236}">
                <a16:creationId xmlns:a16="http://schemas.microsoft.com/office/drawing/2014/main" id="{151C65B2-26EF-FE4D-BB21-4BB2F622F675}"/>
              </a:ext>
            </a:extLst>
          </p:cNvPr>
          <p:cNvCxnSpPr>
            <a:cxnSpLocks/>
          </p:cNvCxnSpPr>
          <p:nvPr/>
        </p:nvCxnSpPr>
        <p:spPr>
          <a:xfrm>
            <a:off x="411040" y="387283"/>
            <a:ext cx="10911919" cy="0"/>
          </a:xfrm>
          <a:prstGeom prst="line">
            <a:avLst/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ttore 1 5">
            <a:extLst>
              <a:ext uri="{FF2B5EF4-FFF2-40B4-BE49-F238E27FC236}">
                <a16:creationId xmlns:a16="http://schemas.microsoft.com/office/drawing/2014/main" id="{F76097B7-C32A-F342-97D2-72122BEEBD14}"/>
              </a:ext>
            </a:extLst>
          </p:cNvPr>
          <p:cNvCxnSpPr>
            <a:cxnSpLocks/>
          </p:cNvCxnSpPr>
          <p:nvPr/>
        </p:nvCxnSpPr>
        <p:spPr>
          <a:xfrm>
            <a:off x="411040" y="5811771"/>
            <a:ext cx="10911919" cy="0"/>
          </a:xfrm>
          <a:prstGeom prst="line">
            <a:avLst/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olo 1">
            <a:extLst>
              <a:ext uri="{FF2B5EF4-FFF2-40B4-BE49-F238E27FC236}">
                <a16:creationId xmlns:a16="http://schemas.microsoft.com/office/drawing/2014/main" id="{56056CC8-106B-EB48-AA51-919CC0CFF541}"/>
              </a:ext>
            </a:extLst>
          </p:cNvPr>
          <p:cNvSpPr txBox="1">
            <a:spLocks/>
          </p:cNvSpPr>
          <p:nvPr/>
        </p:nvSpPr>
        <p:spPr>
          <a:xfrm>
            <a:off x="411040" y="1619461"/>
            <a:ext cx="10911919" cy="419231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it-IT" sz="3200" dirty="0"/>
              <a:t>Corso di laurea triennale in </a:t>
            </a:r>
            <a:r>
              <a:rPr lang="it-IT" sz="3200" b="1" dirty="0"/>
              <a:t>Scienze della comunicazione, marketing e </a:t>
            </a:r>
            <a:r>
              <a:rPr lang="it-IT" sz="3200" b="1" dirty="0" err="1"/>
              <a:t>digital</a:t>
            </a:r>
            <a:r>
              <a:rPr lang="it-IT" sz="3200" b="1" dirty="0"/>
              <a:t> media </a:t>
            </a:r>
            <a:r>
              <a:rPr lang="it-IT" sz="3200" dirty="0"/>
              <a:t>(L20)</a:t>
            </a:r>
          </a:p>
          <a:p>
            <a:pPr algn="just"/>
            <a:endParaRPr lang="it-IT" sz="3200" b="1" dirty="0"/>
          </a:p>
          <a:p>
            <a:pPr algn="just"/>
            <a:r>
              <a:rPr lang="it-IT" sz="3200" dirty="0"/>
              <a:t>Percorso: Giornalismo, relazioni pubbliche e </a:t>
            </a:r>
            <a:r>
              <a:rPr lang="it-IT" sz="3200" dirty="0" err="1"/>
              <a:t>digital</a:t>
            </a:r>
            <a:r>
              <a:rPr lang="it-IT" sz="3200" dirty="0"/>
              <a:t> media </a:t>
            </a:r>
          </a:p>
          <a:p>
            <a:pPr algn="just"/>
            <a:endParaRPr lang="it-IT" sz="3200" dirty="0"/>
          </a:p>
          <a:p>
            <a:pPr algn="just"/>
            <a:r>
              <a:rPr lang="it-IT" sz="3200" dirty="0"/>
              <a:t>Secondo semestre </a:t>
            </a:r>
            <a:r>
              <a:rPr lang="it-IT" sz="3200" dirty="0" err="1"/>
              <a:t>a.a</a:t>
            </a:r>
            <a:r>
              <a:rPr lang="it-IT" sz="3200" dirty="0"/>
              <a:t>. 2021-2022</a:t>
            </a:r>
          </a:p>
          <a:p>
            <a:pPr algn="just"/>
            <a:endParaRPr lang="it-IT" sz="3200" dirty="0"/>
          </a:p>
          <a:p>
            <a:pPr algn="just"/>
            <a:r>
              <a:rPr lang="it-IT" sz="3200" dirty="0"/>
              <a:t>6 CFU (40 ore)</a:t>
            </a:r>
          </a:p>
          <a:p>
            <a:pPr algn="l"/>
            <a:endParaRPr lang="it-IT" sz="2000" dirty="0"/>
          </a:p>
        </p:txBody>
      </p:sp>
      <p:sp>
        <p:nvSpPr>
          <p:cNvPr id="9" name="Titolo 1">
            <a:extLst>
              <a:ext uri="{FF2B5EF4-FFF2-40B4-BE49-F238E27FC236}">
                <a16:creationId xmlns:a16="http://schemas.microsoft.com/office/drawing/2014/main" id="{E93DF433-603C-9A4F-911C-7E4825F6B9D7}"/>
              </a:ext>
            </a:extLst>
          </p:cNvPr>
          <p:cNvSpPr txBox="1">
            <a:spLocks/>
          </p:cNvSpPr>
          <p:nvPr/>
        </p:nvSpPr>
        <p:spPr>
          <a:xfrm>
            <a:off x="1453114" y="449796"/>
            <a:ext cx="9144000" cy="86390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4400" dirty="0"/>
              <a:t>Tecniche di scrittura per il giornalismo</a:t>
            </a:r>
          </a:p>
        </p:txBody>
      </p:sp>
      <p:cxnSp>
        <p:nvCxnSpPr>
          <p:cNvPr id="14" name="Connettore 1 13">
            <a:extLst>
              <a:ext uri="{FF2B5EF4-FFF2-40B4-BE49-F238E27FC236}">
                <a16:creationId xmlns:a16="http://schemas.microsoft.com/office/drawing/2014/main" id="{DB8BC6BE-8114-B34C-A16E-BCD36A5FE54D}"/>
              </a:ext>
            </a:extLst>
          </p:cNvPr>
          <p:cNvCxnSpPr>
            <a:cxnSpLocks/>
          </p:cNvCxnSpPr>
          <p:nvPr/>
        </p:nvCxnSpPr>
        <p:spPr>
          <a:xfrm>
            <a:off x="411040" y="1471806"/>
            <a:ext cx="10911919" cy="0"/>
          </a:xfrm>
          <a:prstGeom prst="line">
            <a:avLst/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Immagine 22">
            <a:extLst>
              <a:ext uri="{FF2B5EF4-FFF2-40B4-BE49-F238E27FC236}">
                <a16:creationId xmlns:a16="http://schemas.microsoft.com/office/drawing/2014/main" id="{7F3A2257-AEBC-5940-B3C3-C5EB89FC071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93841" y="3726740"/>
            <a:ext cx="4027265" cy="2690213"/>
          </a:xfrm>
          <a:prstGeom prst="rect">
            <a:avLst/>
          </a:prstGeom>
          <a:effectLst>
            <a:softEdge rad="584200"/>
          </a:effectLst>
        </p:spPr>
      </p:pic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4F1E5520-64A9-7148-8E89-0132E975A5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DFC85-F536-AA4A-9724-65915C1AC5DE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321566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>
            <a:extLst>
              <a:ext uri="{FF2B5EF4-FFF2-40B4-BE49-F238E27FC236}">
                <a16:creationId xmlns:a16="http://schemas.microsoft.com/office/drawing/2014/main" id="{C9D7A52A-B1E9-644A-8B98-C0ABB17062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8239" y="992971"/>
            <a:ext cx="10287001" cy="5065805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it-IT" sz="3200" b="1" dirty="0">
                <a:latin typeface="+mj-lt"/>
              </a:rPr>
              <a:t>Pagina docente:</a:t>
            </a:r>
          </a:p>
          <a:p>
            <a:pPr algn="just"/>
            <a:r>
              <a:rPr lang="it-IT" sz="3200" dirty="0">
                <a:latin typeface="+mj-lt"/>
                <a:hlinkClick r:id="rId2"/>
              </a:rPr>
              <a:t>https://www.lumsa.it/francesca-fusco</a:t>
            </a:r>
            <a:r>
              <a:rPr lang="it-IT" sz="3200" dirty="0">
                <a:latin typeface="+mj-lt"/>
              </a:rPr>
              <a:t> </a:t>
            </a:r>
          </a:p>
          <a:p>
            <a:pPr algn="just"/>
            <a:endParaRPr lang="it-IT" sz="3200" dirty="0">
              <a:latin typeface="+mj-lt"/>
            </a:endParaRPr>
          </a:p>
          <a:p>
            <a:pPr algn="just"/>
            <a:r>
              <a:rPr lang="it-IT" sz="3200" b="1" dirty="0">
                <a:latin typeface="+mj-lt"/>
              </a:rPr>
              <a:t>Email docente (cui scrivere per concordare il ricevimento):</a:t>
            </a:r>
          </a:p>
          <a:p>
            <a:pPr algn="just"/>
            <a:r>
              <a:rPr lang="it-IT" sz="3200" dirty="0">
                <a:latin typeface="+mj-lt"/>
                <a:hlinkClick r:id="rId3"/>
              </a:rPr>
              <a:t>f.fusco2@lumsa.it</a:t>
            </a:r>
            <a:endParaRPr lang="it-IT" sz="3200" dirty="0">
              <a:latin typeface="+mj-lt"/>
            </a:endParaRPr>
          </a:p>
          <a:p>
            <a:pPr algn="just"/>
            <a:endParaRPr lang="it-IT" sz="3200" dirty="0">
              <a:latin typeface="+mj-lt"/>
            </a:endParaRPr>
          </a:p>
          <a:p>
            <a:pPr algn="just"/>
            <a:r>
              <a:rPr lang="it-IT" sz="3200" b="1" dirty="0">
                <a:latin typeface="+mj-lt"/>
              </a:rPr>
              <a:t>Orario lezioni:</a:t>
            </a:r>
          </a:p>
          <a:p>
            <a:pPr algn="just"/>
            <a:r>
              <a:rPr lang="it-IT" sz="3200" dirty="0">
                <a:latin typeface="+mj-lt"/>
              </a:rPr>
              <a:t>- mercoledì 16-18</a:t>
            </a:r>
          </a:p>
          <a:p>
            <a:pPr algn="just"/>
            <a:r>
              <a:rPr lang="it-IT" sz="3200" dirty="0">
                <a:latin typeface="+mj-lt"/>
              </a:rPr>
              <a:t>- giovedì 9-11</a:t>
            </a:r>
          </a:p>
          <a:p>
            <a:pPr algn="just"/>
            <a:endParaRPr lang="it-IT" sz="3200" dirty="0">
              <a:latin typeface="+mj-lt"/>
            </a:endParaRPr>
          </a:p>
          <a:p>
            <a:pPr algn="just"/>
            <a:r>
              <a:rPr lang="it-IT" sz="3200" b="1" dirty="0" err="1">
                <a:latin typeface="+mj-lt"/>
              </a:rPr>
              <a:t>Meet</a:t>
            </a:r>
            <a:r>
              <a:rPr lang="it-IT" sz="3200" b="1" dirty="0">
                <a:latin typeface="+mj-lt"/>
              </a:rPr>
              <a:t> lezioni e ricevimento</a:t>
            </a:r>
            <a:r>
              <a:rPr lang="it-IT" sz="3200" dirty="0">
                <a:latin typeface="+mj-lt"/>
              </a:rPr>
              <a:t>:</a:t>
            </a:r>
          </a:p>
          <a:p>
            <a:pPr algn="just"/>
            <a:r>
              <a:rPr lang="it-IT" sz="3200" dirty="0">
                <a:latin typeface="+mj-lt"/>
                <a:hlinkClick r:id="rId4"/>
              </a:rPr>
              <a:t>https://meet.google.com/riy-snhq-xuf</a:t>
            </a:r>
            <a:r>
              <a:rPr lang="it-IT" sz="3200" dirty="0">
                <a:latin typeface="+mj-lt"/>
              </a:rPr>
              <a:t> </a:t>
            </a:r>
          </a:p>
          <a:p>
            <a:pPr algn="just"/>
            <a:endParaRPr lang="it-IT" sz="3200" dirty="0">
              <a:latin typeface="+mj-lt"/>
            </a:endParaRPr>
          </a:p>
        </p:txBody>
      </p:sp>
      <p:pic>
        <p:nvPicPr>
          <p:cNvPr id="4" name="Segnaposto contenuto 4">
            <a:extLst>
              <a:ext uri="{FF2B5EF4-FFF2-40B4-BE49-F238E27FC236}">
                <a16:creationId xmlns:a16="http://schemas.microsoft.com/office/drawing/2014/main" id="{C9ADDA7C-BDE1-234D-9EFE-D12A9C95A86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8239" y="6194519"/>
            <a:ext cx="2334514" cy="511741"/>
          </a:xfrm>
          <a:prstGeom prst="rect">
            <a:avLst/>
          </a:prstGeom>
        </p:spPr>
      </p:pic>
      <p:cxnSp>
        <p:nvCxnSpPr>
          <p:cNvPr id="5" name="Connettore 1 4">
            <a:extLst>
              <a:ext uri="{FF2B5EF4-FFF2-40B4-BE49-F238E27FC236}">
                <a16:creationId xmlns:a16="http://schemas.microsoft.com/office/drawing/2014/main" id="{151C65B2-26EF-FE4D-BB21-4BB2F622F675}"/>
              </a:ext>
            </a:extLst>
          </p:cNvPr>
          <p:cNvCxnSpPr>
            <a:cxnSpLocks/>
          </p:cNvCxnSpPr>
          <p:nvPr/>
        </p:nvCxnSpPr>
        <p:spPr>
          <a:xfrm>
            <a:off x="502480" y="237658"/>
            <a:ext cx="10911919" cy="0"/>
          </a:xfrm>
          <a:prstGeom prst="line">
            <a:avLst/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ttore 1 5">
            <a:extLst>
              <a:ext uri="{FF2B5EF4-FFF2-40B4-BE49-F238E27FC236}">
                <a16:creationId xmlns:a16="http://schemas.microsoft.com/office/drawing/2014/main" id="{F76097B7-C32A-F342-97D2-72122BEEBD14}"/>
              </a:ext>
            </a:extLst>
          </p:cNvPr>
          <p:cNvCxnSpPr>
            <a:cxnSpLocks/>
          </p:cNvCxnSpPr>
          <p:nvPr/>
        </p:nvCxnSpPr>
        <p:spPr>
          <a:xfrm>
            <a:off x="638239" y="6220606"/>
            <a:ext cx="10911919" cy="0"/>
          </a:xfrm>
          <a:prstGeom prst="line">
            <a:avLst/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olo 1">
            <a:extLst>
              <a:ext uri="{FF2B5EF4-FFF2-40B4-BE49-F238E27FC236}">
                <a16:creationId xmlns:a16="http://schemas.microsoft.com/office/drawing/2014/main" id="{B980B2E6-8D40-7B4F-97C2-F1DBB66A04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2198" y="158638"/>
            <a:ext cx="9144000" cy="587508"/>
          </a:xfrm>
        </p:spPr>
        <p:txBody>
          <a:bodyPr>
            <a:normAutofit/>
          </a:bodyPr>
          <a:lstStyle/>
          <a:p>
            <a:r>
              <a:rPr lang="it-IT" sz="3000" b="1" dirty="0"/>
              <a:t>Tecniche di scrittura per il giornalismo</a:t>
            </a:r>
          </a:p>
        </p:txBody>
      </p:sp>
      <p:cxnSp>
        <p:nvCxnSpPr>
          <p:cNvPr id="13" name="Connettore 1 12">
            <a:extLst>
              <a:ext uri="{FF2B5EF4-FFF2-40B4-BE49-F238E27FC236}">
                <a16:creationId xmlns:a16="http://schemas.microsoft.com/office/drawing/2014/main" id="{8BD291EA-40D4-F34A-A7B8-524AA963D3AC}"/>
              </a:ext>
            </a:extLst>
          </p:cNvPr>
          <p:cNvCxnSpPr>
            <a:cxnSpLocks/>
          </p:cNvCxnSpPr>
          <p:nvPr/>
        </p:nvCxnSpPr>
        <p:spPr>
          <a:xfrm>
            <a:off x="502478" y="790873"/>
            <a:ext cx="10911919" cy="0"/>
          </a:xfrm>
          <a:prstGeom prst="line">
            <a:avLst/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2DD1D0FF-0F66-A147-BEBD-09B05BD74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DFC85-F536-AA4A-9724-65915C1AC5DE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665031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>
            <a:extLst>
              <a:ext uri="{FF2B5EF4-FFF2-40B4-BE49-F238E27FC236}">
                <a16:creationId xmlns:a16="http://schemas.microsoft.com/office/drawing/2014/main" id="{C9D7A52A-B1E9-644A-8B98-C0ABB17062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2526" y="260219"/>
            <a:ext cx="10955457" cy="2011137"/>
          </a:xfrm>
        </p:spPr>
        <p:txBody>
          <a:bodyPr>
            <a:normAutofit/>
          </a:bodyPr>
          <a:lstStyle/>
          <a:p>
            <a:pPr algn="just"/>
            <a:r>
              <a:rPr lang="it-IT" sz="3200" dirty="0">
                <a:latin typeface="+mj-lt"/>
              </a:rPr>
              <a:t>Sito web corso di laurea:</a:t>
            </a:r>
            <a:endParaRPr lang="it-IT" sz="3200" dirty="0">
              <a:latin typeface="+mj-lt"/>
              <a:hlinkClick r:id="rId2"/>
            </a:endParaRPr>
          </a:p>
          <a:p>
            <a:pPr algn="just"/>
            <a:r>
              <a:rPr lang="it-IT" sz="3200" dirty="0">
                <a:latin typeface="+mj-lt"/>
                <a:hlinkClick r:id="rId2"/>
              </a:rPr>
              <a:t>https://www.lumsa.it/didattica/corsi-di-laurea/roma/triennale/scienze-comunicazione-marketing-digital-media</a:t>
            </a:r>
            <a:r>
              <a:rPr lang="it-IT" sz="3200" dirty="0">
                <a:latin typeface="+mj-lt"/>
              </a:rPr>
              <a:t> </a:t>
            </a:r>
          </a:p>
          <a:p>
            <a:pPr algn="just"/>
            <a:endParaRPr lang="it-IT" sz="3200" dirty="0">
              <a:latin typeface="+mj-lt"/>
            </a:endParaRPr>
          </a:p>
        </p:txBody>
      </p:sp>
      <p:pic>
        <p:nvPicPr>
          <p:cNvPr id="4" name="Segnaposto contenuto 4">
            <a:extLst>
              <a:ext uri="{FF2B5EF4-FFF2-40B4-BE49-F238E27FC236}">
                <a16:creationId xmlns:a16="http://schemas.microsoft.com/office/drawing/2014/main" id="{C9ADDA7C-BDE1-234D-9EFE-D12A9C95A86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78944" y="6020289"/>
            <a:ext cx="2334514" cy="511741"/>
          </a:xfrm>
          <a:prstGeom prst="rect">
            <a:avLst/>
          </a:prstGeom>
        </p:spPr>
      </p:pic>
      <p:pic>
        <p:nvPicPr>
          <p:cNvPr id="11" name="Immagine 10">
            <a:extLst>
              <a:ext uri="{FF2B5EF4-FFF2-40B4-BE49-F238E27FC236}">
                <a16:creationId xmlns:a16="http://schemas.microsoft.com/office/drawing/2014/main" id="{E92119E4-6FC2-AD49-BDA6-E5370B68A0D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1539" y="2271356"/>
            <a:ext cx="7450138" cy="4260674"/>
          </a:xfrm>
          <a:prstGeom prst="rect">
            <a:avLst/>
          </a:prstGeom>
        </p:spPr>
      </p:pic>
      <p:cxnSp>
        <p:nvCxnSpPr>
          <p:cNvPr id="13" name="Connettore 2 12">
            <a:extLst>
              <a:ext uri="{FF2B5EF4-FFF2-40B4-BE49-F238E27FC236}">
                <a16:creationId xmlns:a16="http://schemas.microsoft.com/office/drawing/2014/main" id="{581F808D-D5CD-1F4F-A5B6-944843B71E6F}"/>
              </a:ext>
            </a:extLst>
          </p:cNvPr>
          <p:cNvCxnSpPr>
            <a:cxnSpLocks/>
          </p:cNvCxnSpPr>
          <p:nvPr/>
        </p:nvCxnSpPr>
        <p:spPr>
          <a:xfrm>
            <a:off x="230764" y="4768722"/>
            <a:ext cx="477780" cy="0"/>
          </a:xfrm>
          <a:prstGeom prst="straightConnector1">
            <a:avLst/>
          </a:prstGeom>
          <a:ln w="92075" cmpd="sng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2 19">
            <a:extLst>
              <a:ext uri="{FF2B5EF4-FFF2-40B4-BE49-F238E27FC236}">
                <a16:creationId xmlns:a16="http://schemas.microsoft.com/office/drawing/2014/main" id="{C2410477-DFFA-1F41-92ED-19961A4C345D}"/>
              </a:ext>
            </a:extLst>
          </p:cNvPr>
          <p:cNvCxnSpPr>
            <a:cxnSpLocks/>
          </p:cNvCxnSpPr>
          <p:nvPr/>
        </p:nvCxnSpPr>
        <p:spPr>
          <a:xfrm>
            <a:off x="230764" y="3534504"/>
            <a:ext cx="477780" cy="0"/>
          </a:xfrm>
          <a:prstGeom prst="straightConnector1">
            <a:avLst/>
          </a:prstGeom>
          <a:ln w="92075" cmpd="sng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1 21">
            <a:extLst>
              <a:ext uri="{FF2B5EF4-FFF2-40B4-BE49-F238E27FC236}">
                <a16:creationId xmlns:a16="http://schemas.microsoft.com/office/drawing/2014/main" id="{3E5ABFBB-9650-0342-8C33-FE0B356DAAE8}"/>
              </a:ext>
            </a:extLst>
          </p:cNvPr>
          <p:cNvCxnSpPr>
            <a:cxnSpLocks/>
          </p:cNvCxnSpPr>
          <p:nvPr/>
        </p:nvCxnSpPr>
        <p:spPr>
          <a:xfrm>
            <a:off x="994548" y="3657600"/>
            <a:ext cx="2277290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1 24">
            <a:extLst>
              <a:ext uri="{FF2B5EF4-FFF2-40B4-BE49-F238E27FC236}">
                <a16:creationId xmlns:a16="http://schemas.microsoft.com/office/drawing/2014/main" id="{578C5330-881A-844C-9BE6-CE1336A593C1}"/>
              </a:ext>
            </a:extLst>
          </p:cNvPr>
          <p:cNvCxnSpPr>
            <a:cxnSpLocks/>
          </p:cNvCxnSpPr>
          <p:nvPr/>
        </p:nvCxnSpPr>
        <p:spPr>
          <a:xfrm>
            <a:off x="994548" y="4924425"/>
            <a:ext cx="991415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A23A94F1-51B5-B64E-A31E-F720F7900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DFC85-F536-AA4A-9724-65915C1AC5DE}" type="slidenum">
              <a:rPr lang="it-IT" smtClean="0"/>
              <a:t>4</a:t>
            </a:fld>
            <a:endParaRPr lang="it-IT"/>
          </a:p>
        </p:txBody>
      </p:sp>
      <p:cxnSp>
        <p:nvCxnSpPr>
          <p:cNvPr id="10" name="Connettore 2 9">
            <a:extLst>
              <a:ext uri="{FF2B5EF4-FFF2-40B4-BE49-F238E27FC236}">
                <a16:creationId xmlns:a16="http://schemas.microsoft.com/office/drawing/2014/main" id="{FB6D359C-10B0-D243-8A92-743AED4A32E2}"/>
              </a:ext>
            </a:extLst>
          </p:cNvPr>
          <p:cNvCxnSpPr>
            <a:cxnSpLocks/>
          </p:cNvCxnSpPr>
          <p:nvPr/>
        </p:nvCxnSpPr>
        <p:spPr>
          <a:xfrm>
            <a:off x="230764" y="5337028"/>
            <a:ext cx="477780" cy="0"/>
          </a:xfrm>
          <a:prstGeom prst="straightConnector1">
            <a:avLst/>
          </a:prstGeom>
          <a:ln w="92075" cmpd="sng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1 11">
            <a:extLst>
              <a:ext uri="{FF2B5EF4-FFF2-40B4-BE49-F238E27FC236}">
                <a16:creationId xmlns:a16="http://schemas.microsoft.com/office/drawing/2014/main" id="{7C1011A5-28E1-3246-B28E-104DB43A9FBE}"/>
              </a:ext>
            </a:extLst>
          </p:cNvPr>
          <p:cNvCxnSpPr>
            <a:cxnSpLocks/>
          </p:cNvCxnSpPr>
          <p:nvPr/>
        </p:nvCxnSpPr>
        <p:spPr>
          <a:xfrm>
            <a:off x="994548" y="5428594"/>
            <a:ext cx="613535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3961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4455C75-0986-4F4F-B792-EC7A72D50D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94999" y="231446"/>
            <a:ext cx="9144000" cy="857060"/>
          </a:xfrm>
        </p:spPr>
        <p:txBody>
          <a:bodyPr>
            <a:normAutofit/>
          </a:bodyPr>
          <a:lstStyle/>
          <a:p>
            <a:r>
              <a:rPr lang="it-IT" sz="3600" b="1" dirty="0"/>
              <a:t>Testi d’esame: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C9D7A52A-B1E9-644A-8B98-C0ABB17062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73943" y="1490911"/>
            <a:ext cx="10044112" cy="4320860"/>
          </a:xfrm>
        </p:spPr>
        <p:txBody>
          <a:bodyPr>
            <a:normAutofit lnSpcReduction="10000"/>
          </a:bodyPr>
          <a:lstStyle/>
          <a:p>
            <a:pPr algn="just"/>
            <a:r>
              <a:rPr lang="it-IT" sz="2800" b="1" u="sng" dirty="0">
                <a:latin typeface="+mj-lt"/>
              </a:rPr>
              <a:t>Frequentanti:</a:t>
            </a:r>
          </a:p>
          <a:p>
            <a:pPr algn="just"/>
            <a:r>
              <a:rPr lang="it-IT" sz="2800" dirty="0">
                <a:latin typeface="+mj-lt"/>
              </a:rPr>
              <a:t>- Materiali forniti a lezione</a:t>
            </a:r>
          </a:p>
          <a:p>
            <a:pPr algn="just"/>
            <a:r>
              <a:rPr lang="it-IT" sz="2800" dirty="0">
                <a:latin typeface="+mj-lt"/>
              </a:rPr>
              <a:t>- Ugo Cardinale, Manuale di scrittura giornalistica, UTET, 2011</a:t>
            </a:r>
          </a:p>
          <a:p>
            <a:pPr algn="just"/>
            <a:r>
              <a:rPr lang="it-IT" sz="2800" dirty="0">
                <a:latin typeface="+mj-lt"/>
              </a:rPr>
              <a:t> </a:t>
            </a:r>
          </a:p>
          <a:p>
            <a:pPr algn="just"/>
            <a:r>
              <a:rPr lang="it-IT" sz="2800" b="1" u="sng" dirty="0">
                <a:latin typeface="+mj-lt"/>
              </a:rPr>
              <a:t>Non frequentanti: </a:t>
            </a:r>
          </a:p>
          <a:p>
            <a:pPr algn="just"/>
            <a:r>
              <a:rPr lang="it-IT" sz="2800" dirty="0">
                <a:latin typeface="+mj-lt"/>
              </a:rPr>
              <a:t>- Ugo Cardinale, Manuale di scrittura giornalistica, UTET, 2011</a:t>
            </a:r>
          </a:p>
          <a:p>
            <a:pPr algn="just"/>
            <a:r>
              <a:rPr lang="it-IT" sz="2800" dirty="0">
                <a:latin typeface="+mj-lt"/>
              </a:rPr>
              <a:t>- Riccardo Gualdo, L’italiano dei giornali. Nuova edizione, Carocci, 2017</a:t>
            </a:r>
          </a:p>
          <a:p>
            <a:pPr algn="just"/>
            <a:r>
              <a:rPr lang="it-IT" sz="2800" dirty="0">
                <a:latin typeface="+mj-lt"/>
              </a:rPr>
              <a:t> </a:t>
            </a:r>
          </a:p>
        </p:txBody>
      </p:sp>
      <p:pic>
        <p:nvPicPr>
          <p:cNvPr id="4" name="Segnaposto contenuto 4">
            <a:extLst>
              <a:ext uri="{FF2B5EF4-FFF2-40B4-BE49-F238E27FC236}">
                <a16:creationId xmlns:a16="http://schemas.microsoft.com/office/drawing/2014/main" id="{C9ADDA7C-BDE1-234D-9EFE-D12A9C95A8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2526" y="5985102"/>
            <a:ext cx="2334514" cy="511741"/>
          </a:xfrm>
          <a:prstGeom prst="rect">
            <a:avLst/>
          </a:prstGeom>
        </p:spPr>
      </p:pic>
      <p:cxnSp>
        <p:nvCxnSpPr>
          <p:cNvPr id="5" name="Connettore 1 4">
            <a:extLst>
              <a:ext uri="{FF2B5EF4-FFF2-40B4-BE49-F238E27FC236}">
                <a16:creationId xmlns:a16="http://schemas.microsoft.com/office/drawing/2014/main" id="{151C65B2-26EF-FE4D-BB21-4BB2F622F675}"/>
              </a:ext>
            </a:extLst>
          </p:cNvPr>
          <p:cNvCxnSpPr>
            <a:cxnSpLocks/>
          </p:cNvCxnSpPr>
          <p:nvPr/>
        </p:nvCxnSpPr>
        <p:spPr>
          <a:xfrm>
            <a:off x="640040" y="358708"/>
            <a:ext cx="10911919" cy="0"/>
          </a:xfrm>
          <a:prstGeom prst="line">
            <a:avLst/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ttore 1 5">
            <a:extLst>
              <a:ext uri="{FF2B5EF4-FFF2-40B4-BE49-F238E27FC236}">
                <a16:creationId xmlns:a16="http://schemas.microsoft.com/office/drawing/2014/main" id="{F76097B7-C32A-F342-97D2-72122BEEBD14}"/>
              </a:ext>
            </a:extLst>
          </p:cNvPr>
          <p:cNvCxnSpPr>
            <a:cxnSpLocks/>
          </p:cNvCxnSpPr>
          <p:nvPr/>
        </p:nvCxnSpPr>
        <p:spPr>
          <a:xfrm>
            <a:off x="411040" y="5811771"/>
            <a:ext cx="10911919" cy="0"/>
          </a:xfrm>
          <a:prstGeom prst="line">
            <a:avLst/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1 8">
            <a:extLst>
              <a:ext uri="{FF2B5EF4-FFF2-40B4-BE49-F238E27FC236}">
                <a16:creationId xmlns:a16="http://schemas.microsoft.com/office/drawing/2014/main" id="{DFDE5A1F-60CB-B64C-9779-39AFAA6C7021}"/>
              </a:ext>
            </a:extLst>
          </p:cNvPr>
          <p:cNvCxnSpPr>
            <a:cxnSpLocks/>
          </p:cNvCxnSpPr>
          <p:nvPr/>
        </p:nvCxnSpPr>
        <p:spPr>
          <a:xfrm>
            <a:off x="411040" y="1175171"/>
            <a:ext cx="10911919" cy="0"/>
          </a:xfrm>
          <a:prstGeom prst="line">
            <a:avLst/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egnaposto numero diapositiva 9">
            <a:extLst>
              <a:ext uri="{FF2B5EF4-FFF2-40B4-BE49-F238E27FC236}">
                <a16:creationId xmlns:a16="http://schemas.microsoft.com/office/drawing/2014/main" id="{382A2102-CE3F-0A45-B919-F47F0B6E62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DFC85-F536-AA4A-9724-65915C1AC5DE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806633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egnaposto contenuto 4">
            <a:extLst>
              <a:ext uri="{FF2B5EF4-FFF2-40B4-BE49-F238E27FC236}">
                <a16:creationId xmlns:a16="http://schemas.microsoft.com/office/drawing/2014/main" id="{C9ADDA7C-BDE1-234D-9EFE-D12A9C95A8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2526" y="5985102"/>
            <a:ext cx="2334514" cy="511741"/>
          </a:xfrm>
          <a:prstGeom prst="rect">
            <a:avLst/>
          </a:prstGeom>
        </p:spPr>
      </p:pic>
      <p:cxnSp>
        <p:nvCxnSpPr>
          <p:cNvPr id="5" name="Connettore 1 4">
            <a:extLst>
              <a:ext uri="{FF2B5EF4-FFF2-40B4-BE49-F238E27FC236}">
                <a16:creationId xmlns:a16="http://schemas.microsoft.com/office/drawing/2014/main" id="{151C65B2-26EF-FE4D-BB21-4BB2F622F675}"/>
              </a:ext>
            </a:extLst>
          </p:cNvPr>
          <p:cNvCxnSpPr>
            <a:cxnSpLocks/>
          </p:cNvCxnSpPr>
          <p:nvPr/>
        </p:nvCxnSpPr>
        <p:spPr>
          <a:xfrm>
            <a:off x="411040" y="387283"/>
            <a:ext cx="10911919" cy="0"/>
          </a:xfrm>
          <a:prstGeom prst="line">
            <a:avLst/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ttore 1 5">
            <a:extLst>
              <a:ext uri="{FF2B5EF4-FFF2-40B4-BE49-F238E27FC236}">
                <a16:creationId xmlns:a16="http://schemas.microsoft.com/office/drawing/2014/main" id="{F76097B7-C32A-F342-97D2-72122BEEBD14}"/>
              </a:ext>
            </a:extLst>
          </p:cNvPr>
          <p:cNvCxnSpPr>
            <a:cxnSpLocks/>
          </p:cNvCxnSpPr>
          <p:nvPr/>
        </p:nvCxnSpPr>
        <p:spPr>
          <a:xfrm>
            <a:off x="411040" y="5811771"/>
            <a:ext cx="10911919" cy="0"/>
          </a:xfrm>
          <a:prstGeom prst="line">
            <a:avLst/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olo 1">
            <a:extLst>
              <a:ext uri="{FF2B5EF4-FFF2-40B4-BE49-F238E27FC236}">
                <a16:creationId xmlns:a16="http://schemas.microsoft.com/office/drawing/2014/main" id="{56056CC8-106B-EB48-AA51-919CC0CFF541}"/>
              </a:ext>
            </a:extLst>
          </p:cNvPr>
          <p:cNvSpPr txBox="1">
            <a:spLocks/>
          </p:cNvSpPr>
          <p:nvPr/>
        </p:nvSpPr>
        <p:spPr>
          <a:xfrm>
            <a:off x="411039" y="1266884"/>
            <a:ext cx="10911919" cy="43715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it-IT" sz="2800" dirty="0"/>
              <a:t>La valutazione terrà conto di:</a:t>
            </a:r>
          </a:p>
          <a:p>
            <a:pPr algn="just"/>
            <a:endParaRPr lang="it-IT" sz="2800" dirty="0"/>
          </a:p>
          <a:p>
            <a:pPr algn="just"/>
            <a:r>
              <a:rPr lang="it-IT" sz="2800" dirty="0"/>
              <a:t>1- dell’esito degli elaborati scritti svolti durante il corso e puntualmente corretti e commentati a lezione;</a:t>
            </a:r>
          </a:p>
          <a:p>
            <a:pPr algn="just"/>
            <a:endParaRPr lang="it-IT" sz="2800" b="1" dirty="0"/>
          </a:p>
          <a:p>
            <a:pPr algn="just"/>
            <a:r>
              <a:rPr lang="it-IT" sz="2800" dirty="0"/>
              <a:t>2- dell’esito di una prova finale orale che verterà sui contenuti dei testi proposti in bibliografia e sugli argomenti trattati a lezione. </a:t>
            </a:r>
          </a:p>
          <a:p>
            <a:pPr algn="just"/>
            <a:endParaRPr lang="it-IT" sz="2800" b="1" dirty="0"/>
          </a:p>
          <a:p>
            <a:pPr algn="just"/>
            <a:endParaRPr lang="it-IT" sz="2800" b="1" dirty="0"/>
          </a:p>
          <a:p>
            <a:pPr algn="just"/>
            <a:r>
              <a:rPr lang="it-IT" sz="2800" dirty="0"/>
              <a:t>Per gli studenti non frequentanti la prova orale prevedrà anche esercizi applicativi di tecniche di scrittura giornalistica.</a:t>
            </a:r>
            <a:r>
              <a:rPr lang="it-IT" sz="2800" dirty="0">
                <a:effectLst/>
              </a:rPr>
              <a:t> </a:t>
            </a:r>
            <a:endParaRPr lang="it-IT" sz="2800" dirty="0"/>
          </a:p>
        </p:txBody>
      </p:sp>
      <p:sp>
        <p:nvSpPr>
          <p:cNvPr id="9" name="Titolo 1">
            <a:extLst>
              <a:ext uri="{FF2B5EF4-FFF2-40B4-BE49-F238E27FC236}">
                <a16:creationId xmlns:a16="http://schemas.microsoft.com/office/drawing/2014/main" id="{E93DF433-603C-9A4F-911C-7E4825F6B9D7}"/>
              </a:ext>
            </a:extLst>
          </p:cNvPr>
          <p:cNvSpPr txBox="1">
            <a:spLocks/>
          </p:cNvSpPr>
          <p:nvPr/>
        </p:nvSpPr>
        <p:spPr>
          <a:xfrm>
            <a:off x="1453114" y="387283"/>
            <a:ext cx="9144000" cy="70627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3600" b="1" dirty="0"/>
              <a:t>Modalità d’esame:</a:t>
            </a:r>
          </a:p>
        </p:txBody>
      </p:sp>
      <p:cxnSp>
        <p:nvCxnSpPr>
          <p:cNvPr id="14" name="Connettore 1 13">
            <a:extLst>
              <a:ext uri="{FF2B5EF4-FFF2-40B4-BE49-F238E27FC236}">
                <a16:creationId xmlns:a16="http://schemas.microsoft.com/office/drawing/2014/main" id="{DB8BC6BE-8114-B34C-A16E-BCD36A5FE54D}"/>
              </a:ext>
            </a:extLst>
          </p:cNvPr>
          <p:cNvCxnSpPr>
            <a:cxnSpLocks/>
          </p:cNvCxnSpPr>
          <p:nvPr/>
        </p:nvCxnSpPr>
        <p:spPr>
          <a:xfrm>
            <a:off x="411039" y="1156067"/>
            <a:ext cx="10911919" cy="0"/>
          </a:xfrm>
          <a:prstGeom prst="line">
            <a:avLst/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4469E97B-E69A-444F-817D-974FCA563E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DFC85-F536-AA4A-9724-65915C1AC5DE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29566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egnaposto contenuto 4">
            <a:extLst>
              <a:ext uri="{FF2B5EF4-FFF2-40B4-BE49-F238E27FC236}">
                <a16:creationId xmlns:a16="http://schemas.microsoft.com/office/drawing/2014/main" id="{C9ADDA7C-BDE1-234D-9EFE-D12A9C95A8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2526" y="5985102"/>
            <a:ext cx="2334514" cy="511741"/>
          </a:xfrm>
          <a:prstGeom prst="rect">
            <a:avLst/>
          </a:prstGeom>
        </p:spPr>
      </p:pic>
      <p:cxnSp>
        <p:nvCxnSpPr>
          <p:cNvPr id="5" name="Connettore 1 4">
            <a:extLst>
              <a:ext uri="{FF2B5EF4-FFF2-40B4-BE49-F238E27FC236}">
                <a16:creationId xmlns:a16="http://schemas.microsoft.com/office/drawing/2014/main" id="{151C65B2-26EF-FE4D-BB21-4BB2F622F675}"/>
              </a:ext>
            </a:extLst>
          </p:cNvPr>
          <p:cNvCxnSpPr>
            <a:cxnSpLocks/>
          </p:cNvCxnSpPr>
          <p:nvPr/>
        </p:nvCxnSpPr>
        <p:spPr>
          <a:xfrm>
            <a:off x="640040" y="358708"/>
            <a:ext cx="10911919" cy="0"/>
          </a:xfrm>
          <a:prstGeom prst="line">
            <a:avLst/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ttore 1 5">
            <a:extLst>
              <a:ext uri="{FF2B5EF4-FFF2-40B4-BE49-F238E27FC236}">
                <a16:creationId xmlns:a16="http://schemas.microsoft.com/office/drawing/2014/main" id="{F76097B7-C32A-F342-97D2-72122BEEBD14}"/>
              </a:ext>
            </a:extLst>
          </p:cNvPr>
          <p:cNvCxnSpPr>
            <a:cxnSpLocks/>
          </p:cNvCxnSpPr>
          <p:nvPr/>
        </p:nvCxnSpPr>
        <p:spPr>
          <a:xfrm>
            <a:off x="411040" y="5811771"/>
            <a:ext cx="10911919" cy="0"/>
          </a:xfrm>
          <a:prstGeom prst="line">
            <a:avLst/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egnaposto contenuto 2">
            <a:extLst>
              <a:ext uri="{FF2B5EF4-FFF2-40B4-BE49-F238E27FC236}">
                <a16:creationId xmlns:a16="http://schemas.microsoft.com/office/drawing/2014/main" id="{61EB46E7-1E30-8841-BA21-B12426A4E602}"/>
              </a:ext>
            </a:extLst>
          </p:cNvPr>
          <p:cNvSpPr txBox="1">
            <a:spLocks/>
          </p:cNvSpPr>
          <p:nvPr/>
        </p:nvSpPr>
        <p:spPr>
          <a:xfrm>
            <a:off x="807359" y="751700"/>
            <a:ext cx="10515600" cy="4744331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50000"/>
              </a:lnSpc>
            </a:pPr>
            <a:r>
              <a:rPr lang="it-IT" dirty="0">
                <a:latin typeface="+mj-lt"/>
              </a:rPr>
              <a:t>Per accedere al materiale caricato nell’</a:t>
            </a:r>
            <a:r>
              <a:rPr lang="it-IT" b="1" dirty="0">
                <a:latin typeface="+mj-lt"/>
              </a:rPr>
              <a:t>area di download riservata </a:t>
            </a:r>
            <a:r>
              <a:rPr lang="it-IT" dirty="0">
                <a:latin typeface="+mj-lt"/>
              </a:rPr>
              <a:t>del corso di Tecniche di scrittura per il giornalismo (prof. Francesca Fusco):</a:t>
            </a:r>
          </a:p>
          <a:p>
            <a:pPr algn="l">
              <a:lnSpc>
                <a:spcPct val="150000"/>
              </a:lnSpc>
            </a:pPr>
            <a:r>
              <a:rPr lang="it-IT" dirty="0">
                <a:latin typeface="+mj-lt"/>
              </a:rPr>
              <a:t>- </a:t>
            </a:r>
            <a:r>
              <a:rPr lang="it-IT" u="sng" dirty="0">
                <a:latin typeface="+mj-lt"/>
                <a:hlinkClick r:id="rId3"/>
              </a:rPr>
              <a:t>www.lumsa.it</a:t>
            </a:r>
            <a:endParaRPr lang="it-IT" dirty="0">
              <a:latin typeface="+mj-lt"/>
            </a:endParaRPr>
          </a:p>
          <a:p>
            <a:pPr algn="l">
              <a:lnSpc>
                <a:spcPct val="150000"/>
              </a:lnSpc>
            </a:pPr>
            <a:r>
              <a:rPr lang="it-IT" dirty="0">
                <a:latin typeface="+mj-lt"/>
              </a:rPr>
              <a:t>- cliccare in basso in ‘Portali e siti d’Ateneo &gt;&gt;  ‘area riservata’ </a:t>
            </a:r>
            <a:r>
              <a:rPr lang="it-IT" u="sng" dirty="0">
                <a:latin typeface="+mj-lt"/>
                <a:hlinkClick r:id="rId4"/>
              </a:rPr>
              <a:t>https://www.lumsa.it/user</a:t>
            </a:r>
            <a:endParaRPr lang="it-IT" dirty="0">
              <a:latin typeface="+mj-lt"/>
            </a:endParaRPr>
          </a:p>
          <a:p>
            <a:pPr algn="l">
              <a:lnSpc>
                <a:spcPct val="150000"/>
              </a:lnSpc>
            </a:pPr>
            <a:r>
              <a:rPr lang="it-IT" dirty="0">
                <a:latin typeface="+mj-lt"/>
              </a:rPr>
              <a:t>- Inserire nome utente e </a:t>
            </a:r>
            <a:r>
              <a:rPr lang="it-IT">
                <a:latin typeface="+mj-lt"/>
              </a:rPr>
              <a:t>password forniti a lezione</a:t>
            </a:r>
            <a:endParaRPr lang="it-IT" b="1" dirty="0">
              <a:latin typeface="+mj-lt"/>
            </a:endParaRPr>
          </a:p>
          <a:p>
            <a:pPr algn="l">
              <a:lnSpc>
                <a:spcPct val="150000"/>
              </a:lnSpc>
            </a:pPr>
            <a:r>
              <a:rPr lang="it-IT" dirty="0">
                <a:latin typeface="+mj-lt"/>
              </a:rPr>
              <a:t>- selezionare l'area di download privata dalla pagina docente dal menu corsi &gt;&gt; docenti LUMSA oppure pagina corso di laurea &gt;&gt; docenti</a:t>
            </a:r>
          </a:p>
        </p:txBody>
      </p:sp>
      <p:sp>
        <p:nvSpPr>
          <p:cNvPr id="12" name="Segnaposto numero diapositiva 11">
            <a:extLst>
              <a:ext uri="{FF2B5EF4-FFF2-40B4-BE49-F238E27FC236}">
                <a16:creationId xmlns:a16="http://schemas.microsoft.com/office/drawing/2014/main" id="{5DD42A3A-5BD6-C143-B4B3-89A649B6B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DFC85-F536-AA4A-9724-65915C1AC5DE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6007579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349</Words>
  <Application>Microsoft Macintosh PowerPoint</Application>
  <PresentationFormat>Widescreen</PresentationFormat>
  <Paragraphs>56</Paragraphs>
  <Slides>7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di Office</vt:lpstr>
      <vt:lpstr>Tecniche di scrittura per il giornalismo</vt:lpstr>
      <vt:lpstr>Presentazione standard di PowerPoint</vt:lpstr>
      <vt:lpstr>Tecniche di scrittura per il giornalismo</vt:lpstr>
      <vt:lpstr>Presentazione standard di PowerPoint</vt:lpstr>
      <vt:lpstr>Testi d’esame: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Francesca Fusco</dc:creator>
  <cp:lastModifiedBy>Francesca Fusco</cp:lastModifiedBy>
  <cp:revision>3</cp:revision>
  <dcterms:created xsi:type="dcterms:W3CDTF">2022-02-26T11:31:53Z</dcterms:created>
  <dcterms:modified xsi:type="dcterms:W3CDTF">2022-02-26T11:39:02Z</dcterms:modified>
</cp:coreProperties>
</file>