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9" r:id="rId3"/>
    <p:sldId id="270" r:id="rId4"/>
    <p:sldId id="256" r:id="rId5"/>
    <p:sldId id="257" r:id="rId6"/>
    <p:sldId id="271" r:id="rId7"/>
    <p:sldId id="258" r:id="rId8"/>
    <p:sldId id="259" r:id="rId9"/>
    <p:sldId id="260" r:id="rId10"/>
    <p:sldId id="261" r:id="rId11"/>
    <p:sldId id="273" r:id="rId12"/>
    <p:sldId id="274" r:id="rId13"/>
    <p:sldId id="262" r:id="rId14"/>
    <p:sldId id="275" r:id="rId15"/>
    <p:sldId id="263" r:id="rId16"/>
    <p:sldId id="276" r:id="rId17"/>
    <p:sldId id="264" r:id="rId18"/>
    <p:sldId id="265" r:id="rId19"/>
    <p:sldId id="286" r:id="rId20"/>
    <p:sldId id="266" r:id="rId21"/>
    <p:sldId id="267" r:id="rId22"/>
    <p:sldId id="268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BAD674-98D4-4782-80D4-9ED81F7A863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F41B951-C1DF-4419-9F1C-5CB08FD24EC1}">
      <dgm:prSet/>
      <dgm:spPr/>
      <dgm:t>
        <a:bodyPr/>
        <a:lstStyle/>
        <a:p>
          <a:r>
            <a:rPr lang="it-IT"/>
            <a:t>Terminologia e periodizzazione</a:t>
          </a:r>
          <a:endParaRPr lang="en-US"/>
        </a:p>
      </dgm:t>
    </dgm:pt>
    <dgm:pt modelId="{47C5BE76-E594-43D9-AB43-701CC2F04B62}" type="parTrans" cxnId="{E2435467-45AF-43BF-BDFC-AD52A2FA3480}">
      <dgm:prSet/>
      <dgm:spPr/>
      <dgm:t>
        <a:bodyPr/>
        <a:lstStyle/>
        <a:p>
          <a:endParaRPr lang="en-US"/>
        </a:p>
      </dgm:t>
    </dgm:pt>
    <dgm:pt modelId="{818F380F-C23F-470C-91AB-28C1A29AFDE9}" type="sibTrans" cxnId="{E2435467-45AF-43BF-BDFC-AD52A2FA3480}">
      <dgm:prSet/>
      <dgm:spPr/>
      <dgm:t>
        <a:bodyPr/>
        <a:lstStyle/>
        <a:p>
          <a:endParaRPr lang="en-US"/>
        </a:p>
      </dgm:t>
    </dgm:pt>
    <dgm:pt modelId="{50F922E0-4F8D-4DD3-903C-6F92D025E990}">
      <dgm:prSet/>
      <dgm:spPr/>
      <dgm:t>
        <a:bodyPr/>
        <a:lstStyle/>
        <a:p>
          <a:r>
            <a:rPr lang="it-IT"/>
            <a:t>La storiografia e gli studi letterari</a:t>
          </a:r>
          <a:endParaRPr lang="en-US"/>
        </a:p>
      </dgm:t>
    </dgm:pt>
    <dgm:pt modelId="{10797899-C209-40E2-9C08-06CF67A49161}" type="parTrans" cxnId="{894D9EF3-87E9-4258-BAF9-2680E63D738D}">
      <dgm:prSet/>
      <dgm:spPr/>
      <dgm:t>
        <a:bodyPr/>
        <a:lstStyle/>
        <a:p>
          <a:endParaRPr lang="en-US"/>
        </a:p>
      </dgm:t>
    </dgm:pt>
    <dgm:pt modelId="{8F52BE37-8AC0-4DBA-96D9-5815A1FCD0EF}" type="sibTrans" cxnId="{894D9EF3-87E9-4258-BAF9-2680E63D738D}">
      <dgm:prSet/>
      <dgm:spPr/>
      <dgm:t>
        <a:bodyPr/>
        <a:lstStyle/>
        <a:p>
          <a:endParaRPr lang="en-US"/>
        </a:p>
      </dgm:t>
    </dgm:pt>
    <dgm:pt modelId="{934012CE-D7D9-4618-BFB8-22CAF5DA1F16}">
      <dgm:prSet/>
      <dgm:spPr/>
      <dgm:t>
        <a:bodyPr/>
        <a:lstStyle/>
        <a:p>
          <a:r>
            <a:rPr lang="it-IT"/>
            <a:t>Intellettuali, riviste, editoria</a:t>
          </a:r>
          <a:endParaRPr lang="en-US"/>
        </a:p>
      </dgm:t>
    </dgm:pt>
    <dgm:pt modelId="{E33BC43A-CB65-4E6C-95A5-6909B0125E0E}" type="parTrans" cxnId="{B63488EC-409A-483C-BB94-DBE87872A8D4}">
      <dgm:prSet/>
      <dgm:spPr/>
      <dgm:t>
        <a:bodyPr/>
        <a:lstStyle/>
        <a:p>
          <a:endParaRPr lang="en-US"/>
        </a:p>
      </dgm:t>
    </dgm:pt>
    <dgm:pt modelId="{8E53F0D8-11F7-422D-B6BE-731C3187AFB4}" type="sibTrans" cxnId="{B63488EC-409A-483C-BB94-DBE87872A8D4}">
      <dgm:prSet/>
      <dgm:spPr/>
      <dgm:t>
        <a:bodyPr/>
        <a:lstStyle/>
        <a:p>
          <a:endParaRPr lang="en-US"/>
        </a:p>
      </dgm:t>
    </dgm:pt>
    <dgm:pt modelId="{27C98FC6-A311-48FF-8F31-720CDA444834}">
      <dgm:prSet/>
      <dgm:spPr/>
      <dgm:t>
        <a:bodyPr/>
        <a:lstStyle/>
        <a:p>
          <a:r>
            <a:rPr lang="it-IT"/>
            <a:t>Il canone</a:t>
          </a:r>
          <a:endParaRPr lang="en-US"/>
        </a:p>
      </dgm:t>
    </dgm:pt>
    <dgm:pt modelId="{73D811AB-9BD1-4454-B482-91BB5BDB17E6}" type="parTrans" cxnId="{4888ADB1-6F72-4D9B-99FC-22CF6D8BAB06}">
      <dgm:prSet/>
      <dgm:spPr/>
      <dgm:t>
        <a:bodyPr/>
        <a:lstStyle/>
        <a:p>
          <a:endParaRPr lang="en-US"/>
        </a:p>
      </dgm:t>
    </dgm:pt>
    <dgm:pt modelId="{45BE44D3-B3FC-419A-8780-5C5815578077}" type="sibTrans" cxnId="{4888ADB1-6F72-4D9B-99FC-22CF6D8BAB06}">
      <dgm:prSet/>
      <dgm:spPr/>
      <dgm:t>
        <a:bodyPr/>
        <a:lstStyle/>
        <a:p>
          <a:endParaRPr lang="en-US"/>
        </a:p>
      </dgm:t>
    </dgm:pt>
    <dgm:pt modelId="{E0D17FE6-8A57-4C82-9A72-5ED9E49140B0}">
      <dgm:prSet/>
      <dgm:spPr/>
      <dgm:t>
        <a:bodyPr/>
        <a:lstStyle/>
        <a:p>
          <a:r>
            <a:rPr lang="it-IT"/>
            <a:t>I generi nella modernità</a:t>
          </a:r>
          <a:endParaRPr lang="en-US"/>
        </a:p>
      </dgm:t>
    </dgm:pt>
    <dgm:pt modelId="{43EE737A-60F9-473D-9B2C-D02DE453790A}" type="parTrans" cxnId="{CBD8A176-516D-45C2-8728-2ED01A6EB00D}">
      <dgm:prSet/>
      <dgm:spPr/>
      <dgm:t>
        <a:bodyPr/>
        <a:lstStyle/>
        <a:p>
          <a:endParaRPr lang="en-US"/>
        </a:p>
      </dgm:t>
    </dgm:pt>
    <dgm:pt modelId="{4E7377A0-15CC-4952-A8BA-FF8084F27887}" type="sibTrans" cxnId="{CBD8A176-516D-45C2-8728-2ED01A6EB00D}">
      <dgm:prSet/>
      <dgm:spPr/>
      <dgm:t>
        <a:bodyPr/>
        <a:lstStyle/>
        <a:p>
          <a:endParaRPr lang="en-US"/>
        </a:p>
      </dgm:t>
    </dgm:pt>
    <dgm:pt modelId="{2E7449E6-02B8-4A73-BE2A-CF33CCDC6BE0}">
      <dgm:prSet/>
      <dgm:spPr/>
      <dgm:t>
        <a:bodyPr/>
        <a:lstStyle/>
        <a:p>
          <a:r>
            <a:rPr lang="it-IT"/>
            <a:t>Il romanzo: storia, teorie, analisi</a:t>
          </a:r>
          <a:endParaRPr lang="en-US"/>
        </a:p>
      </dgm:t>
    </dgm:pt>
    <dgm:pt modelId="{845B5272-BA19-4688-866D-F5BB2CC0D718}" type="parTrans" cxnId="{1C682242-8363-4CAB-AEF6-A2E1FC3CB18A}">
      <dgm:prSet/>
      <dgm:spPr/>
      <dgm:t>
        <a:bodyPr/>
        <a:lstStyle/>
        <a:p>
          <a:endParaRPr lang="en-US"/>
        </a:p>
      </dgm:t>
    </dgm:pt>
    <dgm:pt modelId="{4D72FF7B-A45B-4BBF-B548-B3A403686D7B}" type="sibTrans" cxnId="{1C682242-8363-4CAB-AEF6-A2E1FC3CB18A}">
      <dgm:prSet/>
      <dgm:spPr/>
      <dgm:t>
        <a:bodyPr/>
        <a:lstStyle/>
        <a:p>
          <a:endParaRPr lang="en-US"/>
        </a:p>
      </dgm:t>
    </dgm:pt>
    <dgm:pt modelId="{FA5C2425-D9C0-46F5-B1C7-0F37764AFB8B}">
      <dgm:prSet/>
      <dgm:spPr/>
      <dgm:t>
        <a:bodyPr/>
        <a:lstStyle/>
        <a:p>
          <a:r>
            <a:rPr lang="it-IT" dirty="0"/>
            <a:t>La narratologia</a:t>
          </a:r>
          <a:endParaRPr lang="en-US" dirty="0"/>
        </a:p>
      </dgm:t>
    </dgm:pt>
    <dgm:pt modelId="{DA8A68C0-0999-45C8-9617-3E5496626BC7}" type="parTrans" cxnId="{0B59A275-72D6-4806-A978-BFB5C95EE3CB}">
      <dgm:prSet/>
      <dgm:spPr/>
      <dgm:t>
        <a:bodyPr/>
        <a:lstStyle/>
        <a:p>
          <a:endParaRPr lang="en-US"/>
        </a:p>
      </dgm:t>
    </dgm:pt>
    <dgm:pt modelId="{EFD7FACD-5669-4139-9E3A-10C563F2D31E}" type="sibTrans" cxnId="{0B59A275-72D6-4806-A978-BFB5C95EE3CB}">
      <dgm:prSet/>
      <dgm:spPr/>
      <dgm:t>
        <a:bodyPr/>
        <a:lstStyle/>
        <a:p>
          <a:endParaRPr lang="en-US"/>
        </a:p>
      </dgm:t>
    </dgm:pt>
    <dgm:pt modelId="{6E3B3610-A1C1-451D-A808-E84B3EA277E7}" type="pres">
      <dgm:prSet presAssocID="{2DBAD674-98D4-4782-80D4-9ED81F7A8632}" presName="linear" presStyleCnt="0">
        <dgm:presLayoutVars>
          <dgm:animLvl val="lvl"/>
          <dgm:resizeHandles val="exact"/>
        </dgm:presLayoutVars>
      </dgm:prSet>
      <dgm:spPr/>
    </dgm:pt>
    <dgm:pt modelId="{20F1237F-C54A-41F2-9CCB-D25AA55E1F83}" type="pres">
      <dgm:prSet presAssocID="{BF41B951-C1DF-4419-9F1C-5CB08FD24EC1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FB5F4EFD-8D64-4C53-B6F9-25E3AFE7F9C2}" type="pres">
      <dgm:prSet presAssocID="{818F380F-C23F-470C-91AB-28C1A29AFDE9}" presName="spacer" presStyleCnt="0"/>
      <dgm:spPr/>
    </dgm:pt>
    <dgm:pt modelId="{7DD94CA9-924B-4987-8604-2BD2BB408417}" type="pres">
      <dgm:prSet presAssocID="{50F922E0-4F8D-4DD3-903C-6F92D025E990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6EB49FB4-FA20-4DCD-BAC0-D3B105348D95}" type="pres">
      <dgm:prSet presAssocID="{8F52BE37-8AC0-4DBA-96D9-5815A1FCD0EF}" presName="spacer" presStyleCnt="0"/>
      <dgm:spPr/>
    </dgm:pt>
    <dgm:pt modelId="{CBCFFC4E-9143-479E-92A0-682DD0335AD4}" type="pres">
      <dgm:prSet presAssocID="{934012CE-D7D9-4618-BFB8-22CAF5DA1F16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630EBC81-1F84-4E3D-B417-2889CF588853}" type="pres">
      <dgm:prSet presAssocID="{8E53F0D8-11F7-422D-B6BE-731C3187AFB4}" presName="spacer" presStyleCnt="0"/>
      <dgm:spPr/>
    </dgm:pt>
    <dgm:pt modelId="{EBEBCE91-929B-4659-9437-BD941366AE0E}" type="pres">
      <dgm:prSet presAssocID="{27C98FC6-A311-48FF-8F31-720CDA444834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9E630B9C-9953-418F-862E-E9CC2F872199}" type="pres">
      <dgm:prSet presAssocID="{45BE44D3-B3FC-419A-8780-5C5815578077}" presName="spacer" presStyleCnt="0"/>
      <dgm:spPr/>
    </dgm:pt>
    <dgm:pt modelId="{6C9329C3-BC5D-4618-A9E1-13D6C776E8F8}" type="pres">
      <dgm:prSet presAssocID="{E0D17FE6-8A57-4C82-9A72-5ED9E49140B0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FF5CF6A5-EFE1-4B23-ABCE-DFCC05F752B1}" type="pres">
      <dgm:prSet presAssocID="{4E7377A0-15CC-4952-A8BA-FF8084F27887}" presName="spacer" presStyleCnt="0"/>
      <dgm:spPr/>
    </dgm:pt>
    <dgm:pt modelId="{FA2F8628-AB18-49B0-9A23-1F94910A6856}" type="pres">
      <dgm:prSet presAssocID="{2E7449E6-02B8-4A73-BE2A-CF33CCDC6BE0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CFA5E3BC-64DE-4AE4-AF83-A77076A9CAAF}" type="pres">
      <dgm:prSet presAssocID="{4D72FF7B-A45B-4BBF-B548-B3A403686D7B}" presName="spacer" presStyleCnt="0"/>
      <dgm:spPr/>
    </dgm:pt>
    <dgm:pt modelId="{8925CC51-86FE-4288-A319-3927DDB82A39}" type="pres">
      <dgm:prSet presAssocID="{FA5C2425-D9C0-46F5-B1C7-0F37764AFB8B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1C682242-8363-4CAB-AEF6-A2E1FC3CB18A}" srcId="{2DBAD674-98D4-4782-80D4-9ED81F7A8632}" destId="{2E7449E6-02B8-4A73-BE2A-CF33CCDC6BE0}" srcOrd="5" destOrd="0" parTransId="{845B5272-BA19-4688-866D-F5BB2CC0D718}" sibTransId="{4D72FF7B-A45B-4BBF-B548-B3A403686D7B}"/>
    <dgm:cxn modelId="{E2435467-45AF-43BF-BDFC-AD52A2FA3480}" srcId="{2DBAD674-98D4-4782-80D4-9ED81F7A8632}" destId="{BF41B951-C1DF-4419-9F1C-5CB08FD24EC1}" srcOrd="0" destOrd="0" parTransId="{47C5BE76-E594-43D9-AB43-701CC2F04B62}" sibTransId="{818F380F-C23F-470C-91AB-28C1A29AFDE9}"/>
    <dgm:cxn modelId="{0B59A275-72D6-4806-A978-BFB5C95EE3CB}" srcId="{2DBAD674-98D4-4782-80D4-9ED81F7A8632}" destId="{FA5C2425-D9C0-46F5-B1C7-0F37764AFB8B}" srcOrd="6" destOrd="0" parTransId="{DA8A68C0-0999-45C8-9617-3E5496626BC7}" sibTransId="{EFD7FACD-5669-4139-9E3A-10C563F2D31E}"/>
    <dgm:cxn modelId="{CBD8A176-516D-45C2-8728-2ED01A6EB00D}" srcId="{2DBAD674-98D4-4782-80D4-9ED81F7A8632}" destId="{E0D17FE6-8A57-4C82-9A72-5ED9E49140B0}" srcOrd="4" destOrd="0" parTransId="{43EE737A-60F9-473D-9B2C-D02DE453790A}" sibTransId="{4E7377A0-15CC-4952-A8BA-FF8084F27887}"/>
    <dgm:cxn modelId="{86BEE783-C811-42F7-9406-8416E2DF73A5}" type="presOf" srcId="{2DBAD674-98D4-4782-80D4-9ED81F7A8632}" destId="{6E3B3610-A1C1-451D-A808-E84B3EA277E7}" srcOrd="0" destOrd="0" presId="urn:microsoft.com/office/officeart/2005/8/layout/vList2"/>
    <dgm:cxn modelId="{A7A1F99F-F897-466C-BEA2-7FBD41964CE9}" type="presOf" srcId="{E0D17FE6-8A57-4C82-9A72-5ED9E49140B0}" destId="{6C9329C3-BC5D-4618-A9E1-13D6C776E8F8}" srcOrd="0" destOrd="0" presId="urn:microsoft.com/office/officeart/2005/8/layout/vList2"/>
    <dgm:cxn modelId="{B563D2A9-9637-49DD-BF72-7F84EE1E1E2E}" type="presOf" srcId="{2E7449E6-02B8-4A73-BE2A-CF33CCDC6BE0}" destId="{FA2F8628-AB18-49B0-9A23-1F94910A6856}" srcOrd="0" destOrd="0" presId="urn:microsoft.com/office/officeart/2005/8/layout/vList2"/>
    <dgm:cxn modelId="{7BC8DFAD-17D6-44FF-87D5-F6828D231962}" type="presOf" srcId="{27C98FC6-A311-48FF-8F31-720CDA444834}" destId="{EBEBCE91-929B-4659-9437-BD941366AE0E}" srcOrd="0" destOrd="0" presId="urn:microsoft.com/office/officeart/2005/8/layout/vList2"/>
    <dgm:cxn modelId="{4888ADB1-6F72-4D9B-99FC-22CF6D8BAB06}" srcId="{2DBAD674-98D4-4782-80D4-9ED81F7A8632}" destId="{27C98FC6-A311-48FF-8F31-720CDA444834}" srcOrd="3" destOrd="0" parTransId="{73D811AB-9BD1-4454-B482-91BB5BDB17E6}" sibTransId="{45BE44D3-B3FC-419A-8780-5C5815578077}"/>
    <dgm:cxn modelId="{4AE9C0CB-24F5-46CE-AFEC-BA2306467348}" type="presOf" srcId="{FA5C2425-D9C0-46F5-B1C7-0F37764AFB8B}" destId="{8925CC51-86FE-4288-A319-3927DDB82A39}" srcOrd="0" destOrd="0" presId="urn:microsoft.com/office/officeart/2005/8/layout/vList2"/>
    <dgm:cxn modelId="{499EB5CF-4482-41A7-9C54-003E9B92F9E1}" type="presOf" srcId="{934012CE-D7D9-4618-BFB8-22CAF5DA1F16}" destId="{CBCFFC4E-9143-479E-92A0-682DD0335AD4}" srcOrd="0" destOrd="0" presId="urn:microsoft.com/office/officeart/2005/8/layout/vList2"/>
    <dgm:cxn modelId="{45BEBCDB-403C-4D6D-BA1D-4092FD0334E7}" type="presOf" srcId="{BF41B951-C1DF-4419-9F1C-5CB08FD24EC1}" destId="{20F1237F-C54A-41F2-9CCB-D25AA55E1F83}" srcOrd="0" destOrd="0" presId="urn:microsoft.com/office/officeart/2005/8/layout/vList2"/>
    <dgm:cxn modelId="{B63488EC-409A-483C-BB94-DBE87872A8D4}" srcId="{2DBAD674-98D4-4782-80D4-9ED81F7A8632}" destId="{934012CE-D7D9-4618-BFB8-22CAF5DA1F16}" srcOrd="2" destOrd="0" parTransId="{E33BC43A-CB65-4E6C-95A5-6909B0125E0E}" sibTransId="{8E53F0D8-11F7-422D-B6BE-731C3187AFB4}"/>
    <dgm:cxn modelId="{3C7957ED-3F59-4E9A-B745-688526C97478}" type="presOf" srcId="{50F922E0-4F8D-4DD3-903C-6F92D025E990}" destId="{7DD94CA9-924B-4987-8604-2BD2BB408417}" srcOrd="0" destOrd="0" presId="urn:microsoft.com/office/officeart/2005/8/layout/vList2"/>
    <dgm:cxn modelId="{894D9EF3-87E9-4258-BAF9-2680E63D738D}" srcId="{2DBAD674-98D4-4782-80D4-9ED81F7A8632}" destId="{50F922E0-4F8D-4DD3-903C-6F92D025E990}" srcOrd="1" destOrd="0" parTransId="{10797899-C209-40E2-9C08-06CF67A49161}" sibTransId="{8F52BE37-8AC0-4DBA-96D9-5815A1FCD0EF}"/>
    <dgm:cxn modelId="{CD4DC8BE-7E11-47DE-89E1-5C59900295D6}" type="presParOf" srcId="{6E3B3610-A1C1-451D-A808-E84B3EA277E7}" destId="{20F1237F-C54A-41F2-9CCB-D25AA55E1F83}" srcOrd="0" destOrd="0" presId="urn:microsoft.com/office/officeart/2005/8/layout/vList2"/>
    <dgm:cxn modelId="{5B37D25B-04E5-4FC8-B8DE-1DC9915B5A9D}" type="presParOf" srcId="{6E3B3610-A1C1-451D-A808-E84B3EA277E7}" destId="{FB5F4EFD-8D64-4C53-B6F9-25E3AFE7F9C2}" srcOrd="1" destOrd="0" presId="urn:microsoft.com/office/officeart/2005/8/layout/vList2"/>
    <dgm:cxn modelId="{BDDEFA44-3B5E-404F-B047-9BB7E97A0F26}" type="presParOf" srcId="{6E3B3610-A1C1-451D-A808-E84B3EA277E7}" destId="{7DD94CA9-924B-4987-8604-2BD2BB408417}" srcOrd="2" destOrd="0" presId="urn:microsoft.com/office/officeart/2005/8/layout/vList2"/>
    <dgm:cxn modelId="{55038E98-5832-457A-854E-2DCF7DF86F6E}" type="presParOf" srcId="{6E3B3610-A1C1-451D-A808-E84B3EA277E7}" destId="{6EB49FB4-FA20-4DCD-BAC0-D3B105348D95}" srcOrd="3" destOrd="0" presId="urn:microsoft.com/office/officeart/2005/8/layout/vList2"/>
    <dgm:cxn modelId="{43BFDEBD-33D8-41C9-A88E-77F495F09489}" type="presParOf" srcId="{6E3B3610-A1C1-451D-A808-E84B3EA277E7}" destId="{CBCFFC4E-9143-479E-92A0-682DD0335AD4}" srcOrd="4" destOrd="0" presId="urn:microsoft.com/office/officeart/2005/8/layout/vList2"/>
    <dgm:cxn modelId="{F6BDB3D6-E087-48F7-8E34-33866DBE67D0}" type="presParOf" srcId="{6E3B3610-A1C1-451D-A808-E84B3EA277E7}" destId="{630EBC81-1F84-4E3D-B417-2889CF588853}" srcOrd="5" destOrd="0" presId="urn:microsoft.com/office/officeart/2005/8/layout/vList2"/>
    <dgm:cxn modelId="{880DA1DD-1383-4999-A910-AD5162296A3F}" type="presParOf" srcId="{6E3B3610-A1C1-451D-A808-E84B3EA277E7}" destId="{EBEBCE91-929B-4659-9437-BD941366AE0E}" srcOrd="6" destOrd="0" presId="urn:microsoft.com/office/officeart/2005/8/layout/vList2"/>
    <dgm:cxn modelId="{D4E7D3C9-D293-4245-B6BE-0D264E3C859E}" type="presParOf" srcId="{6E3B3610-A1C1-451D-A808-E84B3EA277E7}" destId="{9E630B9C-9953-418F-862E-E9CC2F872199}" srcOrd="7" destOrd="0" presId="urn:microsoft.com/office/officeart/2005/8/layout/vList2"/>
    <dgm:cxn modelId="{83EF75B9-7DEB-480A-BA02-72CE1887A0D1}" type="presParOf" srcId="{6E3B3610-A1C1-451D-A808-E84B3EA277E7}" destId="{6C9329C3-BC5D-4618-A9E1-13D6C776E8F8}" srcOrd="8" destOrd="0" presId="urn:microsoft.com/office/officeart/2005/8/layout/vList2"/>
    <dgm:cxn modelId="{6C94955E-5F63-4665-819E-434A98743A57}" type="presParOf" srcId="{6E3B3610-A1C1-451D-A808-E84B3EA277E7}" destId="{FF5CF6A5-EFE1-4B23-ABCE-DFCC05F752B1}" srcOrd="9" destOrd="0" presId="urn:microsoft.com/office/officeart/2005/8/layout/vList2"/>
    <dgm:cxn modelId="{7D2FBDFA-EAAF-4E28-800B-FDD011385A06}" type="presParOf" srcId="{6E3B3610-A1C1-451D-A808-E84B3EA277E7}" destId="{FA2F8628-AB18-49B0-9A23-1F94910A6856}" srcOrd="10" destOrd="0" presId="urn:microsoft.com/office/officeart/2005/8/layout/vList2"/>
    <dgm:cxn modelId="{F78869DE-56BC-4931-B5F5-74410C936805}" type="presParOf" srcId="{6E3B3610-A1C1-451D-A808-E84B3EA277E7}" destId="{CFA5E3BC-64DE-4AE4-AF83-A77076A9CAAF}" srcOrd="11" destOrd="0" presId="urn:microsoft.com/office/officeart/2005/8/layout/vList2"/>
    <dgm:cxn modelId="{F46E514B-EB69-40A8-BD25-3C658E1EBCEF}" type="presParOf" srcId="{6E3B3610-A1C1-451D-A808-E84B3EA277E7}" destId="{8925CC51-86FE-4288-A319-3927DDB82A39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A2BE02-EC0B-48B4-A5AF-596A0026B991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456ED9A-3366-4DAE-9037-198AD123041B}">
      <dgm:prSet/>
      <dgm:spPr/>
      <dgm:t>
        <a:bodyPr/>
        <a:lstStyle/>
        <a:p>
          <a:r>
            <a:rPr lang="it-IT" dirty="0"/>
            <a:t>Autore (reale) ≠ Narratore (fittizio)</a:t>
          </a:r>
          <a:endParaRPr lang="en-US" dirty="0"/>
        </a:p>
      </dgm:t>
    </dgm:pt>
    <dgm:pt modelId="{F298EF60-BCD9-4298-804A-485DAAC9A9A3}" type="parTrans" cxnId="{87146AF2-DE87-44CC-A4D8-8CE71F744087}">
      <dgm:prSet/>
      <dgm:spPr/>
      <dgm:t>
        <a:bodyPr/>
        <a:lstStyle/>
        <a:p>
          <a:endParaRPr lang="en-US"/>
        </a:p>
      </dgm:t>
    </dgm:pt>
    <dgm:pt modelId="{D063B083-5B00-406B-8B91-58CAFECF7DED}" type="sibTrans" cxnId="{87146AF2-DE87-44CC-A4D8-8CE71F744087}">
      <dgm:prSet/>
      <dgm:spPr/>
      <dgm:t>
        <a:bodyPr/>
        <a:lstStyle/>
        <a:p>
          <a:endParaRPr lang="en-US"/>
        </a:p>
      </dgm:t>
    </dgm:pt>
    <dgm:pt modelId="{713E0E71-8651-4D90-9BB9-BBE6F7877CFD}">
      <dgm:prSet/>
      <dgm:spPr/>
      <dgm:t>
        <a:bodyPr/>
        <a:lstStyle/>
        <a:p>
          <a:r>
            <a:rPr lang="it-IT"/>
            <a:t>Autore reale e autore implicito</a:t>
          </a:r>
          <a:endParaRPr lang="en-US"/>
        </a:p>
      </dgm:t>
    </dgm:pt>
    <dgm:pt modelId="{21FD4EDE-E95E-44A6-B696-114BD739E005}" type="parTrans" cxnId="{67BE4F11-D8C3-4ED3-9881-D84AA5259276}">
      <dgm:prSet/>
      <dgm:spPr/>
      <dgm:t>
        <a:bodyPr/>
        <a:lstStyle/>
        <a:p>
          <a:endParaRPr lang="en-US"/>
        </a:p>
      </dgm:t>
    </dgm:pt>
    <dgm:pt modelId="{B7D21ABC-F8BA-4EBD-9124-B391E40E581E}" type="sibTrans" cxnId="{67BE4F11-D8C3-4ED3-9881-D84AA5259276}">
      <dgm:prSet/>
      <dgm:spPr/>
      <dgm:t>
        <a:bodyPr/>
        <a:lstStyle/>
        <a:p>
          <a:endParaRPr lang="en-US"/>
        </a:p>
      </dgm:t>
    </dgm:pt>
    <dgm:pt modelId="{69E16565-DFCD-42D7-BDA1-9166A2B47D57}">
      <dgm:prSet/>
      <dgm:spPr/>
      <dgm:t>
        <a:bodyPr/>
        <a:lstStyle/>
        <a:p>
          <a:r>
            <a:rPr lang="it-IT"/>
            <a:t>Narratore omodiegetico o eterodiegetico</a:t>
          </a:r>
          <a:endParaRPr lang="en-US"/>
        </a:p>
      </dgm:t>
    </dgm:pt>
    <dgm:pt modelId="{84AF0575-ED2D-4EE1-841F-7B5B8767A66F}" type="parTrans" cxnId="{01F4D47B-037C-44DB-8E07-4AE57545F124}">
      <dgm:prSet/>
      <dgm:spPr/>
      <dgm:t>
        <a:bodyPr/>
        <a:lstStyle/>
        <a:p>
          <a:endParaRPr lang="en-US"/>
        </a:p>
      </dgm:t>
    </dgm:pt>
    <dgm:pt modelId="{7B6038DE-C85F-4866-A46A-4E1D4B5548BB}" type="sibTrans" cxnId="{01F4D47B-037C-44DB-8E07-4AE57545F124}">
      <dgm:prSet/>
      <dgm:spPr/>
      <dgm:t>
        <a:bodyPr/>
        <a:lstStyle/>
        <a:p>
          <a:endParaRPr lang="en-US"/>
        </a:p>
      </dgm:t>
    </dgm:pt>
    <dgm:pt modelId="{96DCAB8C-5248-4E7D-9BF0-58DA5B381362}">
      <dgm:prSet/>
      <dgm:spPr/>
      <dgm:t>
        <a:bodyPr/>
        <a:lstStyle/>
        <a:p>
          <a:r>
            <a:rPr lang="it-IT"/>
            <a:t>Narratore onnisciente (esterno)</a:t>
          </a:r>
          <a:endParaRPr lang="en-US"/>
        </a:p>
      </dgm:t>
    </dgm:pt>
    <dgm:pt modelId="{7E173398-49DC-4CE7-B711-E091E2B477FC}" type="parTrans" cxnId="{6C56B23D-FD11-430F-B20A-3E6672BCD7FD}">
      <dgm:prSet/>
      <dgm:spPr/>
      <dgm:t>
        <a:bodyPr/>
        <a:lstStyle/>
        <a:p>
          <a:endParaRPr lang="en-US"/>
        </a:p>
      </dgm:t>
    </dgm:pt>
    <dgm:pt modelId="{9EAEB20E-35A4-4B39-A0E5-9669F52D4DFF}" type="sibTrans" cxnId="{6C56B23D-FD11-430F-B20A-3E6672BCD7FD}">
      <dgm:prSet/>
      <dgm:spPr/>
      <dgm:t>
        <a:bodyPr/>
        <a:lstStyle/>
        <a:p>
          <a:endParaRPr lang="en-US"/>
        </a:p>
      </dgm:t>
    </dgm:pt>
    <dgm:pt modelId="{3A5A8914-FAB6-4452-BED1-528FD036FB45}">
      <dgm:prSet/>
      <dgm:spPr/>
      <dgm:t>
        <a:bodyPr/>
        <a:lstStyle/>
        <a:p>
          <a:r>
            <a:rPr lang="it-IT"/>
            <a:t>Narratore inaffidabile</a:t>
          </a:r>
          <a:endParaRPr lang="en-US"/>
        </a:p>
      </dgm:t>
    </dgm:pt>
    <dgm:pt modelId="{888145A9-A700-4B2F-A489-8BDAA56E4A8C}" type="parTrans" cxnId="{D7D6F3EF-F94B-480E-B5DD-7F1DD7C2B7D6}">
      <dgm:prSet/>
      <dgm:spPr/>
      <dgm:t>
        <a:bodyPr/>
        <a:lstStyle/>
        <a:p>
          <a:endParaRPr lang="en-US"/>
        </a:p>
      </dgm:t>
    </dgm:pt>
    <dgm:pt modelId="{9108D6DB-701D-4F62-9C35-DAB65371E702}" type="sibTrans" cxnId="{D7D6F3EF-F94B-480E-B5DD-7F1DD7C2B7D6}">
      <dgm:prSet/>
      <dgm:spPr/>
      <dgm:t>
        <a:bodyPr/>
        <a:lstStyle/>
        <a:p>
          <a:endParaRPr lang="en-US"/>
        </a:p>
      </dgm:t>
    </dgm:pt>
    <dgm:pt modelId="{9F37DB1D-4FF5-4DB1-A0BD-07C12EA07FE9}" type="pres">
      <dgm:prSet presAssocID="{B7A2BE02-EC0B-48B4-A5AF-596A0026B991}" presName="linear" presStyleCnt="0">
        <dgm:presLayoutVars>
          <dgm:dir/>
          <dgm:animLvl val="lvl"/>
          <dgm:resizeHandles val="exact"/>
        </dgm:presLayoutVars>
      </dgm:prSet>
      <dgm:spPr/>
    </dgm:pt>
    <dgm:pt modelId="{C830B9F9-8523-4DC5-80F3-1DEE42FB84C2}" type="pres">
      <dgm:prSet presAssocID="{C456ED9A-3366-4DAE-9037-198AD123041B}" presName="parentLin" presStyleCnt="0"/>
      <dgm:spPr/>
    </dgm:pt>
    <dgm:pt modelId="{C028C3BF-4F9A-4A6E-B1A7-34EE6F7F469F}" type="pres">
      <dgm:prSet presAssocID="{C456ED9A-3366-4DAE-9037-198AD123041B}" presName="parentLeftMargin" presStyleLbl="node1" presStyleIdx="0" presStyleCnt="5"/>
      <dgm:spPr/>
    </dgm:pt>
    <dgm:pt modelId="{3C9925A6-BA33-4CC7-B06B-9CBA22D5D886}" type="pres">
      <dgm:prSet presAssocID="{C456ED9A-3366-4DAE-9037-198AD123041B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D692A3E-5C83-4ACE-B760-C23FD86CCF6B}" type="pres">
      <dgm:prSet presAssocID="{C456ED9A-3366-4DAE-9037-198AD123041B}" presName="negativeSpace" presStyleCnt="0"/>
      <dgm:spPr/>
    </dgm:pt>
    <dgm:pt modelId="{FC0DE46C-FD54-4881-BBA8-5C692AAD7C38}" type="pres">
      <dgm:prSet presAssocID="{C456ED9A-3366-4DAE-9037-198AD123041B}" presName="childText" presStyleLbl="conFgAcc1" presStyleIdx="0" presStyleCnt="5">
        <dgm:presLayoutVars>
          <dgm:bulletEnabled val="1"/>
        </dgm:presLayoutVars>
      </dgm:prSet>
      <dgm:spPr/>
    </dgm:pt>
    <dgm:pt modelId="{E7A58E68-2E21-4AC6-9847-92F344EBC193}" type="pres">
      <dgm:prSet presAssocID="{D063B083-5B00-406B-8B91-58CAFECF7DED}" presName="spaceBetweenRectangles" presStyleCnt="0"/>
      <dgm:spPr/>
    </dgm:pt>
    <dgm:pt modelId="{479B0BCC-2E0B-4FDF-8CF4-7D6440FFB6F4}" type="pres">
      <dgm:prSet presAssocID="{713E0E71-8651-4D90-9BB9-BBE6F7877CFD}" presName="parentLin" presStyleCnt="0"/>
      <dgm:spPr/>
    </dgm:pt>
    <dgm:pt modelId="{672A4A11-5C1E-4E30-9512-9E6E689CE664}" type="pres">
      <dgm:prSet presAssocID="{713E0E71-8651-4D90-9BB9-BBE6F7877CFD}" presName="parentLeftMargin" presStyleLbl="node1" presStyleIdx="0" presStyleCnt="5"/>
      <dgm:spPr/>
    </dgm:pt>
    <dgm:pt modelId="{4C840B00-878D-41B8-9774-A8814D52C0F5}" type="pres">
      <dgm:prSet presAssocID="{713E0E71-8651-4D90-9BB9-BBE6F7877CF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9BFFF2C-F8CA-4CC4-BB70-2DEF6B42814E}" type="pres">
      <dgm:prSet presAssocID="{713E0E71-8651-4D90-9BB9-BBE6F7877CFD}" presName="negativeSpace" presStyleCnt="0"/>
      <dgm:spPr/>
    </dgm:pt>
    <dgm:pt modelId="{B906C67D-F3D1-46D7-A89F-13A0EBFABECB}" type="pres">
      <dgm:prSet presAssocID="{713E0E71-8651-4D90-9BB9-BBE6F7877CFD}" presName="childText" presStyleLbl="conFgAcc1" presStyleIdx="1" presStyleCnt="5">
        <dgm:presLayoutVars>
          <dgm:bulletEnabled val="1"/>
        </dgm:presLayoutVars>
      </dgm:prSet>
      <dgm:spPr/>
    </dgm:pt>
    <dgm:pt modelId="{5D27AEDC-E326-42C9-8E59-2BEB5940BAAA}" type="pres">
      <dgm:prSet presAssocID="{B7D21ABC-F8BA-4EBD-9124-B391E40E581E}" presName="spaceBetweenRectangles" presStyleCnt="0"/>
      <dgm:spPr/>
    </dgm:pt>
    <dgm:pt modelId="{AC399EE7-2B25-48FA-8C47-12845A9CC3B3}" type="pres">
      <dgm:prSet presAssocID="{69E16565-DFCD-42D7-BDA1-9166A2B47D57}" presName="parentLin" presStyleCnt="0"/>
      <dgm:spPr/>
    </dgm:pt>
    <dgm:pt modelId="{AB94209D-D315-4AF2-8EB8-9DC73CE69060}" type="pres">
      <dgm:prSet presAssocID="{69E16565-DFCD-42D7-BDA1-9166A2B47D57}" presName="parentLeftMargin" presStyleLbl="node1" presStyleIdx="1" presStyleCnt="5"/>
      <dgm:spPr/>
    </dgm:pt>
    <dgm:pt modelId="{F2FFB225-365B-40AA-B389-11D3D8809BB3}" type="pres">
      <dgm:prSet presAssocID="{69E16565-DFCD-42D7-BDA1-9166A2B47D57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2F9BDC70-5F06-48AD-BDC8-0B99B4D29B83}" type="pres">
      <dgm:prSet presAssocID="{69E16565-DFCD-42D7-BDA1-9166A2B47D57}" presName="negativeSpace" presStyleCnt="0"/>
      <dgm:spPr/>
    </dgm:pt>
    <dgm:pt modelId="{E7186E82-3720-4CA7-BED0-151B3252FB60}" type="pres">
      <dgm:prSet presAssocID="{69E16565-DFCD-42D7-BDA1-9166A2B47D57}" presName="childText" presStyleLbl="conFgAcc1" presStyleIdx="2" presStyleCnt="5">
        <dgm:presLayoutVars>
          <dgm:bulletEnabled val="1"/>
        </dgm:presLayoutVars>
      </dgm:prSet>
      <dgm:spPr/>
    </dgm:pt>
    <dgm:pt modelId="{CD206673-40DB-499C-8897-55F7FF896BA4}" type="pres">
      <dgm:prSet presAssocID="{7B6038DE-C85F-4866-A46A-4E1D4B5548BB}" presName="spaceBetweenRectangles" presStyleCnt="0"/>
      <dgm:spPr/>
    </dgm:pt>
    <dgm:pt modelId="{35C179CB-D4C4-48D7-B6EB-EA0A491F0ADE}" type="pres">
      <dgm:prSet presAssocID="{96DCAB8C-5248-4E7D-9BF0-58DA5B381362}" presName="parentLin" presStyleCnt="0"/>
      <dgm:spPr/>
    </dgm:pt>
    <dgm:pt modelId="{F986A6D1-A682-48AB-8FEF-6167208D246D}" type="pres">
      <dgm:prSet presAssocID="{96DCAB8C-5248-4E7D-9BF0-58DA5B381362}" presName="parentLeftMargin" presStyleLbl="node1" presStyleIdx="2" presStyleCnt="5"/>
      <dgm:spPr/>
    </dgm:pt>
    <dgm:pt modelId="{7A4B91CB-3B23-4D50-B044-A6003426F7AA}" type="pres">
      <dgm:prSet presAssocID="{96DCAB8C-5248-4E7D-9BF0-58DA5B38136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4EF043A-4DB2-40D4-8AD9-89B4E68920EE}" type="pres">
      <dgm:prSet presAssocID="{96DCAB8C-5248-4E7D-9BF0-58DA5B381362}" presName="negativeSpace" presStyleCnt="0"/>
      <dgm:spPr/>
    </dgm:pt>
    <dgm:pt modelId="{EEC5199D-C8F4-4E65-95C3-B2493727E028}" type="pres">
      <dgm:prSet presAssocID="{96DCAB8C-5248-4E7D-9BF0-58DA5B381362}" presName="childText" presStyleLbl="conFgAcc1" presStyleIdx="3" presStyleCnt="5">
        <dgm:presLayoutVars>
          <dgm:bulletEnabled val="1"/>
        </dgm:presLayoutVars>
      </dgm:prSet>
      <dgm:spPr/>
    </dgm:pt>
    <dgm:pt modelId="{CFB3EFBD-AF3B-4176-8A30-B4C5CA00E82E}" type="pres">
      <dgm:prSet presAssocID="{9EAEB20E-35A4-4B39-A0E5-9669F52D4DFF}" presName="spaceBetweenRectangles" presStyleCnt="0"/>
      <dgm:spPr/>
    </dgm:pt>
    <dgm:pt modelId="{BCCF7EE2-7521-48F1-B6D4-B3EF8969A3F2}" type="pres">
      <dgm:prSet presAssocID="{3A5A8914-FAB6-4452-BED1-528FD036FB45}" presName="parentLin" presStyleCnt="0"/>
      <dgm:spPr/>
    </dgm:pt>
    <dgm:pt modelId="{13DAC82A-D31A-4C92-8CD5-63F2166669CC}" type="pres">
      <dgm:prSet presAssocID="{3A5A8914-FAB6-4452-BED1-528FD036FB45}" presName="parentLeftMargin" presStyleLbl="node1" presStyleIdx="3" presStyleCnt="5"/>
      <dgm:spPr/>
    </dgm:pt>
    <dgm:pt modelId="{AEE0083A-68F7-4A88-9ACC-79E613CCC6A7}" type="pres">
      <dgm:prSet presAssocID="{3A5A8914-FAB6-4452-BED1-528FD036FB45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4628BE2C-6553-413B-A6EB-7463569749CE}" type="pres">
      <dgm:prSet presAssocID="{3A5A8914-FAB6-4452-BED1-528FD036FB45}" presName="negativeSpace" presStyleCnt="0"/>
      <dgm:spPr/>
    </dgm:pt>
    <dgm:pt modelId="{53068E87-8AFF-4889-A97E-528D35F8426D}" type="pres">
      <dgm:prSet presAssocID="{3A5A8914-FAB6-4452-BED1-528FD036FB45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2909FC01-9495-4AED-8521-B9B6F2CA876A}" type="presOf" srcId="{96DCAB8C-5248-4E7D-9BF0-58DA5B381362}" destId="{7A4B91CB-3B23-4D50-B044-A6003426F7AA}" srcOrd="1" destOrd="0" presId="urn:microsoft.com/office/officeart/2005/8/layout/list1"/>
    <dgm:cxn modelId="{67BE4F11-D8C3-4ED3-9881-D84AA5259276}" srcId="{B7A2BE02-EC0B-48B4-A5AF-596A0026B991}" destId="{713E0E71-8651-4D90-9BB9-BBE6F7877CFD}" srcOrd="1" destOrd="0" parTransId="{21FD4EDE-E95E-44A6-B696-114BD739E005}" sibTransId="{B7D21ABC-F8BA-4EBD-9124-B391E40E581E}"/>
    <dgm:cxn modelId="{4213A017-5B0A-4F53-A8F1-189202FA554E}" type="presOf" srcId="{713E0E71-8651-4D90-9BB9-BBE6F7877CFD}" destId="{4C840B00-878D-41B8-9774-A8814D52C0F5}" srcOrd="1" destOrd="0" presId="urn:microsoft.com/office/officeart/2005/8/layout/list1"/>
    <dgm:cxn modelId="{134EAA32-A109-455F-BDB4-3A86E0088169}" type="presOf" srcId="{69E16565-DFCD-42D7-BDA1-9166A2B47D57}" destId="{AB94209D-D315-4AF2-8EB8-9DC73CE69060}" srcOrd="0" destOrd="0" presId="urn:microsoft.com/office/officeart/2005/8/layout/list1"/>
    <dgm:cxn modelId="{6C56B23D-FD11-430F-B20A-3E6672BCD7FD}" srcId="{B7A2BE02-EC0B-48B4-A5AF-596A0026B991}" destId="{96DCAB8C-5248-4E7D-9BF0-58DA5B381362}" srcOrd="3" destOrd="0" parTransId="{7E173398-49DC-4CE7-B711-E091E2B477FC}" sibTransId="{9EAEB20E-35A4-4B39-A0E5-9669F52D4DFF}"/>
    <dgm:cxn modelId="{A4C85074-0BCA-4B6E-A616-924ECBC7FE96}" type="presOf" srcId="{B7A2BE02-EC0B-48B4-A5AF-596A0026B991}" destId="{9F37DB1D-4FF5-4DB1-A0BD-07C12EA07FE9}" srcOrd="0" destOrd="0" presId="urn:microsoft.com/office/officeart/2005/8/layout/list1"/>
    <dgm:cxn modelId="{9C79A676-144B-4077-8F79-AEB3A8A92E7B}" type="presOf" srcId="{69E16565-DFCD-42D7-BDA1-9166A2B47D57}" destId="{F2FFB225-365B-40AA-B389-11D3D8809BB3}" srcOrd="1" destOrd="0" presId="urn:microsoft.com/office/officeart/2005/8/layout/list1"/>
    <dgm:cxn modelId="{01F4D47B-037C-44DB-8E07-4AE57545F124}" srcId="{B7A2BE02-EC0B-48B4-A5AF-596A0026B991}" destId="{69E16565-DFCD-42D7-BDA1-9166A2B47D57}" srcOrd="2" destOrd="0" parTransId="{84AF0575-ED2D-4EE1-841F-7B5B8767A66F}" sibTransId="{7B6038DE-C85F-4866-A46A-4E1D4B5548BB}"/>
    <dgm:cxn modelId="{B657287E-BA4C-4620-A14A-64BC0FB9896E}" type="presOf" srcId="{3A5A8914-FAB6-4452-BED1-528FD036FB45}" destId="{AEE0083A-68F7-4A88-9ACC-79E613CCC6A7}" srcOrd="1" destOrd="0" presId="urn:microsoft.com/office/officeart/2005/8/layout/list1"/>
    <dgm:cxn modelId="{804CCB80-441D-4661-901A-A8E05D0E47E7}" type="presOf" srcId="{96DCAB8C-5248-4E7D-9BF0-58DA5B381362}" destId="{F986A6D1-A682-48AB-8FEF-6167208D246D}" srcOrd="0" destOrd="0" presId="urn:microsoft.com/office/officeart/2005/8/layout/list1"/>
    <dgm:cxn modelId="{81998088-E823-4BE2-AE15-824350D567E9}" type="presOf" srcId="{C456ED9A-3366-4DAE-9037-198AD123041B}" destId="{C028C3BF-4F9A-4A6E-B1A7-34EE6F7F469F}" srcOrd="0" destOrd="0" presId="urn:microsoft.com/office/officeart/2005/8/layout/list1"/>
    <dgm:cxn modelId="{05A213BC-E825-4E65-9137-7D32BB4478C9}" type="presOf" srcId="{713E0E71-8651-4D90-9BB9-BBE6F7877CFD}" destId="{672A4A11-5C1E-4E30-9512-9E6E689CE664}" srcOrd="0" destOrd="0" presId="urn:microsoft.com/office/officeart/2005/8/layout/list1"/>
    <dgm:cxn modelId="{DF9751D9-57DC-444D-9395-667D80F46DC8}" type="presOf" srcId="{3A5A8914-FAB6-4452-BED1-528FD036FB45}" destId="{13DAC82A-D31A-4C92-8CD5-63F2166669CC}" srcOrd="0" destOrd="0" presId="urn:microsoft.com/office/officeart/2005/8/layout/list1"/>
    <dgm:cxn modelId="{0588B8EA-C732-4D91-9477-94AABBCA2940}" type="presOf" srcId="{C456ED9A-3366-4DAE-9037-198AD123041B}" destId="{3C9925A6-BA33-4CC7-B06B-9CBA22D5D886}" srcOrd="1" destOrd="0" presId="urn:microsoft.com/office/officeart/2005/8/layout/list1"/>
    <dgm:cxn modelId="{D7D6F3EF-F94B-480E-B5DD-7F1DD7C2B7D6}" srcId="{B7A2BE02-EC0B-48B4-A5AF-596A0026B991}" destId="{3A5A8914-FAB6-4452-BED1-528FD036FB45}" srcOrd="4" destOrd="0" parTransId="{888145A9-A700-4B2F-A489-8BDAA56E4A8C}" sibTransId="{9108D6DB-701D-4F62-9C35-DAB65371E702}"/>
    <dgm:cxn modelId="{87146AF2-DE87-44CC-A4D8-8CE71F744087}" srcId="{B7A2BE02-EC0B-48B4-A5AF-596A0026B991}" destId="{C456ED9A-3366-4DAE-9037-198AD123041B}" srcOrd="0" destOrd="0" parTransId="{F298EF60-BCD9-4298-804A-485DAAC9A9A3}" sibTransId="{D063B083-5B00-406B-8B91-58CAFECF7DED}"/>
    <dgm:cxn modelId="{10D53E20-C5D5-4274-9056-1D7087DB5453}" type="presParOf" srcId="{9F37DB1D-4FF5-4DB1-A0BD-07C12EA07FE9}" destId="{C830B9F9-8523-4DC5-80F3-1DEE42FB84C2}" srcOrd="0" destOrd="0" presId="urn:microsoft.com/office/officeart/2005/8/layout/list1"/>
    <dgm:cxn modelId="{86EF0C6D-E522-4E5A-A3AB-DCD6A519EDCF}" type="presParOf" srcId="{C830B9F9-8523-4DC5-80F3-1DEE42FB84C2}" destId="{C028C3BF-4F9A-4A6E-B1A7-34EE6F7F469F}" srcOrd="0" destOrd="0" presId="urn:microsoft.com/office/officeart/2005/8/layout/list1"/>
    <dgm:cxn modelId="{5FF732C5-E238-4575-BB76-CF40086D09C8}" type="presParOf" srcId="{C830B9F9-8523-4DC5-80F3-1DEE42FB84C2}" destId="{3C9925A6-BA33-4CC7-B06B-9CBA22D5D886}" srcOrd="1" destOrd="0" presId="urn:microsoft.com/office/officeart/2005/8/layout/list1"/>
    <dgm:cxn modelId="{E9836DEA-17FB-468D-B3D0-2B37861D1EE0}" type="presParOf" srcId="{9F37DB1D-4FF5-4DB1-A0BD-07C12EA07FE9}" destId="{1D692A3E-5C83-4ACE-B760-C23FD86CCF6B}" srcOrd="1" destOrd="0" presId="urn:microsoft.com/office/officeart/2005/8/layout/list1"/>
    <dgm:cxn modelId="{2E28F5D6-900D-4CEC-BDAD-FD870259D818}" type="presParOf" srcId="{9F37DB1D-4FF5-4DB1-A0BD-07C12EA07FE9}" destId="{FC0DE46C-FD54-4881-BBA8-5C692AAD7C38}" srcOrd="2" destOrd="0" presId="urn:microsoft.com/office/officeart/2005/8/layout/list1"/>
    <dgm:cxn modelId="{6EBCEF48-C4B8-43F4-A484-3F18598523DE}" type="presParOf" srcId="{9F37DB1D-4FF5-4DB1-A0BD-07C12EA07FE9}" destId="{E7A58E68-2E21-4AC6-9847-92F344EBC193}" srcOrd="3" destOrd="0" presId="urn:microsoft.com/office/officeart/2005/8/layout/list1"/>
    <dgm:cxn modelId="{D20FD9CE-35B2-4FE1-9EF1-3E05AE3368B6}" type="presParOf" srcId="{9F37DB1D-4FF5-4DB1-A0BD-07C12EA07FE9}" destId="{479B0BCC-2E0B-4FDF-8CF4-7D6440FFB6F4}" srcOrd="4" destOrd="0" presId="urn:microsoft.com/office/officeart/2005/8/layout/list1"/>
    <dgm:cxn modelId="{2B9B39F5-1A22-46E0-852D-C0819F6BC760}" type="presParOf" srcId="{479B0BCC-2E0B-4FDF-8CF4-7D6440FFB6F4}" destId="{672A4A11-5C1E-4E30-9512-9E6E689CE664}" srcOrd="0" destOrd="0" presId="urn:microsoft.com/office/officeart/2005/8/layout/list1"/>
    <dgm:cxn modelId="{E62BE04D-2220-4DF2-9819-E4FB873DB7D2}" type="presParOf" srcId="{479B0BCC-2E0B-4FDF-8CF4-7D6440FFB6F4}" destId="{4C840B00-878D-41B8-9774-A8814D52C0F5}" srcOrd="1" destOrd="0" presId="urn:microsoft.com/office/officeart/2005/8/layout/list1"/>
    <dgm:cxn modelId="{8FD5D64D-64A1-4C6B-99C8-867F58A5E291}" type="presParOf" srcId="{9F37DB1D-4FF5-4DB1-A0BD-07C12EA07FE9}" destId="{59BFFF2C-F8CA-4CC4-BB70-2DEF6B42814E}" srcOrd="5" destOrd="0" presId="urn:microsoft.com/office/officeart/2005/8/layout/list1"/>
    <dgm:cxn modelId="{4F76A79D-EBFA-4DDF-A074-DEB773AA6DFC}" type="presParOf" srcId="{9F37DB1D-4FF5-4DB1-A0BD-07C12EA07FE9}" destId="{B906C67D-F3D1-46D7-A89F-13A0EBFABECB}" srcOrd="6" destOrd="0" presId="urn:microsoft.com/office/officeart/2005/8/layout/list1"/>
    <dgm:cxn modelId="{89A212F0-4EC8-4AFB-B0E6-96FC89375AB1}" type="presParOf" srcId="{9F37DB1D-4FF5-4DB1-A0BD-07C12EA07FE9}" destId="{5D27AEDC-E326-42C9-8E59-2BEB5940BAAA}" srcOrd="7" destOrd="0" presId="urn:microsoft.com/office/officeart/2005/8/layout/list1"/>
    <dgm:cxn modelId="{323F7C01-455E-44BA-947E-CBA74761B611}" type="presParOf" srcId="{9F37DB1D-4FF5-4DB1-A0BD-07C12EA07FE9}" destId="{AC399EE7-2B25-48FA-8C47-12845A9CC3B3}" srcOrd="8" destOrd="0" presId="urn:microsoft.com/office/officeart/2005/8/layout/list1"/>
    <dgm:cxn modelId="{201EB8C7-2A5F-4CCB-827B-50A880183962}" type="presParOf" srcId="{AC399EE7-2B25-48FA-8C47-12845A9CC3B3}" destId="{AB94209D-D315-4AF2-8EB8-9DC73CE69060}" srcOrd="0" destOrd="0" presId="urn:microsoft.com/office/officeart/2005/8/layout/list1"/>
    <dgm:cxn modelId="{CD59ACBA-85AE-499E-982B-2300AAC6C47A}" type="presParOf" srcId="{AC399EE7-2B25-48FA-8C47-12845A9CC3B3}" destId="{F2FFB225-365B-40AA-B389-11D3D8809BB3}" srcOrd="1" destOrd="0" presId="urn:microsoft.com/office/officeart/2005/8/layout/list1"/>
    <dgm:cxn modelId="{EBE5F1F9-7813-47F3-9229-E1165ACECA70}" type="presParOf" srcId="{9F37DB1D-4FF5-4DB1-A0BD-07C12EA07FE9}" destId="{2F9BDC70-5F06-48AD-BDC8-0B99B4D29B83}" srcOrd="9" destOrd="0" presId="urn:microsoft.com/office/officeart/2005/8/layout/list1"/>
    <dgm:cxn modelId="{31C8370C-C26C-4AF4-B02F-8C3E053451F2}" type="presParOf" srcId="{9F37DB1D-4FF5-4DB1-A0BD-07C12EA07FE9}" destId="{E7186E82-3720-4CA7-BED0-151B3252FB60}" srcOrd="10" destOrd="0" presId="urn:microsoft.com/office/officeart/2005/8/layout/list1"/>
    <dgm:cxn modelId="{BE6F3970-FAF3-4FD4-A44A-EADDB16D4E1B}" type="presParOf" srcId="{9F37DB1D-4FF5-4DB1-A0BD-07C12EA07FE9}" destId="{CD206673-40DB-499C-8897-55F7FF896BA4}" srcOrd="11" destOrd="0" presId="urn:microsoft.com/office/officeart/2005/8/layout/list1"/>
    <dgm:cxn modelId="{E2A290AB-B7D1-41B8-B7B1-90463670B644}" type="presParOf" srcId="{9F37DB1D-4FF5-4DB1-A0BD-07C12EA07FE9}" destId="{35C179CB-D4C4-48D7-B6EB-EA0A491F0ADE}" srcOrd="12" destOrd="0" presId="urn:microsoft.com/office/officeart/2005/8/layout/list1"/>
    <dgm:cxn modelId="{61D7B903-BC0C-4791-BEAD-7264CCE1F8A6}" type="presParOf" srcId="{35C179CB-D4C4-48D7-B6EB-EA0A491F0ADE}" destId="{F986A6D1-A682-48AB-8FEF-6167208D246D}" srcOrd="0" destOrd="0" presId="urn:microsoft.com/office/officeart/2005/8/layout/list1"/>
    <dgm:cxn modelId="{06DD6537-08A3-4DE9-846E-E46F8F4B5D7B}" type="presParOf" srcId="{35C179CB-D4C4-48D7-B6EB-EA0A491F0ADE}" destId="{7A4B91CB-3B23-4D50-B044-A6003426F7AA}" srcOrd="1" destOrd="0" presId="urn:microsoft.com/office/officeart/2005/8/layout/list1"/>
    <dgm:cxn modelId="{5B321EA0-B78F-4367-A32D-559CDCB9B079}" type="presParOf" srcId="{9F37DB1D-4FF5-4DB1-A0BD-07C12EA07FE9}" destId="{E4EF043A-4DB2-40D4-8AD9-89B4E68920EE}" srcOrd="13" destOrd="0" presId="urn:microsoft.com/office/officeart/2005/8/layout/list1"/>
    <dgm:cxn modelId="{E1F4E964-1870-48E9-847F-212205D9373A}" type="presParOf" srcId="{9F37DB1D-4FF5-4DB1-A0BD-07C12EA07FE9}" destId="{EEC5199D-C8F4-4E65-95C3-B2493727E028}" srcOrd="14" destOrd="0" presId="urn:microsoft.com/office/officeart/2005/8/layout/list1"/>
    <dgm:cxn modelId="{C1C3BE95-82E9-46F2-BF60-49F15A42D250}" type="presParOf" srcId="{9F37DB1D-4FF5-4DB1-A0BD-07C12EA07FE9}" destId="{CFB3EFBD-AF3B-4176-8A30-B4C5CA00E82E}" srcOrd="15" destOrd="0" presId="urn:microsoft.com/office/officeart/2005/8/layout/list1"/>
    <dgm:cxn modelId="{15923CE1-2007-4DE0-BD41-4545FBEB05C2}" type="presParOf" srcId="{9F37DB1D-4FF5-4DB1-A0BD-07C12EA07FE9}" destId="{BCCF7EE2-7521-48F1-B6D4-B3EF8969A3F2}" srcOrd="16" destOrd="0" presId="urn:microsoft.com/office/officeart/2005/8/layout/list1"/>
    <dgm:cxn modelId="{4AD5C055-5CDC-45BC-9CD0-2797FBE2A01A}" type="presParOf" srcId="{BCCF7EE2-7521-48F1-B6D4-B3EF8969A3F2}" destId="{13DAC82A-D31A-4C92-8CD5-63F2166669CC}" srcOrd="0" destOrd="0" presId="urn:microsoft.com/office/officeart/2005/8/layout/list1"/>
    <dgm:cxn modelId="{308255A5-990F-43B5-AC4C-300A3784714A}" type="presParOf" srcId="{BCCF7EE2-7521-48F1-B6D4-B3EF8969A3F2}" destId="{AEE0083A-68F7-4A88-9ACC-79E613CCC6A7}" srcOrd="1" destOrd="0" presId="urn:microsoft.com/office/officeart/2005/8/layout/list1"/>
    <dgm:cxn modelId="{B929BCDC-F50D-4CF1-8E0D-1FE673E9FFA7}" type="presParOf" srcId="{9F37DB1D-4FF5-4DB1-A0BD-07C12EA07FE9}" destId="{4628BE2C-6553-413B-A6EB-7463569749CE}" srcOrd="17" destOrd="0" presId="urn:microsoft.com/office/officeart/2005/8/layout/list1"/>
    <dgm:cxn modelId="{C24FA2C0-E166-4B3E-A3B9-C2644DB633D5}" type="presParOf" srcId="{9F37DB1D-4FF5-4DB1-A0BD-07C12EA07FE9}" destId="{53068E87-8AFF-4889-A97E-528D35F8426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F1237F-C54A-41F2-9CCB-D25AA55E1F83}">
      <dsp:nvSpPr>
        <dsp:cNvPr id="0" name=""/>
        <dsp:cNvSpPr/>
      </dsp:nvSpPr>
      <dsp:spPr>
        <a:xfrm>
          <a:off x="0" y="67306"/>
          <a:ext cx="5257800" cy="69556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/>
            <a:t>Terminologia e periodizzazione</a:t>
          </a:r>
          <a:endParaRPr lang="en-US" sz="2900" kern="1200"/>
        </a:p>
      </dsp:txBody>
      <dsp:txXfrm>
        <a:off x="33955" y="101261"/>
        <a:ext cx="5189890" cy="627655"/>
      </dsp:txXfrm>
    </dsp:sp>
    <dsp:sp modelId="{7DD94CA9-924B-4987-8604-2BD2BB408417}">
      <dsp:nvSpPr>
        <dsp:cNvPr id="0" name=""/>
        <dsp:cNvSpPr/>
      </dsp:nvSpPr>
      <dsp:spPr>
        <a:xfrm>
          <a:off x="0" y="846391"/>
          <a:ext cx="5257800" cy="695565"/>
        </a:xfrm>
        <a:prstGeom prst="roundRect">
          <a:avLst/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/>
            <a:t>La storiografia e gli studi letterari</a:t>
          </a:r>
          <a:endParaRPr lang="en-US" sz="2900" kern="1200"/>
        </a:p>
      </dsp:txBody>
      <dsp:txXfrm>
        <a:off x="33955" y="880346"/>
        <a:ext cx="5189890" cy="627655"/>
      </dsp:txXfrm>
    </dsp:sp>
    <dsp:sp modelId="{CBCFFC4E-9143-479E-92A0-682DD0335AD4}">
      <dsp:nvSpPr>
        <dsp:cNvPr id="0" name=""/>
        <dsp:cNvSpPr/>
      </dsp:nvSpPr>
      <dsp:spPr>
        <a:xfrm>
          <a:off x="0" y="1625476"/>
          <a:ext cx="5257800" cy="695565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/>
            <a:t>Intellettuali, riviste, editoria</a:t>
          </a:r>
          <a:endParaRPr lang="en-US" sz="2900" kern="1200"/>
        </a:p>
      </dsp:txBody>
      <dsp:txXfrm>
        <a:off x="33955" y="1659431"/>
        <a:ext cx="5189890" cy="627655"/>
      </dsp:txXfrm>
    </dsp:sp>
    <dsp:sp modelId="{EBEBCE91-929B-4659-9437-BD941366AE0E}">
      <dsp:nvSpPr>
        <dsp:cNvPr id="0" name=""/>
        <dsp:cNvSpPr/>
      </dsp:nvSpPr>
      <dsp:spPr>
        <a:xfrm>
          <a:off x="0" y="2404561"/>
          <a:ext cx="5257800" cy="69556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/>
            <a:t>Il canone</a:t>
          </a:r>
          <a:endParaRPr lang="en-US" sz="2900" kern="1200"/>
        </a:p>
      </dsp:txBody>
      <dsp:txXfrm>
        <a:off x="33955" y="2438516"/>
        <a:ext cx="5189890" cy="627655"/>
      </dsp:txXfrm>
    </dsp:sp>
    <dsp:sp modelId="{6C9329C3-BC5D-4618-A9E1-13D6C776E8F8}">
      <dsp:nvSpPr>
        <dsp:cNvPr id="0" name=""/>
        <dsp:cNvSpPr/>
      </dsp:nvSpPr>
      <dsp:spPr>
        <a:xfrm>
          <a:off x="0" y="3183646"/>
          <a:ext cx="5257800" cy="695565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/>
            <a:t>I generi nella modernità</a:t>
          </a:r>
          <a:endParaRPr lang="en-US" sz="2900" kern="1200"/>
        </a:p>
      </dsp:txBody>
      <dsp:txXfrm>
        <a:off x="33955" y="3217601"/>
        <a:ext cx="5189890" cy="627655"/>
      </dsp:txXfrm>
    </dsp:sp>
    <dsp:sp modelId="{FA2F8628-AB18-49B0-9A23-1F94910A6856}">
      <dsp:nvSpPr>
        <dsp:cNvPr id="0" name=""/>
        <dsp:cNvSpPr/>
      </dsp:nvSpPr>
      <dsp:spPr>
        <a:xfrm>
          <a:off x="0" y="3962731"/>
          <a:ext cx="5257800" cy="695565"/>
        </a:xfrm>
        <a:prstGeom prst="roundRect">
          <a:avLst/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/>
            <a:t>Il romanzo: storia, teorie, analisi</a:t>
          </a:r>
          <a:endParaRPr lang="en-US" sz="2900" kern="1200"/>
        </a:p>
      </dsp:txBody>
      <dsp:txXfrm>
        <a:off x="33955" y="3996686"/>
        <a:ext cx="5189890" cy="627655"/>
      </dsp:txXfrm>
    </dsp:sp>
    <dsp:sp modelId="{8925CC51-86FE-4288-A319-3927DDB82A39}">
      <dsp:nvSpPr>
        <dsp:cNvPr id="0" name=""/>
        <dsp:cNvSpPr/>
      </dsp:nvSpPr>
      <dsp:spPr>
        <a:xfrm>
          <a:off x="0" y="4741816"/>
          <a:ext cx="5257800" cy="69556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 dirty="0"/>
            <a:t>La narratologia</a:t>
          </a:r>
          <a:endParaRPr lang="en-US" sz="2900" kern="1200" dirty="0"/>
        </a:p>
      </dsp:txBody>
      <dsp:txXfrm>
        <a:off x="33955" y="4775771"/>
        <a:ext cx="5189890" cy="6276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0DE46C-FD54-4881-BBA8-5C692AAD7C38}">
      <dsp:nvSpPr>
        <dsp:cNvPr id="0" name=""/>
        <dsp:cNvSpPr/>
      </dsp:nvSpPr>
      <dsp:spPr>
        <a:xfrm>
          <a:off x="0" y="1025423"/>
          <a:ext cx="626364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9925A6-BA33-4CC7-B06B-9CBA22D5D886}">
      <dsp:nvSpPr>
        <dsp:cNvPr id="0" name=""/>
        <dsp:cNvSpPr/>
      </dsp:nvSpPr>
      <dsp:spPr>
        <a:xfrm>
          <a:off x="313182" y="759743"/>
          <a:ext cx="4384548" cy="531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Autore (reale) ≠ Narratore (fittizio)</a:t>
          </a:r>
          <a:endParaRPr lang="en-US" sz="1800" kern="1200" dirty="0"/>
        </a:p>
      </dsp:txBody>
      <dsp:txXfrm>
        <a:off x="339121" y="785682"/>
        <a:ext cx="4332670" cy="479482"/>
      </dsp:txXfrm>
    </dsp:sp>
    <dsp:sp modelId="{B906C67D-F3D1-46D7-A89F-13A0EBFABECB}">
      <dsp:nvSpPr>
        <dsp:cNvPr id="0" name=""/>
        <dsp:cNvSpPr/>
      </dsp:nvSpPr>
      <dsp:spPr>
        <a:xfrm>
          <a:off x="0" y="1841903"/>
          <a:ext cx="626364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840B00-878D-41B8-9774-A8814D52C0F5}">
      <dsp:nvSpPr>
        <dsp:cNvPr id="0" name=""/>
        <dsp:cNvSpPr/>
      </dsp:nvSpPr>
      <dsp:spPr>
        <a:xfrm>
          <a:off x="313182" y="1576223"/>
          <a:ext cx="4384548" cy="5313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/>
            <a:t>Autore reale e autore implicito</a:t>
          </a:r>
          <a:endParaRPr lang="en-US" sz="1800" kern="1200"/>
        </a:p>
      </dsp:txBody>
      <dsp:txXfrm>
        <a:off x="339121" y="1602162"/>
        <a:ext cx="4332670" cy="479482"/>
      </dsp:txXfrm>
    </dsp:sp>
    <dsp:sp modelId="{E7186E82-3720-4CA7-BED0-151B3252FB60}">
      <dsp:nvSpPr>
        <dsp:cNvPr id="0" name=""/>
        <dsp:cNvSpPr/>
      </dsp:nvSpPr>
      <dsp:spPr>
        <a:xfrm>
          <a:off x="0" y="2658383"/>
          <a:ext cx="626364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FFB225-365B-40AA-B389-11D3D8809BB3}">
      <dsp:nvSpPr>
        <dsp:cNvPr id="0" name=""/>
        <dsp:cNvSpPr/>
      </dsp:nvSpPr>
      <dsp:spPr>
        <a:xfrm>
          <a:off x="313182" y="2392704"/>
          <a:ext cx="4384548" cy="5313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/>
            <a:t>Narratore omodiegetico o eterodiegetico</a:t>
          </a:r>
          <a:endParaRPr lang="en-US" sz="1800" kern="1200"/>
        </a:p>
      </dsp:txBody>
      <dsp:txXfrm>
        <a:off x="339121" y="2418643"/>
        <a:ext cx="4332670" cy="479482"/>
      </dsp:txXfrm>
    </dsp:sp>
    <dsp:sp modelId="{EEC5199D-C8F4-4E65-95C3-B2493727E028}">
      <dsp:nvSpPr>
        <dsp:cNvPr id="0" name=""/>
        <dsp:cNvSpPr/>
      </dsp:nvSpPr>
      <dsp:spPr>
        <a:xfrm>
          <a:off x="0" y="3474864"/>
          <a:ext cx="626364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4B91CB-3B23-4D50-B044-A6003426F7AA}">
      <dsp:nvSpPr>
        <dsp:cNvPr id="0" name=""/>
        <dsp:cNvSpPr/>
      </dsp:nvSpPr>
      <dsp:spPr>
        <a:xfrm>
          <a:off x="313182" y="3209183"/>
          <a:ext cx="4384548" cy="5313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/>
            <a:t>Narratore onnisciente (esterno)</a:t>
          </a:r>
          <a:endParaRPr lang="en-US" sz="1800" kern="1200"/>
        </a:p>
      </dsp:txBody>
      <dsp:txXfrm>
        <a:off x="339121" y="3235122"/>
        <a:ext cx="4332670" cy="479482"/>
      </dsp:txXfrm>
    </dsp:sp>
    <dsp:sp modelId="{53068E87-8AFF-4889-A97E-528D35F8426D}">
      <dsp:nvSpPr>
        <dsp:cNvPr id="0" name=""/>
        <dsp:cNvSpPr/>
      </dsp:nvSpPr>
      <dsp:spPr>
        <a:xfrm>
          <a:off x="0" y="4291344"/>
          <a:ext cx="626364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E0083A-68F7-4A88-9ACC-79E613CCC6A7}">
      <dsp:nvSpPr>
        <dsp:cNvPr id="0" name=""/>
        <dsp:cNvSpPr/>
      </dsp:nvSpPr>
      <dsp:spPr>
        <a:xfrm>
          <a:off x="313182" y="4025664"/>
          <a:ext cx="4384548" cy="5313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/>
            <a:t>Narratore inaffidabile</a:t>
          </a:r>
          <a:endParaRPr lang="en-US" sz="1800" kern="1200"/>
        </a:p>
      </dsp:txBody>
      <dsp:txXfrm>
        <a:off x="339121" y="4051603"/>
        <a:ext cx="4332670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6EC09F-1A53-4E46-AB22-AE69411C0D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45EACC4-225D-435B-A33B-CCF16F625C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9F4E199-5861-411B-AB44-F676EA3AC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CFED-1E28-40BC-9F04-239CC2CD852F}" type="datetimeFigureOut">
              <a:rPr lang="it-IT" smtClean="0"/>
              <a:t>01/10/2020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E905431-B2B4-4C1D-9781-BB5B985FE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C01C2E1-5F3D-4120-9027-CA02D7858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A586-0B6B-4B4F-89F5-A0AD069883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611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FB61DA-8246-48B1-A564-14B902293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E86227A-FC0C-42D1-813A-DA4D1EFB07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9E7C434-A148-4DB7-9902-E426E7D37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CFED-1E28-40BC-9F04-239CC2CD852F}" type="datetimeFigureOut">
              <a:rPr lang="it-IT" smtClean="0"/>
              <a:t>01/10/2020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A5A6F40-A698-4592-B5C8-394AC22FB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A34E042-FF8D-4501-A50A-293D5DA64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A586-0B6B-4B4F-89F5-A0AD069883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9150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6080A01-6B8E-44F3-95B3-1AF79B1899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C5CCE8B-846D-4075-BB7F-4BA48EECD5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93EEB50-45FF-4F20-8952-2A05B96AF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CFED-1E28-40BC-9F04-239CC2CD852F}" type="datetimeFigureOut">
              <a:rPr lang="it-IT" smtClean="0"/>
              <a:t>01/10/2020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14DC804-281E-45E2-81CA-7CD18A2AA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02D69C8-E7F1-42E6-93B3-DECB9F4EE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A586-0B6B-4B4F-89F5-A0AD069883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894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196F67-DC1E-4847-A391-673537C0B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E1D35F-ED6F-48A3-8261-B8E69D333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D030D8-8CF3-4867-81EB-1743E5338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CFED-1E28-40BC-9F04-239CC2CD852F}" type="datetimeFigureOut">
              <a:rPr lang="it-IT" smtClean="0"/>
              <a:t>01/10/2020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71B611-BB84-4E16-9F83-7EB261797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D87B84-0653-4B53-8B9E-C0840271C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A586-0B6B-4B4F-89F5-A0AD069883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6858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BAC376-F011-4395-90A6-9B4F94284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DDAB8C5-D7A0-49A3-8E5E-DAD28EC96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C22CFD-0BB3-4713-9F82-DC795A552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CFED-1E28-40BC-9F04-239CC2CD852F}" type="datetimeFigureOut">
              <a:rPr lang="it-IT" smtClean="0"/>
              <a:t>01/10/2020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FD80FAB-D3B8-4FEA-93A7-2C0ABB175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3AA5ADC-7994-4F2A-BFCE-F5CC0781C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A586-0B6B-4B4F-89F5-A0AD069883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7809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EC16BC-3BDE-424A-875E-7DAF3B33E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395647-2779-4E5F-A252-7F5871F580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D94EC87-8182-4C4D-823C-2F4653D367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0EC04F1-8C78-4500-986C-8A8836281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CFED-1E28-40BC-9F04-239CC2CD852F}" type="datetimeFigureOut">
              <a:rPr lang="it-IT" smtClean="0"/>
              <a:t>01/10/2020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603F07B-3047-4327-9C25-36B1E2D6E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F771A5-8040-41CA-98A5-93737D160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A586-0B6B-4B4F-89F5-A0AD069883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1324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A1F3E7-7A71-4E49-94D0-6803D08DC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6802EFB-1E74-4268-B545-6F8E9968C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01BAF20-FECE-4619-8AFD-A3CB60C34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B15B26B-F73A-4327-96A1-F96BF1BC84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0C149B6-1B08-4018-9AAB-448F64EDC8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7E706C5-5270-4F1C-9333-0B117C049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CFED-1E28-40BC-9F04-239CC2CD852F}" type="datetimeFigureOut">
              <a:rPr lang="it-IT" smtClean="0"/>
              <a:t>01/10/2020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2D16420-59FC-4D0A-A190-331362AD8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49E98DA-1F06-4267-ABC8-3FC18BA0E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A586-0B6B-4B4F-89F5-A0AD069883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267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DA15A0-7BF4-4F65-91CB-94395CC51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1970F1E-871E-4756-B2B5-75AFA5E2F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CFED-1E28-40BC-9F04-239CC2CD852F}" type="datetimeFigureOut">
              <a:rPr lang="it-IT" smtClean="0"/>
              <a:t>01/10/2020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6120247-5E7D-4C76-88ED-BBA04B27F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D1E8B97-B48B-4300-9D59-FBABA4704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A586-0B6B-4B4F-89F5-A0AD069883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4461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B1D5474-ED23-4A71-A944-1D99DAE7C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CFED-1E28-40BC-9F04-239CC2CD852F}" type="datetimeFigureOut">
              <a:rPr lang="it-IT" smtClean="0"/>
              <a:t>01/10/2020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3D08783-223D-4BE2-9C4D-20BA74AB5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E15BEC4-5DE2-4425-9444-D73DE0DF3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A586-0B6B-4B4F-89F5-A0AD069883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7460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468480-43B8-4905-9ED6-8A78C1CAC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9BC7ED-B8DF-4753-8BF2-0B9FEB2C3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24232A7-7E4E-4AA0-A702-2AE5BC833D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1E9D097-2EB4-48AB-8B69-2156738EA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CFED-1E28-40BC-9F04-239CC2CD852F}" type="datetimeFigureOut">
              <a:rPr lang="it-IT" smtClean="0"/>
              <a:t>01/10/2020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91DCCD9-93D1-4D88-8E9C-4E22DB333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CF11264-2AA2-4B54-8B19-36CD26EF5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A586-0B6B-4B4F-89F5-A0AD069883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4863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8138DA-6DE7-451C-95F0-FF1ECC172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E4DFB68-EADE-4925-9A2D-6ADCDD26A7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E9AD9D3-4592-4E16-946B-EC7922AF2B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939AF55-5185-4EAA-A9E9-97A302897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CFED-1E28-40BC-9F04-239CC2CD852F}" type="datetimeFigureOut">
              <a:rPr lang="it-IT" smtClean="0"/>
              <a:t>01/10/2020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B27B62E-4B78-484B-AC1E-A4C934C51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48346C5-6368-4941-A0EA-28F8AAC14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A586-0B6B-4B4F-89F5-A0AD069883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3548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C92DAF0-7BA0-4081-923A-AB9E92E03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AA62529-00BA-4533-BD66-3B361AC6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AF50E9C-44E5-4071-AACF-48207A68C4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DCFED-1E28-40BC-9F04-239CC2CD852F}" type="datetimeFigureOut">
              <a:rPr lang="it-IT" smtClean="0"/>
              <a:t>01/10/2020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A37C6A0-8CC7-4D99-8622-80955595B3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83BA497-192D-4A64-A27E-1F4C5324EC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1A586-0B6B-4B4F-89F5-A0AD069883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910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t.wikipedia.org/wiki/1532" TargetMode="External"/><Relationship Id="rId2" Type="http://schemas.openxmlformats.org/officeDocument/2006/relationships/hyperlink" Target="http://it.wikipedia.org/wiki/Pantagrue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t.wikipedia.org/wiki/1534" TargetMode="External"/><Relationship Id="rId4" Type="http://schemas.openxmlformats.org/officeDocument/2006/relationships/hyperlink" Target="http://it.wikipedia.org/wiki/Gargantua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0DF40B2-80F7-4E71-B46C-284163F36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25435ED-09DE-4465-8F56-D41C39F7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17250"/>
            <a:ext cx="3807187" cy="2359288"/>
          </a:xfrm>
        </p:spPr>
        <p:txBody>
          <a:bodyPr>
            <a:normAutofit fontScale="90000"/>
          </a:bodyPr>
          <a:lstStyle/>
          <a:p>
            <a:r>
              <a:rPr lang="it-IT" sz="3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LETTERATURA </a:t>
            </a:r>
            <a:br>
              <a:rPr lang="it-IT" sz="3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ITALIANA </a:t>
            </a:r>
            <a:br>
              <a:rPr lang="it-IT" sz="3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CONTEMPORANEA</a:t>
            </a:r>
            <a:br>
              <a:rPr lang="it-IT" sz="2800" dirty="0"/>
            </a:br>
            <a:br>
              <a:rPr lang="it-IT" sz="2800" dirty="0"/>
            </a:br>
            <a:r>
              <a:rPr lang="it-IT" sz="2800" dirty="0" err="1">
                <a:solidFill>
                  <a:srgbClr val="002060"/>
                </a:solidFill>
              </a:rPr>
              <a:t>a.a</a:t>
            </a:r>
            <a:r>
              <a:rPr lang="it-IT" sz="2800" dirty="0">
                <a:solidFill>
                  <a:srgbClr val="002060"/>
                </a:solidFill>
              </a:rPr>
              <a:t>. 2020-21</a:t>
            </a:r>
            <a:br>
              <a:rPr lang="it-IT" sz="2800" dirty="0">
                <a:solidFill>
                  <a:srgbClr val="002060"/>
                </a:solidFill>
              </a:rPr>
            </a:br>
            <a:br>
              <a:rPr lang="it-IT" sz="2800" dirty="0">
                <a:solidFill>
                  <a:srgbClr val="002060"/>
                </a:solidFill>
              </a:rPr>
            </a:br>
            <a:r>
              <a:rPr lang="it-IT" sz="2800" dirty="0">
                <a:solidFill>
                  <a:srgbClr val="002060"/>
                </a:solidFill>
              </a:rPr>
              <a:t>Prof.ssa Caterina Verbaro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D373449-5AF9-4498-9C49-4B4D98F42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962279"/>
            <a:ext cx="3799425" cy="3143241"/>
          </a:xfrm>
        </p:spPr>
        <p:txBody>
          <a:bodyPr>
            <a:normAutofit/>
          </a:bodyPr>
          <a:lstStyle/>
          <a:p>
            <a:endParaRPr lang="it-IT" sz="2000" dirty="0"/>
          </a:p>
          <a:p>
            <a:endParaRPr lang="it-IT" sz="2000" dirty="0"/>
          </a:p>
          <a:p>
            <a:pPr marL="0" indent="0" algn="ctr">
              <a:buNone/>
            </a:pPr>
            <a:endParaRPr lang="it-IT" sz="2000" dirty="0"/>
          </a:p>
          <a:p>
            <a:pPr marL="0" indent="0" algn="ctr">
              <a:buNone/>
            </a:pPr>
            <a:r>
              <a:rPr lang="it-IT" b="1" dirty="0">
                <a:solidFill>
                  <a:srgbClr val="C00000"/>
                </a:solidFill>
              </a:rPr>
              <a:t>Istituzioni letterarie </a:t>
            </a:r>
          </a:p>
          <a:p>
            <a:pPr marL="0" indent="0" algn="ctr">
              <a:buNone/>
            </a:pPr>
            <a:r>
              <a:rPr lang="it-IT" b="1" dirty="0">
                <a:solidFill>
                  <a:srgbClr val="C00000"/>
                </a:solidFill>
              </a:rPr>
              <a:t>della modernità</a:t>
            </a:r>
          </a:p>
        </p:txBody>
      </p:sp>
      <p:pic>
        <p:nvPicPr>
          <p:cNvPr id="5" name="Immagine 4" descr="Immagine che contiene libro, mensola, interni, biblioteca&#10;&#10;Descrizione generata automaticamente">
            <a:extLst>
              <a:ext uri="{FF2B5EF4-FFF2-40B4-BE49-F238E27FC236}">
                <a16:creationId xmlns:a16="http://schemas.microsoft.com/office/drawing/2014/main" id="{4C85B37F-8057-4008-8FFF-733C339BC2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06"/>
          <a:stretch/>
        </p:blipFill>
        <p:spPr>
          <a:xfrm>
            <a:off x="5010386" y="10"/>
            <a:ext cx="7181613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781008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3572A66-5718-467B-AE43-19A6C6FAE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br>
              <a:rPr lang="it-IT" sz="4600" b="1" dirty="0"/>
            </a:br>
            <a:r>
              <a:rPr lang="it-IT" sz="4000" b="1" dirty="0">
                <a:highlight>
                  <a:srgbClr val="FFFF00"/>
                </a:highlight>
              </a:rPr>
              <a:t>ISTITUZIONI LETTERARIE </a:t>
            </a:r>
            <a:br>
              <a:rPr lang="it-IT" sz="4000" b="1" dirty="0">
                <a:highlight>
                  <a:srgbClr val="FFFF00"/>
                </a:highlight>
              </a:rPr>
            </a:br>
            <a:r>
              <a:rPr lang="it-IT" sz="4000" b="1" dirty="0">
                <a:highlight>
                  <a:srgbClr val="FFFF00"/>
                </a:highlight>
              </a:rPr>
              <a:t>3</a:t>
            </a:r>
            <a:br>
              <a:rPr lang="it-IT" sz="4600" dirty="0">
                <a:effectLst/>
              </a:rPr>
            </a:br>
            <a:r>
              <a:rPr lang="it-IT" sz="4600" b="1" dirty="0"/>
              <a:t> IL CANONE</a:t>
            </a:r>
            <a:br>
              <a:rPr lang="it-IT" sz="4600" dirty="0">
                <a:effectLst/>
              </a:rPr>
            </a:br>
            <a:endParaRPr lang="it-IT" sz="46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258FE7-6659-4D3D-B9B0-E585DA6E1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59" y="1082351"/>
            <a:ext cx="5860971" cy="4587012"/>
          </a:xfrm>
        </p:spPr>
        <p:txBody>
          <a:bodyPr anchor="ctr"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Wellek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documento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≠ </a:t>
            </a:r>
            <a:r>
              <a:rPr lang="it-IT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monumento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Variabilità del canone &gt; concetto di “fortuna”</a:t>
            </a:r>
          </a:p>
          <a:p>
            <a:pPr marL="457200" lvl="1" indent="0">
              <a:buNone/>
            </a:pPr>
            <a:r>
              <a:rPr lang="it-IT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it-IT" sz="1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monumenti esistenti costituiscono tra loro un ordine, che è modificato dall’introdursi nel loro cerchio di una nuova (…) opera d’arte</a:t>
            </a:r>
            <a:r>
              <a:rPr lang="it-IT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(</a:t>
            </a:r>
            <a:r>
              <a:rPr lang="it-IT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Wellek</a:t>
            </a:r>
            <a:r>
              <a:rPr lang="it-IT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canone nell’epoca della globalizzazione &gt; Bloom, </a:t>
            </a:r>
            <a:r>
              <a:rPr lang="it-IT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western </a:t>
            </a:r>
            <a:r>
              <a:rPr lang="it-IT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canon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(1994) &gt; studi post-coloniali e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genres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studies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Oggi: prodotti pop, letteratura di consumo &gt; l’ampliamento del canone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canone scolastico</a:t>
            </a:r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254299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9A297797-5C89-4791-8204-AB071FA1F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58CE951-B19F-4083-A7C1-7EB20A415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4804064" cy="5571065"/>
          </a:xfrm>
        </p:spPr>
        <p:txBody>
          <a:bodyPr>
            <a:normAutofit/>
          </a:bodyPr>
          <a:lstStyle/>
          <a:p>
            <a:r>
              <a:rPr lang="it-IT" sz="36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ISTITUZIONI LETTERARIE </a:t>
            </a:r>
            <a:br>
              <a:rPr lang="it-IT" sz="36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36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it-I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it-I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POETICHE DELLA MODERNITA’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569BBA9B-8F4E-4D2B-BEFA-41A475443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415188" y="-231223"/>
            <a:ext cx="1409491" cy="1876653"/>
          </a:xfrm>
          <a:custGeom>
            <a:avLst/>
            <a:gdLst>
              <a:gd name="connsiteX0" fmla="*/ 0 w 1409491"/>
              <a:gd name="connsiteY0" fmla="*/ 643075 h 1876653"/>
              <a:gd name="connsiteX1" fmla="*/ 643075 w 1409491"/>
              <a:gd name="connsiteY1" fmla="*/ 0 h 1876653"/>
              <a:gd name="connsiteX2" fmla="*/ 1409491 w 1409491"/>
              <a:gd name="connsiteY2" fmla="*/ 0 h 1876653"/>
              <a:gd name="connsiteX3" fmla="*/ 1409491 w 1409491"/>
              <a:gd name="connsiteY3" fmla="*/ 1876653 h 1876653"/>
              <a:gd name="connsiteX4" fmla="*/ 1233578 w 1409491"/>
              <a:gd name="connsiteY4" fmla="*/ 1876653 h 187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491" h="1876653">
                <a:moveTo>
                  <a:pt x="0" y="643075"/>
                </a:moveTo>
                <a:lnTo>
                  <a:pt x="643075" y="0"/>
                </a:lnTo>
                <a:lnTo>
                  <a:pt x="1409491" y="0"/>
                </a:lnTo>
                <a:lnTo>
                  <a:pt x="1409491" y="1876653"/>
                </a:lnTo>
                <a:lnTo>
                  <a:pt x="1233578" y="1876653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51012D1-8033-40B1-9EC0-91390FFC7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01285" y="128278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742E08-180B-4E4D-B98C-21849CADA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998" y="643467"/>
            <a:ext cx="5457533" cy="5571065"/>
          </a:xfrm>
        </p:spPr>
        <p:txBody>
          <a:bodyPr anchor="ctr">
            <a:normAutofit/>
          </a:bodyPr>
          <a:lstStyle/>
          <a:p>
            <a:pPr indent="0">
              <a:spcAft>
                <a:spcPts val="1000"/>
              </a:spcAft>
              <a:buNone/>
            </a:pPr>
            <a:r>
              <a:rPr lang="it-IT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Poetica = </a:t>
            </a:r>
            <a:r>
              <a:rPr lang="it-IT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l’insieme delle concezioni letterarie e delle intenzioni espressive di un autore o di un gruppo/movimento &gt; individuale/collettiva </a:t>
            </a:r>
          </a:p>
          <a:p>
            <a:pPr indent="0">
              <a:spcAft>
                <a:spcPts val="800"/>
              </a:spcAft>
              <a:buNone/>
            </a:pPr>
            <a:r>
              <a:rPr lang="it-IT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Capuana,</a:t>
            </a:r>
            <a:r>
              <a:rPr lang="it-IT" sz="1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Gli “ismi” contemporanei</a:t>
            </a:r>
            <a:r>
              <a:rPr lang="it-IT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1898 &gt; 	</a:t>
            </a:r>
          </a:p>
          <a:p>
            <a:pPr indent="0">
              <a:spcAft>
                <a:spcPts val="800"/>
              </a:spcAft>
              <a:buNone/>
            </a:pPr>
            <a:r>
              <a:rPr lang="it-I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tichette e pratica scolastica</a:t>
            </a:r>
          </a:p>
          <a:p>
            <a:pPr indent="0">
              <a:spcAft>
                <a:spcPts val="800"/>
              </a:spcAft>
              <a:buNone/>
            </a:pPr>
            <a:r>
              <a:rPr lang="it-IT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Prefissi e suffissi &gt; modernismo e conflitto con la tradizione</a:t>
            </a:r>
          </a:p>
          <a:p>
            <a:pPr indent="0">
              <a:spcAft>
                <a:spcPts val="800"/>
              </a:spcAft>
              <a:buNone/>
            </a:pPr>
            <a:r>
              <a:rPr lang="it-IT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Dove si manifesta </a:t>
            </a:r>
          </a:p>
          <a:p>
            <a:pPr indent="0">
              <a:spcAft>
                <a:spcPts val="800"/>
              </a:spcAft>
              <a:buNone/>
            </a:pPr>
            <a:endParaRPr lang="it-IT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spcAft>
                <a:spcPts val="800"/>
              </a:spcAft>
              <a:buNone/>
            </a:pPr>
            <a:r>
              <a:rPr lang="it-IT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 tipi di ismi in base alla loro formazione: </a:t>
            </a:r>
          </a:p>
          <a:p>
            <a:pPr marL="0" lvl="0" indent="0">
              <a:spcAft>
                <a:spcPts val="1000"/>
              </a:spcAft>
              <a:buNone/>
            </a:pPr>
            <a:r>
              <a:rPr lang="it-IT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Ismi </a:t>
            </a:r>
            <a:r>
              <a:rPr lang="it-IT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genetici</a:t>
            </a:r>
            <a:r>
              <a:rPr lang="it-IT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(es. Romanticismo Berchet, </a:t>
            </a:r>
            <a:r>
              <a:rPr lang="it-IT" sz="1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Lettera semiseria di Crisostomo </a:t>
            </a:r>
            <a:r>
              <a:rPr lang="it-IT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1816, e futurismo Marinetti, </a:t>
            </a:r>
            <a:r>
              <a:rPr lang="it-IT" sz="1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Manifesto</a:t>
            </a:r>
            <a:r>
              <a:rPr lang="it-IT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1909)</a:t>
            </a:r>
          </a:p>
          <a:p>
            <a:pPr marL="0" lvl="0" indent="0">
              <a:spcAft>
                <a:spcPts val="1000"/>
              </a:spcAft>
              <a:buNone/>
            </a:pPr>
            <a:r>
              <a:rPr lang="it-IT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Ismi </a:t>
            </a:r>
            <a:r>
              <a:rPr lang="it-IT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deboli o denigratori</a:t>
            </a:r>
            <a:r>
              <a:rPr lang="it-IT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(Scapigliatura, “verismo”, crepuscolarismo, ermetismo) </a:t>
            </a:r>
          </a:p>
          <a:p>
            <a:pPr marL="0" lvl="0" indent="0">
              <a:spcAft>
                <a:spcPts val="800"/>
              </a:spcAft>
              <a:buNone/>
            </a:pPr>
            <a:r>
              <a:rPr lang="it-IT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Ismi </a:t>
            </a:r>
            <a:r>
              <a:rPr lang="it-IT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retrospettivi e analogici</a:t>
            </a:r>
            <a:r>
              <a:rPr lang="it-IT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&gt; neoclassicismo, estetismo</a:t>
            </a:r>
            <a:r>
              <a:rPr lang="it-IT" sz="1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it-IT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modernismo</a:t>
            </a:r>
          </a:p>
          <a:p>
            <a:pPr marL="2026920" indent="0">
              <a:spcAft>
                <a:spcPts val="800"/>
              </a:spcAft>
              <a:buNone/>
            </a:pPr>
            <a:r>
              <a:rPr lang="it-IT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80943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D291F021-C45C-4D44-A2B8-A789E386C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3444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608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A92A326-0BC7-4169-BD31-0AE753793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it-IT" sz="2900" b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MODERNISMO</a:t>
            </a:r>
            <a:endParaRPr lang="it-IT" sz="2900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03FEE2-0862-48D2-B5A4-D1E782C0D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pPr marL="2026920" indent="0">
              <a:spcAft>
                <a:spcPts val="800"/>
              </a:spcAft>
              <a:buNone/>
            </a:pPr>
            <a:r>
              <a:rPr lang="it-IT" sz="26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it-IT" sz="26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5940" indent="-457200">
              <a:spcAft>
                <a:spcPts val="800"/>
              </a:spcAft>
            </a:pPr>
            <a:r>
              <a:rPr lang="it-IT" sz="26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nuovo statuto del soggetto (inconscio, follia, instabilità, suicidio, malattia)</a:t>
            </a:r>
          </a:p>
          <a:p>
            <a:pPr marL="1805940" indent="-457200">
              <a:spcAft>
                <a:spcPts val="800"/>
              </a:spcAft>
            </a:pPr>
            <a:r>
              <a:rPr lang="it-IT" sz="26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critica alla modernizzazione e ricerca della verità </a:t>
            </a:r>
          </a:p>
          <a:p>
            <a:pPr marL="1805940" indent="-457200">
              <a:spcAft>
                <a:spcPts val="800"/>
              </a:spcAft>
            </a:pPr>
            <a:r>
              <a:rPr lang="it-IT" sz="26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rapporto con la tradizione</a:t>
            </a:r>
          </a:p>
          <a:p>
            <a:pPr marL="1805940" indent="-457200">
              <a:spcAft>
                <a:spcPts val="800"/>
              </a:spcAft>
            </a:pPr>
            <a:r>
              <a:rPr lang="it-IT" sz="26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tema della città moderna (inautenticità)</a:t>
            </a:r>
          </a:p>
          <a:p>
            <a:pPr marL="1805940" indent="-457200">
              <a:spcAft>
                <a:spcPts val="800"/>
              </a:spcAft>
            </a:pPr>
            <a:r>
              <a:rPr lang="it-IT" sz="26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conflitto col padre</a:t>
            </a:r>
          </a:p>
          <a:p>
            <a:pPr marL="1805940" indent="-457200">
              <a:spcAft>
                <a:spcPts val="800"/>
              </a:spcAft>
            </a:pPr>
            <a:r>
              <a:rPr lang="it-IT" sz="26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forme di realismo</a:t>
            </a:r>
          </a:p>
          <a:p>
            <a:endParaRPr lang="it-IT" sz="2600"/>
          </a:p>
        </p:txBody>
      </p:sp>
    </p:spTree>
    <p:extLst>
      <p:ext uri="{BB962C8B-B14F-4D97-AF65-F5344CB8AC3E}">
        <p14:creationId xmlns:p14="http://schemas.microsoft.com/office/powerpoint/2010/main" val="790100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1DB6B107-10D6-48EF-8FAA-B8F3EFE2B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br>
              <a:rPr lang="it-IT" sz="3600" b="1" dirty="0">
                <a:solidFill>
                  <a:schemeClr val="tx2"/>
                </a:solidFill>
              </a:rPr>
            </a:br>
            <a:r>
              <a:rPr lang="it-IT" sz="3600" b="1" dirty="0">
                <a:solidFill>
                  <a:schemeClr val="tx2"/>
                </a:solidFill>
                <a:highlight>
                  <a:srgbClr val="FFFF00"/>
                </a:highlight>
              </a:rPr>
              <a:t>ISTITUZIONI LETTERARIE </a:t>
            </a:r>
            <a:br>
              <a:rPr lang="it-IT" sz="3600" b="1" dirty="0">
                <a:solidFill>
                  <a:schemeClr val="tx2"/>
                </a:solidFill>
                <a:highlight>
                  <a:srgbClr val="FFFF00"/>
                </a:highlight>
              </a:rPr>
            </a:br>
            <a:r>
              <a:rPr lang="it-IT" sz="3600" b="1" dirty="0">
                <a:solidFill>
                  <a:schemeClr val="tx2"/>
                </a:solidFill>
                <a:highlight>
                  <a:srgbClr val="FFFF00"/>
                </a:highlight>
              </a:rPr>
              <a:t>5</a:t>
            </a:r>
            <a:br>
              <a:rPr lang="it-IT" sz="3600" dirty="0">
                <a:solidFill>
                  <a:schemeClr val="tx2"/>
                </a:solidFill>
                <a:effectLst/>
              </a:rPr>
            </a:br>
            <a:r>
              <a:rPr lang="it-IT" sz="3600" b="1" dirty="0">
                <a:solidFill>
                  <a:schemeClr val="tx2"/>
                </a:solidFill>
              </a:rPr>
              <a:t>I GENERI DELLA MODERNITA’</a:t>
            </a:r>
            <a:br>
              <a:rPr lang="it-IT" sz="3600" dirty="0">
                <a:solidFill>
                  <a:schemeClr val="tx2"/>
                </a:solidFill>
                <a:effectLst/>
              </a:rPr>
            </a:br>
            <a:endParaRPr lang="it-IT" sz="3600" dirty="0">
              <a:solidFill>
                <a:schemeClr val="tx2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C2E81E2-5BCC-4BA8-87BD-68A04B125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8327" y="804672"/>
            <a:ext cx="5655097" cy="5230368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endParaRPr lang="it-IT" sz="1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it-IT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concetto e l’esperienza empirica</a:t>
            </a:r>
          </a:p>
          <a:p>
            <a:pPr marL="0" lvl="0" indent="0">
              <a:buNone/>
            </a:pPr>
            <a:r>
              <a:rPr lang="it-IT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Definizione di genere (raggruppamento di opere in base a caratteri comuni)</a:t>
            </a:r>
          </a:p>
          <a:p>
            <a:pPr marL="0" lvl="0" indent="0">
              <a:buNone/>
            </a:pPr>
            <a:r>
              <a:rPr lang="it-IT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Generi verbali &gt; letterari o non letterari &gt; Questione della </a:t>
            </a:r>
            <a:r>
              <a:rPr lang="it-IT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letterarietà </a:t>
            </a:r>
          </a:p>
          <a:p>
            <a:pPr marL="0" lvl="0" indent="0">
              <a:buNone/>
            </a:pPr>
            <a:endParaRPr lang="it-IT" sz="1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it-IT" sz="1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it-IT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L’appartenenza a un genere determina </a:t>
            </a:r>
            <a:r>
              <a:rPr lang="it-IT" sz="1800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l’inserimento o meno nell’ambito del letterario</a:t>
            </a:r>
            <a:r>
              <a:rPr lang="it-IT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buNone/>
            </a:pPr>
            <a:r>
              <a:rPr lang="it-IT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Il genere media tra la singola opera e il sistema letterario, il testo e il contesto</a:t>
            </a:r>
          </a:p>
          <a:p>
            <a:pPr marL="0" indent="0">
              <a:buNone/>
            </a:pPr>
            <a:r>
              <a:rPr lang="it-IT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1800" dirty="0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598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53A29B6-68EB-49A2-A8FA-C9554755D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br>
              <a:rPr lang="it-IT" sz="37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37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NARRAZIONE È UN GENERE?</a:t>
            </a:r>
            <a:r>
              <a:rPr lang="it-IT" sz="37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it-IT" sz="37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Narrazione» ≠ «Narrativa»</a:t>
            </a:r>
            <a:br>
              <a:rPr lang="it-IT" sz="3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sz="3700" dirty="0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B5531F9-6B36-4D74-9ECF-CFAFA9890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Narrazione come dimensione archetipica dell’umano</a:t>
            </a:r>
          </a:p>
          <a:p>
            <a:pPr marL="0" indent="0">
              <a:buNone/>
            </a:pPr>
            <a:endParaRPr lang="it-IT" sz="2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verbale o non verbale </a:t>
            </a:r>
            <a:endParaRPr lang="it-IT" sz="2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orale o scritta</a:t>
            </a:r>
            <a:endParaRPr lang="it-IT" sz="2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reale o </a:t>
            </a:r>
            <a:r>
              <a:rPr lang="it-IT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finzionale</a:t>
            </a:r>
            <a:endParaRPr lang="it-IT" sz="2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privata o pubblica </a:t>
            </a:r>
          </a:p>
          <a:p>
            <a:pPr marL="0" indent="0">
              <a:buNone/>
            </a:pPr>
            <a:endParaRPr lang="it-IT" sz="2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Narrazione letteraria </a:t>
            </a:r>
          </a:p>
          <a:p>
            <a:pPr marL="0" indent="0">
              <a:buNone/>
            </a:pPr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narrazione verbale, scritta, pubblica, </a:t>
            </a:r>
            <a:r>
              <a:rPr lang="it-IT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finzionale</a:t>
            </a:r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it-IT" sz="2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60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864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9AB3E05-51CC-4688-89E3-B709761B0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br>
              <a:rPr lang="it-IT" b="1" dirty="0">
                <a:solidFill>
                  <a:srgbClr val="FFFFFF"/>
                </a:solidFill>
              </a:rPr>
            </a:br>
            <a:r>
              <a:rPr lang="it-IT" b="1" dirty="0">
                <a:solidFill>
                  <a:srgbClr val="FFFFFF"/>
                </a:solidFill>
              </a:rPr>
              <a:t>GENERI E GENERI STORICI </a:t>
            </a:r>
            <a:br>
              <a:rPr lang="it-IT" b="1" dirty="0">
                <a:solidFill>
                  <a:srgbClr val="FFFFFF"/>
                </a:solidFill>
              </a:rPr>
            </a:br>
            <a:r>
              <a:rPr lang="it-IT" b="1" dirty="0">
                <a:solidFill>
                  <a:srgbClr val="FFFFFF"/>
                </a:solidFill>
              </a:rPr>
              <a:t>O MODALI</a:t>
            </a:r>
            <a:br>
              <a:rPr lang="it-IT" dirty="0">
                <a:solidFill>
                  <a:srgbClr val="FFFFFF"/>
                </a:solidFill>
              </a:rPr>
            </a:br>
            <a:endParaRPr lang="it-IT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6A7F0B8-2201-48DD-96BD-C7AF124EC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Aristotele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Poetica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(330 a.C.), mimesi ≠ diegesi </a:t>
            </a:r>
          </a:p>
          <a:p>
            <a:pPr marL="0" indent="0">
              <a:buNone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Generi narrativi, generi poetici e generi teatrali  </a:t>
            </a:r>
          </a:p>
          <a:p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Genette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modo drammatico-teatrale, modo diegetico-poetico e modo misto narrativo</a:t>
            </a: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generi </a:t>
            </a: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storici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modali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attualizzazione storica del genere</a:t>
            </a: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Es. di generi morti: favola pastorale, poema cavalleresco, (tragedia)</a:t>
            </a: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Es. di “modi”: storico, parodico, surreale, picaresco, fantastico, di formazione, giallo…</a:t>
            </a:r>
          </a:p>
          <a:p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Genere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articolazione retorica, linguistica, formale; </a:t>
            </a:r>
          </a:p>
          <a:p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Modo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repertorio tematico 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95118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7F53301-0188-4F32-8AD8-206DCB572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Qualche esempio di genere modale: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D87960-D9E5-42A8-B94D-48A5D25AD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it-IT" sz="2600" i="1" dirty="0"/>
              <a:t>Promessi sposi</a:t>
            </a:r>
            <a:r>
              <a:rPr lang="it-IT" sz="2600" dirty="0"/>
              <a:t> &gt; romanzo storico</a:t>
            </a:r>
          </a:p>
          <a:p>
            <a:r>
              <a:rPr lang="it-IT" sz="2600" i="1" dirty="0"/>
              <a:t>Iliade</a:t>
            </a:r>
            <a:r>
              <a:rPr lang="it-IT" sz="2600" dirty="0"/>
              <a:t> &gt; poema epico</a:t>
            </a:r>
          </a:p>
          <a:p>
            <a:r>
              <a:rPr lang="it-IT" sz="2600" i="1" dirty="0"/>
              <a:t>L’Orlando furioso</a:t>
            </a:r>
            <a:r>
              <a:rPr lang="it-IT" sz="2600" dirty="0"/>
              <a:t> &gt; poema cavalleresco</a:t>
            </a:r>
          </a:p>
          <a:p>
            <a:r>
              <a:rPr lang="it-IT" sz="2600" i="1" dirty="0"/>
              <a:t>Le occasioni</a:t>
            </a:r>
            <a:r>
              <a:rPr lang="it-IT" sz="2600" dirty="0"/>
              <a:t> &gt; poesia lirica</a:t>
            </a:r>
          </a:p>
          <a:p>
            <a:r>
              <a:rPr lang="it-IT" sz="2600" i="1" dirty="0"/>
              <a:t>Le ultime lettere di Jacopo Ortis</a:t>
            </a:r>
            <a:r>
              <a:rPr lang="it-IT" sz="2600" dirty="0"/>
              <a:t> &gt; romanzo epistolare</a:t>
            </a:r>
          </a:p>
          <a:p>
            <a:r>
              <a:rPr lang="it-IT" sz="2600" i="1" dirty="0"/>
              <a:t>Il pugno chiuso</a:t>
            </a:r>
            <a:r>
              <a:rPr lang="it-IT" sz="2600" dirty="0"/>
              <a:t> &gt; racconto fantastico</a:t>
            </a:r>
          </a:p>
          <a:p>
            <a:r>
              <a:rPr lang="it-IT" sz="2600" i="1" dirty="0"/>
              <a:t>L’isola di Arturo </a:t>
            </a:r>
            <a:r>
              <a:rPr lang="it-IT" sz="2600" dirty="0"/>
              <a:t>&gt; romanzo di formazione</a:t>
            </a:r>
            <a:endParaRPr lang="it-IT" sz="2600" i="1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195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8D71411-7087-4AB3-BC7F-C367A41D3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br>
              <a:rPr lang="it-IT" sz="4100" b="1" dirty="0"/>
            </a:br>
            <a:r>
              <a:rPr lang="it-IT" sz="4100" b="1" dirty="0">
                <a:highlight>
                  <a:srgbClr val="FFFF00"/>
                </a:highlight>
              </a:rPr>
              <a:t>ISTITUZIONI LETTERARIE </a:t>
            </a:r>
            <a:br>
              <a:rPr lang="it-IT" sz="4100" b="1" dirty="0">
                <a:highlight>
                  <a:srgbClr val="FFFF00"/>
                </a:highlight>
              </a:rPr>
            </a:br>
            <a:r>
              <a:rPr lang="it-IT" sz="4100" b="1" dirty="0">
                <a:highlight>
                  <a:srgbClr val="FFFF00"/>
                </a:highlight>
              </a:rPr>
              <a:t>5</a:t>
            </a:r>
            <a:br>
              <a:rPr lang="it-IT" sz="4100" dirty="0"/>
            </a:br>
            <a:r>
              <a:rPr lang="it-IT" sz="4100" b="1" dirty="0"/>
              <a:t>IL ROMANZO</a:t>
            </a:r>
            <a:br>
              <a:rPr lang="it-IT" sz="4100" dirty="0">
                <a:effectLst/>
              </a:rPr>
            </a:br>
            <a:endParaRPr lang="it-IT" sz="41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CBF7E7-CB35-4F48-A2E5-DF29DDD17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483567"/>
            <a:ext cx="4702848" cy="37255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STORIA DEL ROMANZO PRE-NOVECENTESCO</a:t>
            </a:r>
            <a:endParaRPr lang="it-IT" sz="13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13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sec. I-II d.C.</a:t>
            </a: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romanzo ellenistico (</a:t>
            </a:r>
            <a:r>
              <a:rPr lang="it-IT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Satyricon</a:t>
            </a: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Petronio, </a:t>
            </a:r>
            <a:r>
              <a:rPr lang="it-IT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metamorfosi</a:t>
            </a: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Apuleio)</a:t>
            </a:r>
            <a:endParaRPr lang="it-IT" sz="13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sec. XII</a:t>
            </a: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romanzo medievale (</a:t>
            </a:r>
            <a:r>
              <a:rPr lang="it-IT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Roman de la Rose</a:t>
            </a: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Tristan e Lancelot</a:t>
            </a: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 di Francia</a:t>
            </a: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1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Filocolo</a:t>
            </a: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it-IT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Fiammetta</a:t>
            </a: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Boccaccio) </a:t>
            </a:r>
            <a:endParaRPr lang="it-IT" sz="13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500</a:t>
            </a: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romanzo picaresco in Spagna e Rabelais in Francia (</a:t>
            </a:r>
            <a:r>
              <a:rPr lang="it-IT" sz="13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Pantagruel"/>
              </a:rPr>
              <a:t>Pantagruel</a:t>
            </a:r>
            <a:r>
              <a:rPr lang="it-IT" sz="1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3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1532"/>
              </a:rPr>
              <a:t>1532</a:t>
            </a:r>
            <a:r>
              <a:rPr lang="it-IT" sz="1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3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Gargantua"/>
              </a:rPr>
              <a:t>Gargantua</a:t>
            </a: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3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1534"/>
              </a:rPr>
              <a:t>1534</a:t>
            </a:r>
            <a:r>
              <a:rPr lang="it-IT" sz="1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it-IT" sz="13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600</a:t>
            </a: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romanzi picareschi e pastorali (es. </a:t>
            </a:r>
            <a:r>
              <a:rPr lang="it-IT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 Chisciotte</a:t>
            </a: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Cervantes, 1605), </a:t>
            </a:r>
            <a:endParaRPr lang="it-IT" sz="13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700</a:t>
            </a: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romanzo autobiografico e/o epistolare (</a:t>
            </a:r>
            <a:r>
              <a:rPr lang="it-IT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Ortis, Dolori del giovane Werther)</a:t>
            </a: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it-IT" sz="13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800</a:t>
            </a: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cicli romanzeschi come affreschi sociali (Balzac, Zola, Flaubert, Verga).</a:t>
            </a:r>
            <a:endParaRPr lang="it-IT" sz="13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1300" dirty="0"/>
          </a:p>
        </p:txBody>
      </p:sp>
    </p:spTree>
    <p:extLst>
      <p:ext uri="{BB962C8B-B14F-4D97-AF65-F5344CB8AC3E}">
        <p14:creationId xmlns:p14="http://schemas.microsoft.com/office/powerpoint/2010/main" val="32376315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529ED15-378A-4E61-9B6E-D83185E9D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it-IT" b="1" u="sng" dirty="0">
                <a:solidFill>
                  <a:srgbClr val="FFFFFF"/>
                </a:solidFill>
              </a:rPr>
              <a:t>ROMANZO E MODERNITA’ LETTERARIA</a:t>
            </a:r>
            <a:br>
              <a:rPr lang="it-IT" dirty="0">
                <a:solidFill>
                  <a:srgbClr val="FFFFFF"/>
                </a:solidFill>
                <a:effectLst/>
              </a:rPr>
            </a:br>
            <a:endParaRPr lang="it-IT" dirty="0">
              <a:solidFill>
                <a:srgbClr val="FFFFFF"/>
              </a:solidFill>
            </a:endParaRPr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85B94B-17A9-494C-9E11-D70AAA67C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Modernità = apertura dei generi (Romanticismo, Madame de </a:t>
            </a:r>
            <a:r>
              <a:rPr lang="it-IT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Stael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it-IT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Poesia e romanzo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nel 900 &gt; dominio, contaminazione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Romanzo come</a:t>
            </a:r>
            <a:r>
              <a:rPr lang="it-IT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genere ibrido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it-IT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genere collettore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tutto è “romanzo”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it-IT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Bachtin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origine dai generi bassi e popolari (es. satira menippea)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it-IT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Genere senza canone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assenza di un ‘testo </a:t>
            </a:r>
            <a:r>
              <a:rPr lang="it-IT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modello’</a:t>
            </a:r>
            <a:endParaRPr lang="it-IT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Questione del </a:t>
            </a:r>
            <a:r>
              <a:rPr lang="it-IT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tasso di letterarietà 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(iperletterario/antiletterario)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pubblico di massa &gt; letteratura e </a:t>
            </a:r>
            <a:r>
              <a:rPr lang="it-IT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consumo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Critica dei valori borghesi (es. </a:t>
            </a:r>
            <a:r>
              <a:rPr lang="it-IT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Coscienza di Zeno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it-IT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Romance e </a:t>
            </a:r>
            <a:r>
              <a:rPr lang="it-IT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Novel</a:t>
            </a:r>
            <a:endParaRPr lang="it-IT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«personaggio uomo» (vedi </a:t>
            </a:r>
            <a:r>
              <a:rPr lang="it-IT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&gt;)</a:t>
            </a:r>
          </a:p>
        </p:txBody>
      </p:sp>
    </p:spTree>
    <p:extLst>
      <p:ext uri="{BB962C8B-B14F-4D97-AF65-F5344CB8AC3E}">
        <p14:creationId xmlns:p14="http://schemas.microsoft.com/office/powerpoint/2010/main" val="5645674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BC678E5-BD4B-4A5C-970A-9C1057AB1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it-IT" sz="3600">
                <a:solidFill>
                  <a:schemeClr val="tx2"/>
                </a:solidFill>
              </a:rPr>
              <a:t>Il «personaggio uomo» come emblema </a:t>
            </a:r>
            <a:br>
              <a:rPr lang="it-IT" sz="3600">
                <a:solidFill>
                  <a:schemeClr val="tx2"/>
                </a:solidFill>
              </a:rPr>
            </a:br>
            <a:r>
              <a:rPr lang="it-IT" sz="3600">
                <a:solidFill>
                  <a:schemeClr val="tx2"/>
                </a:solidFill>
              </a:rPr>
              <a:t>del romanzo novecentesco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5545017-2445-4AB3-95A6-48F17C802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F3B5D580-007D-4215-A10B-C8CF12EE02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24228C19-035F-4E8E-BAFD-56EC684B6F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10D7C81-A1BE-4720-A66D-AEF9A11A5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1BF18FEE-BE44-4F4A-AA4E-EC795CB0B9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1FBA6E-2E28-405E-9A2A-3C31FBF6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5709721" cy="243086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it-IT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«Chiamo personaggio-uomo quell’alter-ego, nemico o vicario, che in decine di migliaia di esemplari tutti diversi tra loro, ci viene incontro dai romanzi e adesso anche dai film. Si dice che la sua professione sia quella di risponderci, ma molto più spesso siamo noi i citati a rispondergli. Se gli chiediamo di farsi conoscere, come capita coi poliziotti in borghese, esibisce la placca dove sta scritta la più capitale delle sue funzioni, che è insieme il suo motto araldico: si tratta anche di te. Allora non c’è più scampo, bisogna lasciare che si intrometta» </a:t>
            </a:r>
          </a:p>
          <a:p>
            <a:pPr marL="0" indent="0">
              <a:buNone/>
            </a:pPr>
            <a:r>
              <a:rPr lang="it-IT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(Giacomo Debenedetti)</a:t>
            </a:r>
          </a:p>
          <a:p>
            <a:endParaRPr lang="it-IT" sz="1600" dirty="0">
              <a:solidFill>
                <a:schemeClr val="tx2"/>
              </a:solidFill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6B7259D-F2AD-42FE-B984-6D1D74321C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4" y="3658536"/>
            <a:ext cx="3655725" cy="2743201"/>
            <a:chOff x="-305" y="-1"/>
            <a:chExt cx="3832880" cy="2876136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9E5C38C6-2516-45D1-ADFC-3F59F8E34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C274C95-E7A7-401D-A8F5-FFF5EB929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1D598C3-55D0-44FB-8766-A89B34B31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9EBC5C7-E54F-42F3-93F0-75AAC99FF9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84094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9F06FB-8E0C-41CF-A49E-B7F2F8A7D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it-IT" dirty="0"/>
              <a:t>AVVERTENZA D’USO</a:t>
            </a:r>
            <a:endParaRPr lang="it-IT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2F02EF6-62AF-4EC5-8F41-55D618367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2400" dirty="0"/>
              <a:t>Le seguenti slides costituiscono la traccia delle lezioni introduttive del corso, dedicate alle istituzioni della letteratura italiana contemporanea. Perciò sono da intendersi come un supporto alla frequenza – favorendo la memorizzazione di concetti e percorso argomentativo - e non ne sostituiscono in alcun modo l’efficacia.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400" dirty="0"/>
              <a:t>I punti compresi nelle slides non esauriscono gli argomenti trattati a lezione; allo stesso modo possono essere presenti argomenti che non sono stati affrontati durante le lezioni o che sono stati ulteriormente semplificati. Perciò si invita a farne un uso di mero supporto didattico.</a:t>
            </a:r>
          </a:p>
        </p:txBody>
      </p:sp>
    </p:spTree>
    <p:extLst>
      <p:ext uri="{BB962C8B-B14F-4D97-AF65-F5344CB8AC3E}">
        <p14:creationId xmlns:p14="http://schemas.microsoft.com/office/powerpoint/2010/main" val="12495890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5087E88-2388-45C5-88C0-35DD925BF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it-IT" sz="4100" b="1" u="sng"/>
              <a:t>ROMANZO E RACCONTO</a:t>
            </a:r>
            <a:br>
              <a:rPr lang="it-IT" sz="4100">
                <a:effectLst/>
              </a:rPr>
            </a:br>
            <a:endParaRPr lang="it-IT" sz="410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920198E-EFE7-45D0-81CB-F30873D40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pPr lvl="0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800/900</a:t>
            </a:r>
          </a:p>
          <a:p>
            <a:pPr lvl="0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Intercambiabilità</a:t>
            </a:r>
          </a:p>
          <a:p>
            <a:pPr lvl="0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Valenza fantastica/realistica</a:t>
            </a:r>
          </a:p>
          <a:p>
            <a:pPr lvl="0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Tempo breve/tempo di vita</a:t>
            </a:r>
          </a:p>
          <a:p>
            <a:pPr lvl="0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Raccolta di racconti,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incorniciamento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romanzi brevi o racconti lunghi</a:t>
            </a:r>
          </a:p>
          <a:p>
            <a:endParaRPr lang="it-IT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Block Arc 29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63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1B6DE90-244D-47CE-A08E-E26D6EE93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698171"/>
            <a:ext cx="3962061" cy="4516360"/>
          </a:xfrm>
        </p:spPr>
        <p:txBody>
          <a:bodyPr anchor="t">
            <a:normAutofit/>
          </a:bodyPr>
          <a:lstStyle/>
          <a:p>
            <a:r>
              <a:rPr lang="it-IT" sz="3600"/>
              <a:t>TEORIE DEL ROMANZO (1)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60E4E0B-4E2C-4C5D-838D-956E33E83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0020" y="1698170"/>
            <a:ext cx="6478513" cy="451636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EPICA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EPOPEA: narrazione di fatti eroici, storici e leggendari &gt; ciclicità </a:t>
            </a:r>
            <a:endParaRPr lang="it-IT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(ciclo troiano, nibelungico, Gilgamesh)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(Omero, Virgilio Cantare dei Nibelunghi, poema cavalleresco, </a:t>
            </a:r>
            <a:r>
              <a:rPr lang="it-IT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Paradiso perduto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it-IT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Hegel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Estetica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romanzo ≠ 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epica 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“epopea del disincanto”, “prosa del mondo”, “moderna epopea borghese”</a:t>
            </a:r>
          </a:p>
          <a:p>
            <a:pPr marL="0" lvl="0" indent="0">
              <a:buNone/>
            </a:pP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Adorno, </a:t>
            </a:r>
            <a:r>
              <a:rPr lang="it-IT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Lukács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Benjamin, </a:t>
            </a:r>
            <a:r>
              <a:rPr lang="it-IT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Bachtin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romanzo/mondo borghese</a:t>
            </a:r>
          </a:p>
          <a:p>
            <a:pPr marL="0" lvl="0" indent="0">
              <a:buNone/>
            </a:pP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Lukács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Teoria del romanzo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(1920) &gt; mondo moderno “abbandonato dagli dèi”</a:t>
            </a:r>
          </a:p>
          <a:p>
            <a:endParaRPr lang="it-IT" sz="2000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858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A297797-5C89-4791-8204-AB071FA1F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2E7991A-32C3-434B-B8F0-4B3355C5D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4423054" cy="5571065"/>
          </a:xfrm>
        </p:spPr>
        <p:txBody>
          <a:bodyPr>
            <a:normAutofit/>
          </a:bodyPr>
          <a:lstStyle/>
          <a:p>
            <a:r>
              <a:rPr lang="it-IT" sz="3600" dirty="0"/>
              <a:t>TEORIE DEL ROMANZO (2)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69BBA9B-8F4E-4D2B-BEFA-41A475443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415188" y="-231223"/>
            <a:ext cx="1409491" cy="1876653"/>
          </a:xfrm>
          <a:custGeom>
            <a:avLst/>
            <a:gdLst>
              <a:gd name="connsiteX0" fmla="*/ 0 w 1409491"/>
              <a:gd name="connsiteY0" fmla="*/ 643075 h 1876653"/>
              <a:gd name="connsiteX1" fmla="*/ 643075 w 1409491"/>
              <a:gd name="connsiteY1" fmla="*/ 0 h 1876653"/>
              <a:gd name="connsiteX2" fmla="*/ 1409491 w 1409491"/>
              <a:gd name="connsiteY2" fmla="*/ 0 h 1876653"/>
              <a:gd name="connsiteX3" fmla="*/ 1409491 w 1409491"/>
              <a:gd name="connsiteY3" fmla="*/ 1876653 h 1876653"/>
              <a:gd name="connsiteX4" fmla="*/ 1233578 w 1409491"/>
              <a:gd name="connsiteY4" fmla="*/ 1876653 h 187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491" h="1876653">
                <a:moveTo>
                  <a:pt x="0" y="643075"/>
                </a:moveTo>
                <a:lnTo>
                  <a:pt x="643075" y="0"/>
                </a:lnTo>
                <a:lnTo>
                  <a:pt x="1409491" y="0"/>
                </a:lnTo>
                <a:lnTo>
                  <a:pt x="1409491" y="1876653"/>
                </a:lnTo>
                <a:lnTo>
                  <a:pt x="1233578" y="1876653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1012D1-8033-40B1-9EC0-91390FFC7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01285" y="128278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DF67D1-82BA-4858-ADDF-EC08BEA82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998" y="289249"/>
            <a:ext cx="5457533" cy="5925283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BACHTIN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Epos e romanzo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(1938)</a:t>
            </a:r>
            <a:r>
              <a:rPr 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romanzo è “l’unico genere letterario procreato dal mondo moderno e gli è in tutto e per tutto consustanziale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 Questioni:</a:t>
            </a:r>
          </a:p>
          <a:p>
            <a:pPr marL="0" lvl="0" indent="0">
              <a:buNone/>
            </a:pPr>
            <a:r>
              <a:rPr 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Il personaggio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buNone/>
            </a:pPr>
            <a:r>
              <a:rPr 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Il tempo</a:t>
            </a:r>
            <a:endParaRPr lang="it-IT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L’intreccio</a:t>
            </a:r>
            <a:endParaRPr lang="it-IT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 </a:t>
            </a:r>
            <a:r>
              <a:rPr lang="it-I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pluridiscorsività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 romanzo &gt; dialogismo, “</a:t>
            </a:r>
            <a:r>
              <a:rPr lang="it-IT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linguaggio altrui disseminato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0" lvl="0" indent="0">
              <a:buNone/>
            </a:pPr>
            <a:endParaRPr lang="it-IT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BENJAMIN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it-IT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narratore,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1936 &gt; “Narratore” # “Romanziere” (“</a:t>
            </a:r>
            <a:r>
              <a:rPr lang="it-IT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culla del romanzo è l’individuo nella sua solitudine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”) &gt; l’individuo: romanziere, personaggio, lettore</a:t>
            </a:r>
          </a:p>
          <a:p>
            <a:pPr marL="0" indent="0">
              <a:buNone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tradizioni orali</a:t>
            </a:r>
          </a:p>
          <a:p>
            <a:pPr marL="0" lvl="0" indent="0">
              <a:buNone/>
            </a:pP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it-IT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Valenza umana del romanzo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	</a:t>
            </a:r>
          </a:p>
          <a:p>
            <a:pPr marL="0" lvl="0" indent="0">
              <a:buNone/>
            </a:pPr>
            <a:r>
              <a:rPr lang="it-I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Lukács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il “cercatore”</a:t>
            </a:r>
          </a:p>
          <a:p>
            <a:pPr marL="0" indent="0">
              <a:buNone/>
            </a:pPr>
            <a:r>
              <a:rPr lang="it-I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Lotman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 “frontiera”</a:t>
            </a:r>
          </a:p>
          <a:p>
            <a:pPr marL="0" indent="0">
              <a:buNone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Debenedetti, “personaggio-uomo”</a:t>
            </a:r>
          </a:p>
          <a:p>
            <a:endParaRPr lang="it-IT" sz="16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80943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291F021-C45C-4D44-A2B8-A789E386C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3444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945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884769FE-1656-422F-86E1-8C1B16C27B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9">
            <a:extLst>
              <a:ext uri="{FF2B5EF4-FFF2-40B4-BE49-F238E27FC236}">
                <a16:creationId xmlns:a16="http://schemas.microsoft.com/office/drawing/2014/main" id="{CB249F6D-244F-494A-98B9-5CC7413C4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5760" y="682754"/>
            <a:ext cx="5492493" cy="5492493"/>
          </a:xfrm>
          <a:custGeom>
            <a:avLst/>
            <a:gdLst>
              <a:gd name="connsiteX0" fmla="*/ 2746247 w 5492493"/>
              <a:gd name="connsiteY0" fmla="*/ 0 h 5492493"/>
              <a:gd name="connsiteX1" fmla="*/ 5492493 w 5492493"/>
              <a:gd name="connsiteY1" fmla="*/ 2746247 h 5492493"/>
              <a:gd name="connsiteX2" fmla="*/ 2746247 w 5492493"/>
              <a:gd name="connsiteY2" fmla="*/ 5492493 h 5492493"/>
              <a:gd name="connsiteX3" fmla="*/ 0 w 5492493"/>
              <a:gd name="connsiteY3" fmla="*/ 2746247 h 5492493"/>
              <a:gd name="connsiteX4" fmla="*/ 2746247 w 5492493"/>
              <a:gd name="connsiteY4" fmla="*/ 0 h 549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2493" h="5492493">
                <a:moveTo>
                  <a:pt x="2746247" y="0"/>
                </a:moveTo>
                <a:cubicBezTo>
                  <a:pt x="4262957" y="0"/>
                  <a:pt x="5492493" y="1229536"/>
                  <a:pt x="5492493" y="2746247"/>
                </a:cubicBezTo>
                <a:cubicBezTo>
                  <a:pt x="5492493" y="4262957"/>
                  <a:pt x="4262957" y="5492493"/>
                  <a:pt x="2746247" y="5492493"/>
                </a:cubicBezTo>
                <a:cubicBezTo>
                  <a:pt x="1229536" y="5492493"/>
                  <a:pt x="0" y="4262957"/>
                  <a:pt x="0" y="2746247"/>
                </a:cubicBezTo>
                <a:cubicBezTo>
                  <a:pt x="0" y="1229536"/>
                  <a:pt x="1229536" y="0"/>
                  <a:pt x="2746247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Oval 11">
            <a:extLst>
              <a:ext uri="{FF2B5EF4-FFF2-40B4-BE49-F238E27FC236}">
                <a16:creationId xmlns:a16="http://schemas.microsoft.com/office/drawing/2014/main" id="{506C536E-6ECA-4211-AF8C-A2671C484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34260" y="5435945"/>
            <a:ext cx="435428" cy="435428"/>
          </a:xfrm>
          <a:prstGeom prst="ellipse">
            <a:avLst/>
          </a:prstGeom>
          <a:solidFill>
            <a:schemeClr val="tx1">
              <a:lumMod val="65000"/>
              <a:lumOff val="3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EAA70EA-2201-4F5D-AF08-58CFF851CC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011593" y="3567390"/>
            <a:ext cx="2311806" cy="2303982"/>
          </a:xfrm>
          <a:custGeom>
            <a:avLst/>
            <a:gdLst>
              <a:gd name="connsiteX0" fmla="*/ 0 w 3108399"/>
              <a:gd name="connsiteY0" fmla="*/ 0 h 3097879"/>
              <a:gd name="connsiteX1" fmla="*/ 159985 w 3108399"/>
              <a:gd name="connsiteY1" fmla="*/ 4045 h 3097879"/>
              <a:gd name="connsiteX2" fmla="*/ 3092907 w 3108399"/>
              <a:gd name="connsiteY2" fmla="*/ 2791087 h 3097879"/>
              <a:gd name="connsiteX3" fmla="*/ 3108399 w 3108399"/>
              <a:gd name="connsiteY3" fmla="*/ 3097879 h 3097879"/>
              <a:gd name="connsiteX4" fmla="*/ 2470733 w 3108399"/>
              <a:gd name="connsiteY4" fmla="*/ 3097879 h 3097879"/>
              <a:gd name="connsiteX5" fmla="*/ 2458534 w 3108399"/>
              <a:gd name="connsiteY5" fmla="*/ 2856285 h 3097879"/>
              <a:gd name="connsiteX6" fmla="*/ 252674 w 3108399"/>
              <a:gd name="connsiteY6" fmla="*/ 650424 h 3097879"/>
              <a:gd name="connsiteX7" fmla="*/ 0 w 3108399"/>
              <a:gd name="connsiteY7" fmla="*/ 637665 h 309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8399" h="3097879">
                <a:moveTo>
                  <a:pt x="0" y="0"/>
                </a:moveTo>
                <a:lnTo>
                  <a:pt x="159985" y="4045"/>
                </a:lnTo>
                <a:cubicBezTo>
                  <a:pt x="1696687" y="81941"/>
                  <a:pt x="2939004" y="1275632"/>
                  <a:pt x="3092907" y="2791087"/>
                </a:cubicBezTo>
                <a:lnTo>
                  <a:pt x="3108399" y="3097879"/>
                </a:lnTo>
                <a:lnTo>
                  <a:pt x="2470733" y="3097879"/>
                </a:lnTo>
                <a:lnTo>
                  <a:pt x="2458534" y="2856285"/>
                </a:lnTo>
                <a:cubicBezTo>
                  <a:pt x="2340416" y="1693197"/>
                  <a:pt x="1415762" y="768542"/>
                  <a:pt x="252674" y="650424"/>
                </a:cubicBezTo>
                <a:lnTo>
                  <a:pt x="0" y="637665"/>
                </a:lnTo>
                <a:close/>
              </a:path>
            </a:pathLst>
          </a:cu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CAFE3E8-31C8-44DC-9DDC-78ECF2FBB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8316" y="1431042"/>
            <a:ext cx="4055899" cy="3995916"/>
          </a:xfrm>
        </p:spPr>
        <p:txBody>
          <a:bodyPr anchor="ctr">
            <a:normAutofit/>
          </a:bodyPr>
          <a:lstStyle/>
          <a:p>
            <a:r>
              <a:rPr lang="it-IT">
                <a:solidFill>
                  <a:schemeClr val="tx1">
                    <a:lumMod val="95000"/>
                    <a:lumOff val="5000"/>
                  </a:schemeClr>
                </a:solidFill>
              </a:rPr>
              <a:t>L’ANALISI DEL TESTO ROMANZESCO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B993D76-7DA3-413F-B59C-9EAA99F37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1431042"/>
            <a:ext cx="3927826" cy="3995916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it-IT" sz="1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ELEMENTI DA OSSERVARE</a:t>
            </a:r>
          </a:p>
          <a:p>
            <a:pPr marL="0" indent="0">
              <a:spcAft>
                <a:spcPts val="800"/>
              </a:spcAft>
              <a:buNone/>
            </a:pPr>
            <a:endParaRPr lang="it-IT" sz="18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it-IT" sz="1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lingua </a:t>
            </a:r>
            <a:endParaRPr lang="it-IT" sz="18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it-IT" sz="1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struttura, forma, organizzazione narrativa (</a:t>
            </a:r>
            <a:r>
              <a:rPr lang="it-IT" sz="18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Narratologia</a:t>
            </a:r>
            <a:r>
              <a:rPr lang="it-IT" sz="1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8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3) contenuti</a:t>
            </a:r>
            <a:endParaRPr lang="it-IT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9961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7910F9C-09CD-4D7B-92F0-BB7C91BC7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it-IT" sz="3800" dirty="0">
                <a:solidFill>
                  <a:srgbClr val="FFFFFF"/>
                </a:solidFill>
              </a:rPr>
              <a:t>1) </a:t>
            </a:r>
            <a:br>
              <a:rPr lang="it-IT" sz="3800" dirty="0">
                <a:solidFill>
                  <a:srgbClr val="FFFFFF"/>
                </a:solidFill>
              </a:rPr>
            </a:br>
            <a:r>
              <a:rPr lang="it-IT" sz="3800" dirty="0">
                <a:solidFill>
                  <a:srgbClr val="FFFFFF"/>
                </a:solidFill>
              </a:rPr>
              <a:t>LA LINGUA DEL ROMANZO</a:t>
            </a:r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A2E890-C829-441A-B556-886DC1883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 lnSpcReduction="10000"/>
          </a:bodyPr>
          <a:lstStyle/>
          <a:p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Letterarietà e parlato &gt; pluralità dei registri linguistici e stilistici</a:t>
            </a:r>
          </a:p>
          <a:p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registro linguistico prevalente</a:t>
            </a:r>
          </a:p>
          <a:p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ricerca di una lingua romanzesca in Italia. TAPPE:</a:t>
            </a:r>
          </a:p>
          <a:p>
            <a:pPr marL="457200" lvl="1" indent="0">
              <a:spcAft>
                <a:spcPts val="8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Foscolo, </a:t>
            </a:r>
            <a:r>
              <a:rPr lang="it-IT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ultime lettere di Jacopo Ortis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1789 </a:t>
            </a:r>
          </a:p>
          <a:p>
            <a:pPr marL="457200" lvl="1" indent="0">
              <a:spcAft>
                <a:spcPts val="8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( 1802,1816)</a:t>
            </a:r>
          </a:p>
          <a:p>
            <a:pPr marL="457200" lvl="1" indent="0">
              <a:spcAft>
                <a:spcPts val="8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Manzoni, </a:t>
            </a:r>
            <a:r>
              <a:rPr lang="it-IT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Promessi sposi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1827, 1840</a:t>
            </a:r>
          </a:p>
          <a:p>
            <a:pPr marL="457200" lvl="1" indent="0">
              <a:spcAft>
                <a:spcPts val="8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Verga, </a:t>
            </a:r>
            <a:r>
              <a:rPr lang="it-IT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Malavoglia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1881</a:t>
            </a:r>
          </a:p>
          <a:p>
            <a:pPr marL="457200" lvl="1" indent="0">
              <a:spcAft>
                <a:spcPts val="8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D’Annunzio, </a:t>
            </a:r>
            <a:r>
              <a:rPr lang="it-IT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piacere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1889</a:t>
            </a:r>
          </a:p>
          <a:p>
            <a:pPr marL="457200" lvl="1" indent="0">
              <a:spcAft>
                <a:spcPts val="8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Svevo, </a:t>
            </a:r>
            <a:r>
              <a:rPr lang="it-IT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coscienza di Zeno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1923</a:t>
            </a:r>
          </a:p>
          <a:p>
            <a:pPr marL="457200" lvl="1" indent="0">
              <a:spcAft>
                <a:spcPts val="8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Moravia, </a:t>
            </a:r>
            <a:r>
              <a:rPr lang="it-IT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Gli indifferenti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1929</a:t>
            </a:r>
          </a:p>
          <a:p>
            <a:pPr marL="457200" lvl="1" indent="0">
              <a:spcAft>
                <a:spcPts val="8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Calvino, </a:t>
            </a:r>
            <a:r>
              <a:rPr lang="it-IT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sentiero dei nidi di ragno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1947 </a:t>
            </a:r>
          </a:p>
          <a:p>
            <a:pPr marL="457200" lvl="1" indent="0">
              <a:spcAft>
                <a:spcPts val="800"/>
              </a:spcAft>
              <a:buNone/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Romanzi del secondo dopoguerra </a:t>
            </a:r>
          </a:p>
          <a:p>
            <a:pPr lvl="0">
              <a:spcAft>
                <a:spcPts val="800"/>
              </a:spcAft>
            </a:pPr>
            <a:r>
              <a:rPr lang="it-I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 uso del dialetto mimetico o espressionista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7048738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46FCCE5-537C-4F14-ADBA-FCAC5E2C2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it-IT" sz="2900" b="1" dirty="0">
                <a:solidFill>
                  <a:srgbClr val="FFFFFF"/>
                </a:solidFill>
              </a:rPr>
              <a:t>2) </a:t>
            </a:r>
            <a:br>
              <a:rPr lang="it-IT" sz="2900" b="1" dirty="0">
                <a:solidFill>
                  <a:srgbClr val="FFFFFF"/>
                </a:solidFill>
              </a:rPr>
            </a:br>
            <a:r>
              <a:rPr lang="it-IT" sz="2900" b="1" dirty="0">
                <a:solidFill>
                  <a:srgbClr val="FFFFFF"/>
                </a:solidFill>
              </a:rPr>
              <a:t>LA STRUTTURA DEL TESTO NARRATIVO (NARRATOLOGIA)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586B41-C372-4B57-8D3C-9C1F3C5B3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 lnSpcReduction="10000"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it-IT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forme del discorso </a:t>
            </a:r>
          </a:p>
          <a:p>
            <a:pPr marL="914400" lvl="2" indent="0">
              <a:buNone/>
            </a:pPr>
            <a:r>
              <a:rPr lang="it-IT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Come si organizza il discorso? Come parlano i personaggi?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it-IT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it-IT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 Narratore </a:t>
            </a:r>
          </a:p>
          <a:p>
            <a:pPr marL="914400" lvl="2" indent="0">
              <a:buNone/>
            </a:pPr>
            <a:r>
              <a:rPr lang="it-IT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 parla nel testo? Chi conduce la narrazione?</a:t>
            </a:r>
            <a:endParaRPr lang="it-IT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it-IT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it-IT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 lettore </a:t>
            </a:r>
          </a:p>
          <a:p>
            <a:pPr marL="914400" lvl="2" indent="0">
              <a:buNone/>
            </a:pPr>
            <a:r>
              <a:rPr lang="it-IT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 legge? Quale lettore presuppone il testo?</a:t>
            </a:r>
            <a:endParaRPr lang="it-IT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it-IT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 punto di vista </a:t>
            </a:r>
          </a:p>
          <a:p>
            <a:pPr marL="914400" lvl="2" indent="0">
              <a:spcAft>
                <a:spcPts val="800"/>
              </a:spcAft>
              <a:buNone/>
            </a:pPr>
            <a:r>
              <a:rPr lang="it-IT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 vede? Da quale punto di vista è narrata la storia?</a:t>
            </a:r>
          </a:p>
          <a:p>
            <a:r>
              <a:rPr lang="it-IT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L’organizzazione del tempo</a:t>
            </a:r>
          </a:p>
          <a:p>
            <a:pPr marL="914400" lvl="2" indent="0">
              <a:buNone/>
            </a:pPr>
            <a:r>
              <a:rPr lang="it-IT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che rapporto di tempo stanno i fatti raccontati (storia o fabula) con il racconto (intreccio)? Seguono lo stesso ORDINE? Sono ugualmente VELOCI? Hanno la stessa DURATA? I fatti e il loro racconto hanno la stessa FREQUENZA?</a:t>
            </a:r>
            <a:endParaRPr lang="it-IT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5780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BD59954-CCC8-41E6-922C-1FB225A43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it-IT" sz="3100" b="1" dirty="0">
                <a:solidFill>
                  <a:srgbClr val="FFFFFF"/>
                </a:solidFill>
              </a:rPr>
              <a:t>2. NARRATOLOGIA: </a:t>
            </a:r>
            <a:br>
              <a:rPr lang="it-IT" sz="3100" b="1" dirty="0">
                <a:solidFill>
                  <a:srgbClr val="FFFFFF"/>
                </a:solidFill>
              </a:rPr>
            </a:br>
            <a:br>
              <a:rPr lang="it-IT" sz="3100" b="1" dirty="0">
                <a:solidFill>
                  <a:srgbClr val="FFFFFF"/>
                </a:solidFill>
              </a:rPr>
            </a:br>
            <a:r>
              <a:rPr lang="it-IT" sz="3100" b="1" dirty="0">
                <a:solidFill>
                  <a:srgbClr val="FFFFFF"/>
                </a:solidFill>
              </a:rPr>
              <a:t>LE </a:t>
            </a:r>
            <a:r>
              <a:rPr lang="it-IT" sz="3100" b="1" dirty="0">
                <a:solidFill>
                  <a:srgbClr val="FFFFFF"/>
                </a:solidFill>
                <a:highlight>
                  <a:srgbClr val="FF00FF"/>
                </a:highlight>
              </a:rPr>
              <a:t>FORME DEL DISCORSO</a:t>
            </a:r>
            <a:endParaRPr lang="it-IT" sz="3100" dirty="0">
              <a:solidFill>
                <a:srgbClr val="FFFFFF"/>
              </a:solidFill>
              <a:highlight>
                <a:srgbClr val="FF00FF"/>
              </a:highlight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ACA4903-AED4-45DE-8441-4B500B602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pPr marL="0" lvl="0" indent="0">
              <a:buSzPct val="100000"/>
              <a:buNone/>
            </a:pPr>
            <a:endParaRPr lang="it-IT" dirty="0">
              <a:effectLst>
                <a:outerShdw dist="17961" dir="2700000">
                  <a:scrgbClr r="0" g="0" b="0"/>
                </a:outerShdw>
              </a:effectLst>
            </a:endParaRPr>
          </a:p>
          <a:p>
            <a:pPr lvl="2" hangingPunct="0">
              <a:spcBef>
                <a:spcPts val="1286"/>
              </a:spcBef>
              <a:buSzPct val="45000"/>
              <a:buFont typeface="StarSymbol"/>
              <a:buChar char="●"/>
            </a:pPr>
            <a:r>
              <a:rPr lang="it-IT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rPr>
              <a:t>Discorso diretto</a:t>
            </a:r>
          </a:p>
          <a:p>
            <a:pPr lvl="2" hangingPunct="0">
              <a:spcBef>
                <a:spcPts val="1286"/>
              </a:spcBef>
              <a:buSzPct val="45000"/>
              <a:buFont typeface="StarSymbol"/>
              <a:buChar char="●"/>
            </a:pPr>
            <a:r>
              <a:rPr lang="it-IT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rPr>
              <a:t>Discorso indiretto o riferito</a:t>
            </a:r>
          </a:p>
          <a:p>
            <a:pPr lvl="2" hangingPunct="0">
              <a:spcBef>
                <a:spcPts val="1286"/>
              </a:spcBef>
              <a:buSzPct val="45000"/>
              <a:buFont typeface="StarSymbol"/>
              <a:buChar char="●"/>
            </a:pPr>
            <a:r>
              <a:rPr lang="it-IT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rPr>
              <a:t>Discorso indiretto libero</a:t>
            </a:r>
          </a:p>
          <a:p>
            <a:pPr lvl="2" hangingPunct="0">
              <a:spcBef>
                <a:spcPts val="1286"/>
              </a:spcBef>
              <a:buSzPct val="45000"/>
              <a:buFont typeface="StarSymbol"/>
              <a:buChar char="●"/>
            </a:pPr>
            <a:r>
              <a:rPr lang="it-IT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rPr>
              <a:t>Discorso diretto libero</a:t>
            </a:r>
          </a:p>
          <a:p>
            <a:pPr lvl="2" hangingPunct="0">
              <a:spcBef>
                <a:spcPts val="1286"/>
              </a:spcBef>
              <a:buSzPct val="45000"/>
              <a:buFont typeface="StarSymbol"/>
              <a:buChar char="●"/>
            </a:pPr>
            <a:r>
              <a:rPr lang="it-IT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rPr>
              <a:t>Monologo interiore/flusso di coscienza</a:t>
            </a:r>
          </a:p>
          <a:p>
            <a:pPr lvl="2" hangingPunct="0">
              <a:spcBef>
                <a:spcPts val="1286"/>
              </a:spcBef>
              <a:buSzPct val="45000"/>
              <a:buFont typeface="StarSymbol"/>
              <a:buChar char="●"/>
            </a:pPr>
            <a:r>
              <a:rPr lang="it-IT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rPr>
              <a:t>Soliloquio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729557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11BA131-5546-4730-87EC-A483D4B3A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>
            <a:normAutofit/>
          </a:bodyPr>
          <a:lstStyle/>
          <a:p>
            <a:r>
              <a:rPr lang="it-IT" sz="5200" b="1" dirty="0"/>
              <a:t>2. NARRATO-</a:t>
            </a:r>
            <a:br>
              <a:rPr lang="it-IT" sz="5200" b="1" dirty="0"/>
            </a:br>
            <a:r>
              <a:rPr lang="it-IT" sz="5200" b="1" dirty="0"/>
              <a:t>LOGIA:</a:t>
            </a:r>
            <a:br>
              <a:rPr lang="it-IT" sz="5200" b="1" dirty="0"/>
            </a:br>
            <a:br>
              <a:rPr lang="it-IT" sz="5200" b="1" dirty="0"/>
            </a:br>
            <a:r>
              <a:rPr lang="it-IT" sz="5200" b="1" dirty="0"/>
              <a:t>IL </a:t>
            </a:r>
            <a:r>
              <a:rPr lang="it-IT" sz="5200" b="1" dirty="0">
                <a:highlight>
                  <a:srgbClr val="FF00FF"/>
                </a:highlight>
              </a:rPr>
              <a:t>NARRATORE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4619B453-C691-4B1B-99A9-D2C9826F90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7305338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80182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8F4CE28-3D53-4F4A-8540-B13612C45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it-IT" sz="3700" b="1" dirty="0">
                <a:solidFill>
                  <a:srgbClr val="FFFFFF"/>
                </a:solidFill>
              </a:rPr>
              <a:t>2. NARRATOLOGIA: IL </a:t>
            </a:r>
            <a:r>
              <a:rPr lang="it-IT" sz="3700" b="1" dirty="0">
                <a:solidFill>
                  <a:srgbClr val="FFFFFF"/>
                </a:solidFill>
                <a:highlight>
                  <a:srgbClr val="FF00FF"/>
                </a:highlight>
              </a:rPr>
              <a:t>LETTORE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30AF64-6191-4D93-A806-C9344E195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it-IT" sz="2200" dirty="0"/>
              <a:t>Figura presupposta dal testo (fittizia)</a:t>
            </a:r>
          </a:p>
          <a:p>
            <a:pPr marL="0" lvl="0" indent="0">
              <a:buSzPct val="45000"/>
              <a:buNone/>
            </a:pPr>
            <a:r>
              <a:rPr lang="it-IT" sz="2200" dirty="0"/>
              <a:t>Lettore reale ≠ Lettore implicito </a:t>
            </a:r>
          </a:p>
          <a:p>
            <a:pPr marL="0" lvl="0" indent="0">
              <a:buSzPct val="45000"/>
              <a:buNone/>
            </a:pPr>
            <a:r>
              <a:rPr lang="it-IT" sz="2200" dirty="0"/>
              <a:t>(= «</a:t>
            </a:r>
            <a:r>
              <a:rPr lang="it-IT" sz="2200" dirty="0" err="1"/>
              <a:t>Narratario</a:t>
            </a:r>
            <a:r>
              <a:rPr lang="it-IT" sz="2200" dirty="0"/>
              <a:t>», «Destinatario»)</a:t>
            </a:r>
          </a:p>
          <a:p>
            <a:pPr marL="0" lvl="0" indent="0">
              <a:buNone/>
            </a:pPr>
            <a:endParaRPr lang="it-IT" sz="2200" dirty="0"/>
          </a:p>
          <a:p>
            <a:pPr marL="0" lvl="0" indent="0">
              <a:buSzPct val="45000"/>
              <a:buNone/>
            </a:pPr>
            <a:r>
              <a:rPr lang="it-IT" sz="2200" dirty="0"/>
              <a:t>L'estetica della ricezione e il ruolo del lettore &gt; ”</a:t>
            </a:r>
            <a:r>
              <a:rPr lang="it-IT" sz="2200" dirty="0">
                <a:solidFill>
                  <a:srgbClr val="0070C0"/>
                </a:solidFill>
              </a:rPr>
              <a:t>opera aperta</a:t>
            </a:r>
            <a:r>
              <a:rPr lang="it-IT" sz="2200" dirty="0"/>
              <a:t>” e “</a:t>
            </a:r>
            <a:r>
              <a:rPr lang="it-IT" sz="2200" dirty="0">
                <a:solidFill>
                  <a:srgbClr val="0070C0"/>
                </a:solidFill>
              </a:rPr>
              <a:t>cooperazione interpretativa</a:t>
            </a:r>
            <a:r>
              <a:rPr lang="it-IT" sz="2200" dirty="0"/>
              <a:t>” (Eco)</a:t>
            </a:r>
          </a:p>
          <a:p>
            <a:pPr marL="0" lvl="0" indent="0">
              <a:buSzPct val="45000"/>
              <a:buNone/>
            </a:pPr>
            <a:endParaRPr lang="it-IT" sz="2200" dirty="0"/>
          </a:p>
          <a:p>
            <a:pPr marL="0" lvl="0" indent="0">
              <a:buSzPct val="45000"/>
              <a:buNone/>
            </a:pPr>
            <a:r>
              <a:rPr lang="it-IT" sz="2200" dirty="0"/>
              <a:t>Calvino, </a:t>
            </a:r>
            <a:r>
              <a:rPr lang="it-IT" sz="2200" i="1" dirty="0"/>
              <a:t>Se una notte d’inverno un narratore</a:t>
            </a:r>
            <a:r>
              <a:rPr lang="it-IT" sz="2200" dirty="0"/>
              <a:t>, 1979 &gt; metaromanzo</a:t>
            </a:r>
          </a:p>
          <a:p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15082194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BDAD478-D5EA-4675-8557-66562DF3E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b="1" dirty="0"/>
              <a:t>2. NARRATOLOGIA: </a:t>
            </a:r>
            <a:br>
              <a:rPr lang="it-IT" b="1" dirty="0"/>
            </a:br>
            <a:r>
              <a:rPr lang="it-IT" b="1" dirty="0"/>
              <a:t>IL </a:t>
            </a:r>
            <a:r>
              <a:rPr lang="it-IT" b="1" dirty="0">
                <a:highlight>
                  <a:srgbClr val="FF00FF"/>
                </a:highlight>
              </a:rPr>
              <a:t>PUNTO DI VISTA </a:t>
            </a:r>
            <a:r>
              <a:rPr lang="it-IT" b="1" dirty="0"/>
              <a:t>(FOCALIZZAZIONE)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B857A9-C381-475B-B2D5-18DE413DD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lvl="0">
              <a:buSzPct val="45000"/>
              <a:buFont typeface="Wingdings" panose="05000000000000000000" pitchFamily="2" charset="2"/>
              <a:buChar char="§"/>
            </a:pPr>
            <a:r>
              <a:rPr lang="it-IT" sz="1300" dirty="0"/>
              <a:t>Punto di vista del Narratore o del Personaggio?</a:t>
            </a:r>
          </a:p>
          <a:p>
            <a:pPr>
              <a:buSzPct val="45000"/>
              <a:buFont typeface="Wingdings" panose="05000000000000000000" pitchFamily="2" charset="2"/>
              <a:buChar char="§"/>
            </a:pPr>
            <a:r>
              <a:rPr lang="it-IT" sz="1300" dirty="0"/>
              <a:t>Mobile o Fisso? Alto o Basso?</a:t>
            </a:r>
          </a:p>
          <a:p>
            <a:pPr lvl="0">
              <a:buSzPct val="45000"/>
              <a:buFont typeface="Wingdings" panose="05000000000000000000" pitchFamily="2" charset="2"/>
              <a:buChar char="§"/>
            </a:pPr>
            <a:r>
              <a:rPr lang="it-IT" sz="1300" dirty="0"/>
              <a:t>Possibili tipologie del punto di vista:</a:t>
            </a:r>
          </a:p>
          <a:p>
            <a:pPr lvl="1">
              <a:buSzPct val="45000"/>
              <a:buFont typeface="Wingdings" panose="05000000000000000000" pitchFamily="2" charset="2"/>
              <a:buChar char="Ø"/>
            </a:pPr>
            <a:r>
              <a:rPr lang="it-IT" sz="1300" dirty="0"/>
              <a:t>Assenza di punto di vista, racconto non focalizzato = </a:t>
            </a:r>
            <a:r>
              <a:rPr lang="it-IT" sz="1300" b="1" dirty="0"/>
              <a:t>focalizzazione zero</a:t>
            </a:r>
          </a:p>
          <a:p>
            <a:pPr lvl="1">
              <a:buSzPct val="45000"/>
              <a:buFont typeface="Wingdings" panose="05000000000000000000" pitchFamily="2" charset="2"/>
              <a:buChar char="Ø"/>
            </a:pPr>
            <a:r>
              <a:rPr lang="it-IT" sz="1300" dirty="0"/>
              <a:t>Prevalenza del punto di vista del personaggio= </a:t>
            </a:r>
            <a:r>
              <a:rPr lang="it-IT" sz="1300" b="1" dirty="0"/>
              <a:t>focalizzazione interna</a:t>
            </a:r>
          </a:p>
          <a:p>
            <a:pPr lvl="1">
              <a:buSzPct val="45000"/>
              <a:buFont typeface="Wingdings" panose="05000000000000000000" pitchFamily="2" charset="2"/>
              <a:buChar char="Ø"/>
            </a:pPr>
            <a:r>
              <a:rPr lang="it-IT" sz="1300" dirty="0"/>
              <a:t>Prevalenza del punto di vista del narratore = </a:t>
            </a:r>
            <a:r>
              <a:rPr lang="it-IT" sz="1300" b="1" dirty="0"/>
              <a:t>focalizzazione esterna</a:t>
            </a:r>
            <a:endParaRPr lang="it-IT" sz="1300" dirty="0"/>
          </a:p>
          <a:p>
            <a:pPr marL="0" indent="0">
              <a:spcAft>
                <a:spcPts val="800"/>
              </a:spcAft>
              <a:buNone/>
            </a:pPr>
            <a:endParaRPr lang="it-IT" sz="13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it-IT" sz="1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CASI EMBLEMATICI DI ROMANZI NOVECENTESCHI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it-IT" sz="1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sentiero dei nidi di ragno</a:t>
            </a:r>
            <a:r>
              <a:rPr lang="it-IT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it-IT" sz="1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Malavoglia</a:t>
            </a:r>
            <a:r>
              <a:rPr lang="it-IT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narratore e punto di vista non coincidono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it-IT" sz="1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L’isola di Arturo</a:t>
            </a:r>
            <a:r>
              <a:rPr lang="it-IT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it-IT" sz="1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coscienza di Zeno</a:t>
            </a:r>
            <a:r>
              <a:rPr lang="it-IT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punto di vista oscillante tra </a:t>
            </a:r>
            <a:r>
              <a:rPr lang="it-IT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Personaggio (</a:t>
            </a:r>
            <a:r>
              <a:rPr lang="it-IT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passato) e  Narratore (presente)</a:t>
            </a:r>
          </a:p>
          <a:p>
            <a:endParaRPr lang="it-IT" sz="1300" dirty="0"/>
          </a:p>
        </p:txBody>
      </p:sp>
    </p:spTree>
    <p:extLst>
      <p:ext uri="{BB962C8B-B14F-4D97-AF65-F5344CB8AC3E}">
        <p14:creationId xmlns:p14="http://schemas.microsoft.com/office/powerpoint/2010/main" val="1648206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86B076-7966-4487-AED7-F58BE3A86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45" y="621792"/>
            <a:ext cx="5181503" cy="5504688"/>
          </a:xfrm>
        </p:spPr>
        <p:txBody>
          <a:bodyPr>
            <a:normAutofit/>
          </a:bodyPr>
          <a:lstStyle/>
          <a:p>
            <a:r>
              <a:rPr lang="it-IT" sz="4800" dirty="0"/>
              <a:t>ISTITUZIONI LETTERARIE </a:t>
            </a:r>
            <a:br>
              <a:rPr lang="it-IT" sz="4800" dirty="0"/>
            </a:br>
            <a:r>
              <a:rPr lang="it-IT" sz="4800" dirty="0"/>
              <a:t>DELLA MODERNITA’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56F8EA-3356-4455-9899-320874F6E4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4033113B-5F73-4312-8011-DC24A10E29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0148719"/>
              </p:ext>
            </p:extLst>
          </p:nvPr>
        </p:nvGraphicFramePr>
        <p:xfrm>
          <a:off x="6099048" y="621792"/>
          <a:ext cx="525780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23283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481C85A-144C-488E-A74F-E1DE8B010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it-IT" sz="3400" b="1" dirty="0">
                <a:solidFill>
                  <a:srgbClr val="FFFFFF"/>
                </a:solidFill>
              </a:rPr>
              <a:t>2. NARRATOLOGIA: IL </a:t>
            </a:r>
            <a:r>
              <a:rPr lang="it-IT" sz="3400" b="1" dirty="0">
                <a:solidFill>
                  <a:srgbClr val="FFFFFF"/>
                </a:solidFill>
                <a:highlight>
                  <a:srgbClr val="FF00FF"/>
                </a:highlight>
              </a:rPr>
              <a:t>TEMPO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674F34-6040-4FF7-B96D-CDE31D64F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319088"/>
            <a:ext cx="6906491" cy="5857875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it-IT" dirty="0"/>
              <a:t>Il «</a:t>
            </a:r>
            <a:r>
              <a:rPr lang="it-IT" dirty="0">
                <a:solidFill>
                  <a:srgbClr val="0070C0"/>
                </a:solidFill>
              </a:rPr>
              <a:t>trattamento del tempo</a:t>
            </a:r>
            <a:r>
              <a:rPr lang="it-IT" dirty="0"/>
              <a:t>» (Joyce)</a:t>
            </a:r>
          </a:p>
          <a:p>
            <a:pPr marL="0" lvl="0" indent="0">
              <a:buNone/>
            </a:pPr>
            <a:endParaRPr lang="it-IT" dirty="0"/>
          </a:p>
          <a:p>
            <a:pPr lvl="0">
              <a:buSzPct val="45000"/>
              <a:buFont typeface="StarSymbol"/>
              <a:buChar char="●"/>
            </a:pPr>
            <a:r>
              <a:rPr lang="it-IT" dirty="0">
                <a:effectLst>
                  <a:outerShdw dist="17961" dir="2700000">
                    <a:scrgbClr r="0" g="0" b="0"/>
                  </a:outerShdw>
                </a:effectLst>
              </a:rPr>
              <a:t>Tempo della storia</a:t>
            </a:r>
            <a:r>
              <a:rPr lang="it-IT" dirty="0"/>
              <a:t> (o Fabula) = tempo dei contenuti narrati</a:t>
            </a:r>
          </a:p>
          <a:p>
            <a:pPr lvl="0">
              <a:buSzPct val="45000"/>
              <a:buFont typeface="StarSymbol"/>
              <a:buChar char="●"/>
            </a:pPr>
            <a:r>
              <a:rPr lang="it-IT" dirty="0">
                <a:effectLst>
                  <a:outerShdw dist="17961" dir="2700000">
                    <a:scrgbClr r="0" g="0" b="0"/>
                  </a:outerShdw>
                </a:effectLst>
              </a:rPr>
              <a:t>Tempo del racconto</a:t>
            </a:r>
            <a:r>
              <a:rPr lang="it-IT" dirty="0"/>
              <a:t> (o Intreccio) = modo in cui i fatti si dipanano nel testo</a:t>
            </a:r>
          </a:p>
          <a:p>
            <a:pPr lvl="0">
              <a:buSzPct val="45000"/>
              <a:buFont typeface="StarSymbol"/>
              <a:buChar char="●"/>
            </a:pPr>
            <a:r>
              <a:rPr lang="it-IT" dirty="0">
                <a:effectLst>
                  <a:outerShdw dist="17961" dir="2700000">
                    <a:scrgbClr r="0" g="0" b="0"/>
                  </a:outerShdw>
                </a:effectLst>
              </a:rPr>
              <a:t>Tempo della narrazione</a:t>
            </a:r>
            <a:r>
              <a:rPr lang="it-IT" dirty="0"/>
              <a:t> = collocazione temporale dell'atto che produce narrazione</a:t>
            </a:r>
          </a:p>
          <a:p>
            <a:pPr lvl="3" hangingPunct="0">
              <a:spcBef>
                <a:spcPts val="1286"/>
              </a:spcBef>
              <a:buNone/>
            </a:pPr>
            <a:r>
              <a:rPr lang="it-IT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rPr>
              <a:t>ACRONIE relative a:</a:t>
            </a:r>
          </a:p>
          <a:p>
            <a:pPr lvl="3" hangingPunct="0">
              <a:spcBef>
                <a:spcPts val="1286"/>
              </a:spcBef>
              <a:buSzPct val="75000"/>
              <a:buFont typeface="StarSymbol"/>
              <a:buChar char="➔"/>
            </a:pPr>
            <a:r>
              <a:rPr lang="it-IT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rPr>
              <a:t> ORDINE (analessi, prolessi)</a:t>
            </a:r>
          </a:p>
          <a:p>
            <a:pPr lvl="3" hangingPunct="0">
              <a:spcBef>
                <a:spcPts val="1286"/>
              </a:spcBef>
              <a:buSzPct val="75000"/>
              <a:buFont typeface="StarSymbol"/>
              <a:buChar char="➔"/>
            </a:pPr>
            <a:r>
              <a:rPr lang="it-IT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rPr>
              <a:t>VELOCITA' O DURATA (analisi, digressione, scena, sommario, ellissi)</a:t>
            </a:r>
          </a:p>
          <a:p>
            <a:pPr lvl="3" hangingPunct="0">
              <a:spcBef>
                <a:spcPts val="1286"/>
              </a:spcBef>
              <a:buSzPct val="75000"/>
              <a:buFont typeface="StarSymbol"/>
              <a:buChar char="➔"/>
            </a:pPr>
            <a:r>
              <a:rPr lang="it-IT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rPr>
              <a:t>FREQUENZA  (iterativa, singolativa)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10083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E92AA55-AD6C-49AD-9D51-3475DEE2F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it-IT" sz="3800" b="1" dirty="0">
                <a:solidFill>
                  <a:srgbClr val="FFFFFF"/>
                </a:solidFill>
              </a:rPr>
              <a:t>3. </a:t>
            </a:r>
            <a:br>
              <a:rPr lang="it-IT" sz="3800" b="1" dirty="0">
                <a:solidFill>
                  <a:srgbClr val="FFFFFF"/>
                </a:solidFill>
              </a:rPr>
            </a:br>
            <a:r>
              <a:rPr lang="it-IT" sz="3800" b="1" dirty="0">
                <a:solidFill>
                  <a:srgbClr val="FFFFFF"/>
                </a:solidFill>
              </a:rPr>
              <a:t>I CONTENUTI DEL TESTO NARRATIVO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73F2EC1-B04A-4A95-8757-AD545EEE8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pPr lvl="0">
              <a:buSzPct val="45000"/>
              <a:buFont typeface="Wingdings" panose="05000000000000000000" pitchFamily="2" charset="2"/>
              <a:buChar char="ü"/>
            </a:pPr>
            <a:r>
              <a:rPr lang="it-IT" sz="1800" dirty="0">
                <a:effectLst>
                  <a:outerShdw dist="17961" dir="2700000">
                    <a:scrgbClr r="0" g="0" b="0"/>
                  </a:outerShdw>
                </a:effectLst>
              </a:rPr>
              <a:t>VEROSIMIGLIANZA E FINZIONE</a:t>
            </a:r>
          </a:p>
          <a:p>
            <a:pPr>
              <a:buSzPct val="45000"/>
              <a:buFont typeface="Wingdings" panose="05000000000000000000" pitchFamily="2" charset="2"/>
              <a:buChar char="ü"/>
            </a:pPr>
            <a:r>
              <a:rPr lang="it-IT" sz="1800" dirty="0">
                <a:effectLst>
                  <a:outerShdw dist="17961" dir="2700000">
                    <a:scrgbClr r="0" g="0" b="0"/>
                  </a:outerShdw>
                </a:effectLst>
              </a:rPr>
              <a:t>I PERSONAGGI</a:t>
            </a:r>
            <a:r>
              <a:rPr lang="it-IT" sz="1800" dirty="0"/>
              <a:t>  </a:t>
            </a:r>
          </a:p>
          <a:p>
            <a:pPr marL="457200" lvl="1" indent="0">
              <a:buNone/>
            </a:pPr>
            <a:r>
              <a:rPr lang="it-IT" sz="1800" dirty="0"/>
              <a:t>Verosimili ≠ antipsicologici; tondi ≠ piatti; determinati ≠ gratuiti</a:t>
            </a:r>
          </a:p>
          <a:p>
            <a:pPr marL="457200" lvl="1" indent="0">
              <a:buNone/>
            </a:pPr>
            <a:r>
              <a:rPr lang="it-IT" sz="1800" dirty="0"/>
              <a:t>Le funzioni (</a:t>
            </a:r>
            <a:r>
              <a:rPr lang="it-IT" sz="1800" dirty="0" err="1"/>
              <a:t>Propp</a:t>
            </a:r>
            <a:r>
              <a:rPr lang="it-IT" sz="1800" dirty="0"/>
              <a:t>)</a:t>
            </a:r>
          </a:p>
          <a:p>
            <a:pPr marL="457200" lvl="1" indent="0">
              <a:buNone/>
            </a:pPr>
            <a:endParaRPr lang="it-IT" sz="1800" dirty="0"/>
          </a:p>
          <a:p>
            <a:pPr lvl="0">
              <a:buSzPct val="45000"/>
              <a:buFont typeface="Wingdings" panose="05000000000000000000" pitchFamily="2" charset="2"/>
              <a:buChar char="ü"/>
            </a:pPr>
            <a:r>
              <a:rPr lang="it-IT" sz="1800" dirty="0">
                <a:effectLst>
                  <a:outerShdw dist="17961" dir="2700000">
                    <a:scrgbClr r="0" g="0" b="0"/>
                  </a:outerShdw>
                </a:effectLst>
              </a:rPr>
              <a:t>GLI AMBIENTI SOCIALI</a:t>
            </a:r>
          </a:p>
          <a:p>
            <a:pPr lvl="0">
              <a:buSzPct val="45000"/>
              <a:buFont typeface="Wingdings" panose="05000000000000000000" pitchFamily="2" charset="2"/>
              <a:buChar char="ü"/>
            </a:pPr>
            <a:r>
              <a:rPr lang="it-IT" sz="1800" dirty="0">
                <a:effectLst>
                  <a:outerShdw dist="17961" dir="2700000">
                    <a:scrgbClr r="0" g="0" b="0"/>
                  </a:outerShdw>
                </a:effectLst>
              </a:rPr>
              <a:t>LO SPAZIO</a:t>
            </a:r>
          </a:p>
          <a:p>
            <a:pPr marL="457200" lvl="1" indent="0">
              <a:buSzPct val="45000"/>
              <a:buNone/>
            </a:pPr>
            <a:r>
              <a:rPr lang="it-IT" sz="1800" dirty="0">
                <a:effectLst>
                  <a:outerShdw dist="17961" dir="2700000">
                    <a:scrgbClr r="0" g="0" b="0"/>
                  </a:outerShdw>
                </a:effectLst>
              </a:rPr>
              <a:t>Interno ≠ esterno</a:t>
            </a:r>
          </a:p>
          <a:p>
            <a:pPr marL="457200" lvl="1" indent="0">
              <a:buSzPct val="45000"/>
              <a:buNone/>
            </a:pPr>
            <a:r>
              <a:rPr lang="it-IT" sz="1800" dirty="0">
                <a:effectLst>
                  <a:outerShdw dist="17961" dir="2700000">
                    <a:scrgbClr r="0" g="0" b="0"/>
                  </a:outerShdw>
                </a:effectLst>
              </a:rPr>
              <a:t>Descrizione ≠ interiorizzazione</a:t>
            </a:r>
          </a:p>
          <a:p>
            <a:pPr marL="457200" lvl="1" indent="0">
              <a:buSzPct val="45000"/>
              <a:buNone/>
            </a:pPr>
            <a:endParaRPr lang="it-IT" sz="1800" dirty="0">
              <a:latin typeface="Liberation Sans" pitchFamily="18"/>
              <a:ea typeface="Microsoft YaHei" pitchFamily="2"/>
              <a:cs typeface="Mangal" pitchFamily="2"/>
            </a:endParaRPr>
          </a:p>
          <a:p>
            <a:pPr marL="914400" lvl="2" indent="0">
              <a:buSzPct val="45000"/>
              <a:buNone/>
            </a:pPr>
            <a:r>
              <a:rPr lang="it-IT" sz="1800" dirty="0">
                <a:latin typeface="Liberation Sans" pitchFamily="18"/>
                <a:ea typeface="Microsoft YaHei" pitchFamily="2"/>
                <a:cs typeface="Mangal" pitchFamily="2"/>
              </a:rPr>
              <a:t>I luoghi letterari</a:t>
            </a:r>
          </a:p>
          <a:p>
            <a:pPr marL="914400" lvl="2" indent="0">
              <a:buSzPct val="45000"/>
              <a:buNone/>
            </a:pPr>
            <a:r>
              <a:rPr lang="it-IT" sz="1800" dirty="0">
                <a:latin typeface="Liberation Sans" pitchFamily="18"/>
                <a:ea typeface="Microsoft YaHei" pitchFamily="2"/>
                <a:cs typeface="Mangal" pitchFamily="2"/>
              </a:rPr>
              <a:t>Il </a:t>
            </a:r>
            <a:r>
              <a:rPr lang="it-IT" sz="1800" b="1" dirty="0">
                <a:latin typeface="Liberation Sans" pitchFamily="18"/>
                <a:ea typeface="Microsoft YaHei" pitchFamily="2"/>
                <a:cs typeface="Mangal" pitchFamily="2"/>
              </a:rPr>
              <a:t>cronotopo</a:t>
            </a:r>
            <a:r>
              <a:rPr lang="it-IT" sz="1800" dirty="0">
                <a:latin typeface="Liberation Sans" pitchFamily="18"/>
                <a:ea typeface="Microsoft YaHei" pitchFamily="2"/>
                <a:cs typeface="Mangal" pitchFamily="2"/>
              </a:rPr>
              <a:t> (</a:t>
            </a:r>
            <a:r>
              <a:rPr lang="it-IT" sz="1800" dirty="0" err="1">
                <a:latin typeface="Liberation Sans" pitchFamily="18"/>
                <a:ea typeface="Microsoft YaHei" pitchFamily="2"/>
                <a:cs typeface="Mangal" pitchFamily="2"/>
              </a:rPr>
              <a:t>Bachtin</a:t>
            </a:r>
            <a:r>
              <a:rPr lang="it-IT" sz="1800" dirty="0">
                <a:latin typeface="Liberation Sans" pitchFamily="18"/>
                <a:ea typeface="Microsoft YaHei" pitchFamily="2"/>
                <a:cs typeface="Mangal" pitchFamily="2"/>
              </a:rPr>
              <a:t>)</a:t>
            </a:r>
          </a:p>
          <a:p>
            <a:pPr marL="0" lvl="0" indent="0">
              <a:buSzPct val="45000"/>
              <a:buNone/>
            </a:pPr>
            <a:endParaRPr lang="it-IT" sz="1800" dirty="0">
              <a:effectLst>
                <a:outerShdw dist="17961" dir="2700000">
                  <a:scrgbClr r="0" g="0" b="0"/>
                </a:outerShdw>
              </a:effectLst>
            </a:endParaRPr>
          </a:p>
          <a:p>
            <a:pPr lvl="0">
              <a:buSzPct val="45000"/>
              <a:buFont typeface="Wingdings" panose="05000000000000000000" pitchFamily="2" charset="2"/>
              <a:buChar char="ü"/>
            </a:pPr>
            <a:r>
              <a:rPr lang="it-IT" sz="1800" dirty="0">
                <a:effectLst>
                  <a:outerShdw dist="17961" dir="2700000">
                    <a:scrgbClr r="0" g="0" b="0"/>
                  </a:outerShdw>
                </a:effectLst>
              </a:rPr>
              <a:t>IL TEMPO</a:t>
            </a:r>
          </a:p>
          <a:p>
            <a:pPr marL="457200" lvl="1" indent="0">
              <a:buSzPct val="45000"/>
              <a:buNone/>
            </a:pPr>
            <a:r>
              <a:rPr lang="it-IT" sz="1800" dirty="0"/>
              <a:t>Di vita ≠ di crisi</a:t>
            </a:r>
          </a:p>
          <a:p>
            <a:pPr marL="457200" lvl="1" indent="0">
              <a:buNone/>
            </a:pP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539187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3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7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20D79474-EEF6-455E-99E4-921FFFFE26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4877" y="2415322"/>
            <a:ext cx="3451730" cy="23998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500" b="1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Introduzione</a:t>
            </a:r>
            <a:r>
              <a:rPr lang="en-US" sz="2500" b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: </a:t>
            </a:r>
            <a:r>
              <a:rPr lang="en-US" sz="2500" b="1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un’alfabetizzazione</a:t>
            </a:r>
            <a:r>
              <a:rPr lang="en-US" sz="2500" b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500" b="1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letteraria</a:t>
            </a:r>
            <a:endParaRPr lang="en-US" sz="25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CC95C95-C0A6-4B44-927D-764683C855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20640" y="804672"/>
            <a:ext cx="6281928" cy="524865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000" b="1" dirty="0"/>
              <a:t>La </a:t>
            </a:r>
            <a:r>
              <a:rPr lang="en-US" sz="2000" b="1" dirty="0" err="1"/>
              <a:t>letteratura</a:t>
            </a:r>
            <a:r>
              <a:rPr lang="en-US" sz="2000" b="1" dirty="0"/>
              <a:t> </a:t>
            </a:r>
            <a:r>
              <a:rPr lang="en-US" sz="2000" b="1" dirty="0" err="1"/>
              <a:t>nella</a:t>
            </a:r>
            <a:r>
              <a:rPr lang="en-US" sz="2000" b="1" dirty="0"/>
              <a:t> </a:t>
            </a:r>
            <a:r>
              <a:rPr lang="en-US" sz="2000" b="1" dirty="0" err="1"/>
              <a:t>metodologia</a:t>
            </a:r>
            <a:r>
              <a:rPr lang="en-US" sz="2000" b="1" dirty="0"/>
              <a:t> </a:t>
            </a:r>
            <a:r>
              <a:rPr lang="en-US" sz="2000" b="1" dirty="0" err="1"/>
              <a:t>scolastica</a:t>
            </a:r>
            <a:r>
              <a:rPr lang="en-US" sz="2000" b="1" dirty="0"/>
              <a:t>:</a:t>
            </a:r>
            <a:endParaRPr lang="en-US" sz="2000" dirty="0"/>
          </a:p>
          <a:p>
            <a:pPr lvl="1" indent="-228600" algn="l">
              <a:buFont typeface="Arial" panose="020B0604020202020204" pitchFamily="34" charset="0"/>
              <a:buChar char="•"/>
            </a:pPr>
            <a:r>
              <a:rPr lang="en-US" dirty="0" err="1"/>
              <a:t>Discorso</a:t>
            </a:r>
            <a:r>
              <a:rPr lang="en-US" dirty="0"/>
              <a:t> </a:t>
            </a:r>
            <a:r>
              <a:rPr lang="en-US" dirty="0" err="1"/>
              <a:t>storiografico</a:t>
            </a:r>
            <a:endParaRPr lang="en-US" dirty="0"/>
          </a:p>
          <a:p>
            <a:pPr lvl="1" indent="-228600" algn="l">
              <a:buFont typeface="Arial" panose="020B0604020202020204" pitchFamily="34" charset="0"/>
              <a:buChar char="•"/>
            </a:pPr>
            <a:r>
              <a:rPr lang="en-US" dirty="0" err="1"/>
              <a:t>Letterature</a:t>
            </a:r>
            <a:r>
              <a:rPr lang="en-US" dirty="0"/>
              <a:t> </a:t>
            </a:r>
            <a:r>
              <a:rPr lang="en-US" dirty="0" err="1"/>
              <a:t>nazionali</a:t>
            </a:r>
            <a:endParaRPr lang="en-US" dirty="0"/>
          </a:p>
          <a:p>
            <a:pPr lvl="1" indent="-228600" algn="l">
              <a:buFont typeface="Arial" panose="020B0604020202020204" pitchFamily="34" charset="0"/>
              <a:buChar char="•"/>
            </a:pPr>
            <a:r>
              <a:rPr lang="en-US" dirty="0" err="1"/>
              <a:t>Canone</a:t>
            </a:r>
            <a:r>
              <a:rPr lang="en-US" dirty="0"/>
              <a:t> </a:t>
            </a:r>
            <a:r>
              <a:rPr lang="en-US" dirty="0" err="1"/>
              <a:t>antologico</a:t>
            </a:r>
            <a:r>
              <a:rPr lang="en-US" dirty="0"/>
              <a:t> </a:t>
            </a:r>
            <a:endParaRPr lang="en-US" dirty="0">
              <a:effectLst/>
            </a:endParaRPr>
          </a:p>
          <a:p>
            <a:pPr algn="l"/>
            <a:r>
              <a:rPr lang="en-US" sz="2000" b="1" dirty="0"/>
              <a:t>Il </a:t>
            </a:r>
            <a:r>
              <a:rPr lang="en-US" sz="2000" b="1" dirty="0" err="1"/>
              <a:t>metodo</a:t>
            </a:r>
            <a:r>
              <a:rPr lang="en-US" sz="2000" b="1" dirty="0"/>
              <a:t> </a:t>
            </a:r>
            <a:r>
              <a:rPr lang="en-US" sz="2000" b="1" dirty="0" err="1"/>
              <a:t>degli</a:t>
            </a:r>
            <a:r>
              <a:rPr lang="en-US" sz="2000" b="1" dirty="0"/>
              <a:t> </a:t>
            </a:r>
            <a:r>
              <a:rPr lang="en-US" sz="2000" b="1" dirty="0" err="1"/>
              <a:t>studi</a:t>
            </a:r>
            <a:r>
              <a:rPr lang="en-US" sz="2000" b="1" dirty="0"/>
              <a:t> </a:t>
            </a:r>
            <a:r>
              <a:rPr lang="en-US" sz="2000" b="1" dirty="0" err="1"/>
              <a:t>letterari</a:t>
            </a:r>
            <a:r>
              <a:rPr lang="en-US" sz="2000" dirty="0"/>
              <a:t> </a:t>
            </a:r>
            <a:endParaRPr lang="en-US" sz="2000" dirty="0">
              <a:effectLst/>
            </a:endParaRP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dal </a:t>
            </a:r>
            <a:r>
              <a:rPr lang="en-US" sz="2000" dirty="0" err="1"/>
              <a:t>particolare</a:t>
            </a:r>
            <a:r>
              <a:rPr lang="en-US" sz="2000" dirty="0"/>
              <a:t> </a:t>
            </a:r>
            <a:r>
              <a:rPr lang="en-US" sz="2000" dirty="0" err="1"/>
              <a:t>all’universale</a:t>
            </a:r>
            <a:r>
              <a:rPr lang="en-US" sz="2000" dirty="0"/>
              <a:t> e </a:t>
            </a:r>
            <a:r>
              <a:rPr lang="en-US" sz="2000" dirty="0" err="1"/>
              <a:t>viceversa</a:t>
            </a:r>
            <a:endParaRPr lang="en-US" sz="2000" dirty="0">
              <a:effectLst/>
            </a:endParaRPr>
          </a:p>
          <a:p>
            <a:pPr algn="l"/>
            <a:r>
              <a:rPr lang="en-US" sz="2000" dirty="0"/>
              <a:t> 1) </a:t>
            </a:r>
            <a:r>
              <a:rPr lang="en-US" sz="2000" dirty="0" err="1"/>
              <a:t>questioni</a:t>
            </a:r>
            <a:r>
              <a:rPr lang="en-US" sz="2000" dirty="0"/>
              <a:t> </a:t>
            </a:r>
            <a:r>
              <a:rPr lang="en-US" sz="2000" dirty="0" err="1"/>
              <a:t>generali</a:t>
            </a:r>
            <a:r>
              <a:rPr lang="en-US" sz="2000" dirty="0"/>
              <a:t>, </a:t>
            </a:r>
            <a:r>
              <a:rPr lang="en-US" sz="2000" dirty="0" err="1"/>
              <a:t>istituzioni</a:t>
            </a:r>
            <a:r>
              <a:rPr lang="en-US" sz="2000" dirty="0"/>
              <a:t> (</a:t>
            </a:r>
            <a:r>
              <a:rPr lang="en-US" sz="2000" dirty="0" err="1"/>
              <a:t>sociali</a:t>
            </a:r>
            <a:r>
              <a:rPr lang="en-US" sz="2000" dirty="0"/>
              <a:t>, </a:t>
            </a:r>
            <a:r>
              <a:rPr lang="en-US" sz="2000" dirty="0" err="1"/>
              <a:t>formali</a:t>
            </a:r>
            <a:r>
              <a:rPr lang="en-US" sz="2000" dirty="0"/>
              <a:t>) </a:t>
            </a:r>
          </a:p>
          <a:p>
            <a:pPr algn="l"/>
            <a:r>
              <a:rPr lang="en-US" sz="2000" dirty="0"/>
              <a:t>( &gt; es. </a:t>
            </a:r>
            <a:r>
              <a:rPr lang="en-US" sz="2000" dirty="0" err="1"/>
              <a:t>generi</a:t>
            </a:r>
            <a:r>
              <a:rPr lang="en-US" sz="2000" dirty="0"/>
              <a:t>, </a:t>
            </a:r>
            <a:r>
              <a:rPr lang="en-US" sz="2000" dirty="0" err="1"/>
              <a:t>canone</a:t>
            </a:r>
            <a:r>
              <a:rPr lang="en-US" sz="2000" dirty="0"/>
              <a:t>, </a:t>
            </a:r>
            <a:r>
              <a:rPr lang="en-US" sz="2000" dirty="0" err="1"/>
              <a:t>linguaggio</a:t>
            </a:r>
            <a:r>
              <a:rPr lang="en-US" sz="2000" dirty="0"/>
              <a:t>, figure </a:t>
            </a:r>
            <a:r>
              <a:rPr lang="en-US" sz="2000" dirty="0" err="1"/>
              <a:t>retoriche</a:t>
            </a:r>
            <a:r>
              <a:rPr lang="en-US" sz="2000" dirty="0"/>
              <a:t>, </a:t>
            </a:r>
            <a:r>
              <a:rPr lang="en-US" sz="2000" dirty="0" err="1"/>
              <a:t>editoria</a:t>
            </a:r>
            <a:r>
              <a:rPr lang="en-US" sz="2000" dirty="0"/>
              <a:t>, </a:t>
            </a:r>
            <a:r>
              <a:rPr lang="en-US" sz="2000" dirty="0" err="1"/>
              <a:t>critica</a:t>
            </a:r>
            <a:r>
              <a:rPr lang="en-US" sz="2000" dirty="0"/>
              <a:t>)</a:t>
            </a:r>
            <a:endParaRPr lang="en-US" sz="2000" dirty="0">
              <a:effectLst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l"/>
            <a:r>
              <a:rPr lang="en-US" sz="2000" dirty="0"/>
              <a:t>2) </a:t>
            </a:r>
            <a:r>
              <a:rPr lang="en-US" sz="2000" dirty="0" err="1"/>
              <a:t>testi</a:t>
            </a:r>
            <a:r>
              <a:rPr lang="en-US" sz="2000" dirty="0"/>
              <a:t> (+ </a:t>
            </a:r>
            <a:r>
              <a:rPr lang="en-US" sz="2000" dirty="0" err="1"/>
              <a:t>genere</a:t>
            </a:r>
            <a:r>
              <a:rPr lang="en-US" sz="2000" dirty="0"/>
              <a:t> </a:t>
            </a:r>
            <a:r>
              <a:rPr lang="en-US" sz="2000" dirty="0" err="1"/>
              <a:t>modale</a:t>
            </a:r>
            <a:r>
              <a:rPr lang="en-US" sz="2000" dirty="0"/>
              <a:t>) </a:t>
            </a:r>
          </a:p>
          <a:p>
            <a:pPr marL="228600" lvl="1" algn="l"/>
            <a:r>
              <a:rPr lang="en-US" dirty="0"/>
              <a:t>(«testo» ≠ «opera» &gt; </a:t>
            </a:r>
            <a:r>
              <a:rPr lang="en-US" dirty="0" err="1"/>
              <a:t>l’oggetto</a:t>
            </a:r>
            <a:r>
              <a:rPr lang="en-US" dirty="0"/>
              <a:t> </a:t>
            </a:r>
            <a:r>
              <a:rPr lang="en-US" dirty="0" err="1"/>
              <a:t>composito</a:t>
            </a:r>
            <a:r>
              <a:rPr lang="en-US" dirty="0"/>
              <a:t>) </a:t>
            </a:r>
          </a:p>
          <a:p>
            <a:pPr marL="228600" lvl="1" algn="l"/>
            <a:r>
              <a:rPr lang="en-US" dirty="0">
                <a:effectLst/>
              </a:rPr>
              <a:t>&gt; </a:t>
            </a:r>
            <a:r>
              <a:rPr lang="en-US" dirty="0" err="1">
                <a:effectLst/>
              </a:rPr>
              <a:t>Imparare</a:t>
            </a:r>
            <a:r>
              <a:rPr lang="en-US" dirty="0">
                <a:effectLst/>
              </a:rPr>
              <a:t> a “</a:t>
            </a:r>
            <a:r>
              <a:rPr lang="en-US" dirty="0" err="1">
                <a:effectLst/>
              </a:rPr>
              <a:t>leggere</a:t>
            </a:r>
            <a:r>
              <a:rPr lang="en-US" dirty="0">
                <a:effectLst/>
              </a:rPr>
              <a:t>” il testo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18277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Slide Background Fill">
            <a:extLst>
              <a:ext uri="{FF2B5EF4-FFF2-40B4-BE49-F238E27FC236}">
                <a16:creationId xmlns:a16="http://schemas.microsoft.com/office/drawing/2014/main" id="{44D65982-4F00-4330-8DAA-DE6A9E4D6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lor Cover">
            <a:extLst>
              <a:ext uri="{FF2B5EF4-FFF2-40B4-BE49-F238E27FC236}">
                <a16:creationId xmlns:a16="http://schemas.microsoft.com/office/drawing/2014/main" id="{009115B9-5BFD-478D-9C87-29ADB3AF17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D57F946-2E03-4DE1-91F8-25BEDC6635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-2"/>
            <a:ext cx="3468234" cy="6858000"/>
            <a:chOff x="651279" y="598259"/>
            <a:chExt cx="10889442" cy="5680742"/>
          </a:xfrm>
        </p:grpSpPr>
        <p:sp>
          <p:nvSpPr>
            <p:cNvPr id="13" name="Color">
              <a:extLst>
                <a:ext uri="{FF2B5EF4-FFF2-40B4-BE49-F238E27FC236}">
                  <a16:creationId xmlns:a16="http://schemas.microsoft.com/office/drawing/2014/main" id="{1598881B-E007-4AAF-BA50-0AD6182192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87A6DD9E-16A5-46AE-A522-D46D6BEDF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A2D2D734-7EFF-4FEA-B51C-67F5B461C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1325880" y="1947672"/>
            <a:ext cx="5961888" cy="2788920"/>
          </a:xfrm>
        </p:spPr>
        <p:txBody>
          <a:bodyPr anchor="ctr">
            <a:normAutofit/>
          </a:bodyPr>
          <a:lstStyle/>
          <a:p>
            <a:pPr marL="0" indent="0"/>
            <a:br>
              <a:rPr lang="it-IT" sz="3000" b="1">
                <a:solidFill>
                  <a:schemeClr val="bg1"/>
                </a:solidFill>
              </a:rPr>
            </a:br>
            <a:br>
              <a:rPr lang="it-IT" sz="3000" b="1">
                <a:solidFill>
                  <a:schemeClr val="bg1"/>
                </a:solidFill>
              </a:rPr>
            </a:br>
            <a:r>
              <a:rPr lang="it-IT" sz="3000" b="1">
                <a:solidFill>
                  <a:schemeClr val="bg1"/>
                </a:solidFill>
              </a:rPr>
              <a:t>TERMINOLOGIA E PERIODIZZAZIONE</a:t>
            </a:r>
            <a:br>
              <a:rPr lang="it-IT" sz="3000">
                <a:solidFill>
                  <a:schemeClr val="bg1"/>
                </a:solidFill>
                <a:effectLst/>
              </a:rPr>
            </a:br>
            <a:r>
              <a:rPr lang="it-IT" sz="3000">
                <a:solidFill>
                  <a:schemeClr val="bg1"/>
                </a:solidFill>
              </a:rPr>
              <a:t> </a:t>
            </a:r>
            <a:br>
              <a:rPr lang="it-IT" sz="3000">
                <a:solidFill>
                  <a:schemeClr val="bg1"/>
                </a:solidFill>
                <a:effectLst/>
              </a:rPr>
            </a:br>
            <a:endParaRPr lang="it-IT" sz="3000">
              <a:solidFill>
                <a:schemeClr val="bg1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ED1228-F2B6-4626-A34C-7CE598334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1068" y="841247"/>
            <a:ext cx="6877878" cy="5120640"/>
          </a:xfrm>
        </p:spPr>
        <p:txBody>
          <a:bodyPr anchor="ctr">
            <a:normAutofit/>
          </a:bodyPr>
          <a:lstStyle/>
          <a:p>
            <a:r>
              <a:rPr lang="it-IT" sz="1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Letteratura italiana contemporanea &gt; </a:t>
            </a:r>
            <a:r>
              <a:rPr lang="it-IT" sz="15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MODERNITA’ LETTERARIA</a:t>
            </a:r>
          </a:p>
          <a:p>
            <a:pPr marL="0" indent="0">
              <a:buNone/>
            </a:pPr>
            <a:endParaRPr lang="it-IT" sz="1500" dirty="0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Modernità  e Modernità letteraria</a:t>
            </a:r>
            <a:endParaRPr lang="it-IT" sz="1500" dirty="0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15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 specifico italiano nella cronologia della modernità &gt;  pieno compimento nel </a:t>
            </a:r>
            <a:r>
              <a:rPr lang="it-IT" sz="15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Novecento </a:t>
            </a:r>
            <a:endParaRPr lang="it-IT" sz="1500" dirty="0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15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5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Poesia </a:t>
            </a:r>
            <a:endParaRPr lang="it-IT" sz="1500" dirty="0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(Carducci Pascoli d’Annunzio ≠ </a:t>
            </a:r>
            <a:r>
              <a:rPr lang="it-IT" sz="15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Beaudelaire</a:t>
            </a:r>
            <a:r>
              <a:rPr lang="it-IT" sz="1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Whitman) &gt; 1920, </a:t>
            </a:r>
            <a:r>
              <a:rPr lang="it-IT" sz="15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Poeti d’oggi</a:t>
            </a:r>
            <a:endParaRPr lang="it-IT" sz="1500" dirty="0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nuova cultura poetica: “avventura individuale” (Ungaretti), “quadro policentrico” (Lorenzini)</a:t>
            </a:r>
            <a:endParaRPr lang="it-IT" sz="1500" dirty="0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1500" dirty="0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5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Romanzo</a:t>
            </a:r>
            <a:r>
              <a:rPr lang="it-IT" sz="1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sz="1500" dirty="0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(Verga ≠ Pirandello, Svevo, Tozzi) </a:t>
            </a:r>
            <a:endParaRPr lang="it-IT" sz="1500" dirty="0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5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Hobswam</a:t>
            </a:r>
            <a:r>
              <a:rPr lang="it-IT" sz="1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15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secolo breve</a:t>
            </a:r>
            <a:r>
              <a:rPr lang="it-IT" sz="1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(1994) (1919– 1989) </a:t>
            </a:r>
            <a:endParaRPr lang="it-IT" sz="1500" dirty="0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1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388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A632B86-CA2A-46B6-B094-C7D7FE334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it-IT" sz="40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Alcune date del canone italiano ed europeo pre-modernista e modernista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6A6A0E0-3B5D-400A-9590-5A800287F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1500" dirty="0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POESIA</a:t>
            </a:r>
            <a:r>
              <a:rPr lang="it-IT" sz="1500" dirty="0">
                <a:solidFill>
                  <a:srgbClr val="FEFFFF"/>
                </a:solidFill>
              </a:rPr>
              <a:t>:</a:t>
            </a:r>
          </a:p>
          <a:p>
            <a:pPr marL="0" indent="0">
              <a:buNone/>
            </a:pPr>
            <a:r>
              <a:rPr lang="it-IT" sz="1500" b="1" dirty="0">
                <a:solidFill>
                  <a:srgbClr val="FEFFFF"/>
                </a:solidFill>
              </a:rPr>
              <a:t>Whitman</a:t>
            </a:r>
            <a:r>
              <a:rPr lang="it-IT" sz="1500" dirty="0">
                <a:solidFill>
                  <a:srgbClr val="FEFFFF"/>
                </a:solidFill>
              </a:rPr>
              <a:t>, </a:t>
            </a:r>
            <a:r>
              <a:rPr lang="it-IT" sz="1500" i="1" dirty="0">
                <a:solidFill>
                  <a:srgbClr val="FEFFFF"/>
                </a:solidFill>
              </a:rPr>
              <a:t>Leaves of </a:t>
            </a:r>
            <a:r>
              <a:rPr lang="it-IT" sz="1500" i="1" dirty="0" err="1">
                <a:solidFill>
                  <a:srgbClr val="FEFFFF"/>
                </a:solidFill>
              </a:rPr>
              <a:t>Gras</a:t>
            </a:r>
            <a:r>
              <a:rPr lang="it-IT" sz="1500" dirty="0">
                <a:solidFill>
                  <a:srgbClr val="FEFFFF"/>
                </a:solidFill>
              </a:rPr>
              <a:t>, 1855; </a:t>
            </a:r>
            <a:r>
              <a:rPr lang="it-IT" sz="1500" b="1" dirty="0">
                <a:solidFill>
                  <a:srgbClr val="FEFFFF"/>
                </a:solidFill>
              </a:rPr>
              <a:t>Baudelaire</a:t>
            </a:r>
            <a:r>
              <a:rPr lang="it-IT" sz="1500" dirty="0">
                <a:solidFill>
                  <a:srgbClr val="FEFFFF"/>
                </a:solidFill>
              </a:rPr>
              <a:t>, </a:t>
            </a:r>
            <a:r>
              <a:rPr lang="it-IT" sz="1500" i="1" dirty="0" err="1">
                <a:solidFill>
                  <a:srgbClr val="FEFFFF"/>
                </a:solidFill>
              </a:rPr>
              <a:t>Les</a:t>
            </a:r>
            <a:r>
              <a:rPr lang="it-IT" sz="1500" i="1" dirty="0">
                <a:solidFill>
                  <a:srgbClr val="FEFFFF"/>
                </a:solidFill>
              </a:rPr>
              <a:t> </a:t>
            </a:r>
            <a:r>
              <a:rPr lang="it-IT" sz="1500" i="1" dirty="0" err="1">
                <a:solidFill>
                  <a:srgbClr val="FEFFFF"/>
                </a:solidFill>
              </a:rPr>
              <a:t>fleurs</a:t>
            </a:r>
            <a:r>
              <a:rPr lang="it-IT" sz="1500" i="1" dirty="0">
                <a:solidFill>
                  <a:srgbClr val="FEFFFF"/>
                </a:solidFill>
              </a:rPr>
              <a:t> </a:t>
            </a:r>
            <a:r>
              <a:rPr lang="it-IT" sz="1500" i="1" dirty="0" err="1">
                <a:solidFill>
                  <a:srgbClr val="FEFFFF"/>
                </a:solidFill>
              </a:rPr>
              <a:t>du</a:t>
            </a:r>
            <a:r>
              <a:rPr lang="it-IT" sz="1500" i="1" dirty="0">
                <a:solidFill>
                  <a:srgbClr val="FEFFFF"/>
                </a:solidFill>
              </a:rPr>
              <a:t> mal</a:t>
            </a:r>
            <a:r>
              <a:rPr lang="it-IT" sz="1500" dirty="0">
                <a:solidFill>
                  <a:srgbClr val="FEFFFF"/>
                </a:solidFill>
              </a:rPr>
              <a:t>, 1857</a:t>
            </a:r>
          </a:p>
          <a:p>
            <a:pPr marL="0" indent="0">
              <a:buNone/>
            </a:pPr>
            <a:r>
              <a:rPr lang="it-IT" sz="1500" b="1" dirty="0">
                <a:solidFill>
                  <a:srgbClr val="FEFFFF"/>
                </a:solidFill>
              </a:rPr>
              <a:t>Carducci</a:t>
            </a:r>
            <a:r>
              <a:rPr lang="it-IT" sz="1500" dirty="0">
                <a:solidFill>
                  <a:srgbClr val="FEFFFF"/>
                </a:solidFill>
              </a:rPr>
              <a:t>, </a:t>
            </a:r>
            <a:r>
              <a:rPr lang="it-IT" sz="1500" i="1" dirty="0">
                <a:solidFill>
                  <a:srgbClr val="FEFFFF"/>
                </a:solidFill>
              </a:rPr>
              <a:t>Giambi ed epodi</a:t>
            </a:r>
            <a:r>
              <a:rPr lang="it-IT" sz="1500" dirty="0">
                <a:solidFill>
                  <a:srgbClr val="FEFFFF"/>
                </a:solidFill>
              </a:rPr>
              <a:t>, 1882; </a:t>
            </a:r>
            <a:r>
              <a:rPr lang="it-IT" sz="1500" i="1" dirty="0">
                <a:solidFill>
                  <a:srgbClr val="FEFFFF"/>
                </a:solidFill>
              </a:rPr>
              <a:t>Odi barbare</a:t>
            </a:r>
            <a:r>
              <a:rPr lang="it-IT" sz="1500" dirty="0">
                <a:solidFill>
                  <a:srgbClr val="FEFFFF"/>
                </a:solidFill>
              </a:rPr>
              <a:t>, 1893</a:t>
            </a:r>
          </a:p>
          <a:p>
            <a:pPr marL="0" indent="0">
              <a:buNone/>
            </a:pPr>
            <a:r>
              <a:rPr lang="it-IT" sz="1500" b="1" dirty="0">
                <a:solidFill>
                  <a:srgbClr val="FEFFFF"/>
                </a:solidFill>
              </a:rPr>
              <a:t>d’Annunzio</a:t>
            </a:r>
            <a:r>
              <a:rPr lang="it-IT" sz="1500" dirty="0">
                <a:solidFill>
                  <a:srgbClr val="FEFFFF"/>
                </a:solidFill>
              </a:rPr>
              <a:t>, </a:t>
            </a:r>
            <a:r>
              <a:rPr lang="it-IT" sz="1500" i="1" dirty="0">
                <a:solidFill>
                  <a:srgbClr val="FEFFFF"/>
                </a:solidFill>
              </a:rPr>
              <a:t>Poema paradisiaco</a:t>
            </a:r>
            <a:r>
              <a:rPr lang="it-IT" sz="1500" dirty="0">
                <a:solidFill>
                  <a:srgbClr val="FEFFFF"/>
                </a:solidFill>
              </a:rPr>
              <a:t>, 1893; </a:t>
            </a:r>
            <a:r>
              <a:rPr lang="it-IT" sz="1500" i="1" dirty="0">
                <a:solidFill>
                  <a:srgbClr val="FEFFFF"/>
                </a:solidFill>
              </a:rPr>
              <a:t>Laudi</a:t>
            </a:r>
            <a:r>
              <a:rPr lang="it-IT" sz="1500" dirty="0">
                <a:solidFill>
                  <a:srgbClr val="FEFFFF"/>
                </a:solidFill>
              </a:rPr>
              <a:t>, 1903</a:t>
            </a:r>
          </a:p>
          <a:p>
            <a:pPr marL="0" indent="0">
              <a:buNone/>
            </a:pPr>
            <a:r>
              <a:rPr lang="it-IT" sz="1500" b="1" dirty="0">
                <a:solidFill>
                  <a:srgbClr val="FEFFFF"/>
                </a:solidFill>
              </a:rPr>
              <a:t>Pascoli</a:t>
            </a:r>
            <a:r>
              <a:rPr lang="it-IT" sz="1500" dirty="0">
                <a:solidFill>
                  <a:srgbClr val="FEFFFF"/>
                </a:solidFill>
              </a:rPr>
              <a:t>, </a:t>
            </a:r>
            <a:r>
              <a:rPr lang="it-IT" sz="1500" i="1" dirty="0" err="1">
                <a:solidFill>
                  <a:srgbClr val="FEFFFF"/>
                </a:solidFill>
              </a:rPr>
              <a:t>Myricae</a:t>
            </a:r>
            <a:r>
              <a:rPr lang="it-IT" sz="1500" dirty="0">
                <a:solidFill>
                  <a:srgbClr val="FEFFFF"/>
                </a:solidFill>
              </a:rPr>
              <a:t>, 1891; </a:t>
            </a:r>
            <a:r>
              <a:rPr lang="it-IT" sz="1500" i="1" dirty="0">
                <a:solidFill>
                  <a:srgbClr val="FEFFFF"/>
                </a:solidFill>
              </a:rPr>
              <a:t>Primi poemetti</a:t>
            </a:r>
            <a:r>
              <a:rPr lang="it-IT" sz="1500" dirty="0">
                <a:solidFill>
                  <a:srgbClr val="FEFFFF"/>
                </a:solidFill>
              </a:rPr>
              <a:t>, 1904</a:t>
            </a:r>
          </a:p>
          <a:p>
            <a:pPr marL="0" indent="0">
              <a:buNone/>
            </a:pPr>
            <a:endParaRPr lang="it-IT" sz="1500" dirty="0">
              <a:solidFill>
                <a:srgbClr val="FE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it-IT" sz="1500" dirty="0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ROMANZO</a:t>
            </a:r>
            <a:r>
              <a:rPr lang="it-IT" sz="1500" dirty="0">
                <a:solidFill>
                  <a:srgbClr val="FEFFFF"/>
                </a:solidFill>
              </a:rPr>
              <a:t>:</a:t>
            </a:r>
          </a:p>
          <a:p>
            <a:pPr marL="0" indent="0">
              <a:buNone/>
            </a:pPr>
            <a:r>
              <a:rPr lang="it-IT" sz="1500" b="1" dirty="0">
                <a:solidFill>
                  <a:srgbClr val="FEFFFF"/>
                </a:solidFill>
              </a:rPr>
              <a:t>Verga</a:t>
            </a:r>
            <a:r>
              <a:rPr lang="it-IT" sz="1500" dirty="0">
                <a:solidFill>
                  <a:srgbClr val="FEFFFF"/>
                </a:solidFill>
              </a:rPr>
              <a:t>, </a:t>
            </a:r>
            <a:r>
              <a:rPr lang="it-IT" sz="1500" i="1" dirty="0">
                <a:solidFill>
                  <a:srgbClr val="FEFFFF"/>
                </a:solidFill>
              </a:rPr>
              <a:t>I Malavoglia</a:t>
            </a:r>
            <a:r>
              <a:rPr lang="it-IT" sz="1500" dirty="0">
                <a:solidFill>
                  <a:srgbClr val="FEFFFF"/>
                </a:solidFill>
              </a:rPr>
              <a:t> 1881, e </a:t>
            </a:r>
            <a:r>
              <a:rPr lang="it-IT" sz="1500" b="1" dirty="0">
                <a:solidFill>
                  <a:srgbClr val="FEFFFF"/>
                </a:solidFill>
              </a:rPr>
              <a:t>Collodi</a:t>
            </a:r>
            <a:r>
              <a:rPr lang="it-IT" sz="1500" dirty="0">
                <a:solidFill>
                  <a:srgbClr val="FEFFFF"/>
                </a:solidFill>
              </a:rPr>
              <a:t>, </a:t>
            </a:r>
            <a:r>
              <a:rPr lang="it-IT" sz="1500" i="1" dirty="0">
                <a:solidFill>
                  <a:srgbClr val="FEFFFF"/>
                </a:solidFill>
              </a:rPr>
              <a:t>Le avventure di Pinocchio</a:t>
            </a:r>
            <a:r>
              <a:rPr lang="it-IT" sz="1500" dirty="0">
                <a:solidFill>
                  <a:srgbClr val="FEFFFF"/>
                </a:solidFill>
              </a:rPr>
              <a:t>, 1883</a:t>
            </a:r>
          </a:p>
          <a:p>
            <a:pPr marL="0" indent="0">
              <a:buNone/>
            </a:pPr>
            <a:r>
              <a:rPr lang="it-IT" sz="1500" b="1" dirty="0">
                <a:solidFill>
                  <a:srgbClr val="FEFFFF"/>
                </a:solidFill>
              </a:rPr>
              <a:t>Pirandello</a:t>
            </a:r>
            <a:r>
              <a:rPr lang="it-IT" sz="1500" dirty="0">
                <a:solidFill>
                  <a:srgbClr val="FEFFFF"/>
                </a:solidFill>
              </a:rPr>
              <a:t>, </a:t>
            </a:r>
            <a:r>
              <a:rPr lang="it-IT" sz="1500" i="1" dirty="0">
                <a:solidFill>
                  <a:srgbClr val="FEFFFF"/>
                </a:solidFill>
              </a:rPr>
              <a:t>Il Fu Mattia Pascal</a:t>
            </a:r>
            <a:r>
              <a:rPr lang="it-IT" sz="1500" dirty="0">
                <a:solidFill>
                  <a:srgbClr val="FEFFFF"/>
                </a:solidFill>
              </a:rPr>
              <a:t>, 1904</a:t>
            </a:r>
          </a:p>
          <a:p>
            <a:pPr marL="0" indent="0">
              <a:buNone/>
            </a:pPr>
            <a:r>
              <a:rPr lang="it-IT" sz="1500" b="1" dirty="0">
                <a:solidFill>
                  <a:srgbClr val="FEFFFF"/>
                </a:solidFill>
              </a:rPr>
              <a:t>Tozzi</a:t>
            </a:r>
            <a:r>
              <a:rPr lang="it-IT" sz="1500" dirty="0">
                <a:solidFill>
                  <a:srgbClr val="FEFFFF"/>
                </a:solidFill>
              </a:rPr>
              <a:t>, </a:t>
            </a:r>
            <a:r>
              <a:rPr lang="it-IT" sz="1500" i="1" dirty="0">
                <a:solidFill>
                  <a:srgbClr val="FEFFFF"/>
                </a:solidFill>
              </a:rPr>
              <a:t>Con gli occhi chiusi</a:t>
            </a:r>
            <a:r>
              <a:rPr lang="it-IT" sz="1500" dirty="0">
                <a:solidFill>
                  <a:srgbClr val="FEFFFF"/>
                </a:solidFill>
              </a:rPr>
              <a:t>, 1919</a:t>
            </a:r>
          </a:p>
          <a:p>
            <a:pPr marL="0" indent="0">
              <a:buNone/>
            </a:pPr>
            <a:r>
              <a:rPr lang="it-IT" sz="1500" b="1" dirty="0">
                <a:solidFill>
                  <a:srgbClr val="FEFFFF"/>
                </a:solidFill>
              </a:rPr>
              <a:t>Svevo</a:t>
            </a:r>
            <a:r>
              <a:rPr lang="it-IT" sz="1500" dirty="0">
                <a:solidFill>
                  <a:srgbClr val="FEFFFF"/>
                </a:solidFill>
              </a:rPr>
              <a:t>, </a:t>
            </a:r>
            <a:r>
              <a:rPr lang="it-IT" sz="1500" i="1" dirty="0">
                <a:solidFill>
                  <a:srgbClr val="FEFFFF"/>
                </a:solidFill>
              </a:rPr>
              <a:t>La coscienza di Zeno</a:t>
            </a:r>
            <a:r>
              <a:rPr lang="it-IT" sz="1500" dirty="0">
                <a:solidFill>
                  <a:srgbClr val="FEFFFF"/>
                </a:solidFill>
              </a:rPr>
              <a:t>, 1923</a:t>
            </a:r>
          </a:p>
        </p:txBody>
      </p:sp>
    </p:spTree>
    <p:extLst>
      <p:ext uri="{BB962C8B-B14F-4D97-AF65-F5344CB8AC3E}">
        <p14:creationId xmlns:p14="http://schemas.microsoft.com/office/powerpoint/2010/main" val="1280229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D8ABA474-B5DE-4FD8-975E-9BC28A57B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br>
              <a:rPr lang="it-IT" sz="3600" b="1" dirty="0">
                <a:solidFill>
                  <a:schemeClr val="tx2"/>
                </a:solidFill>
              </a:rPr>
            </a:br>
            <a:r>
              <a:rPr lang="it-IT" sz="3600" b="1" dirty="0">
                <a:solidFill>
                  <a:schemeClr val="tx2"/>
                </a:solidFill>
                <a:highlight>
                  <a:srgbClr val="FFFF00"/>
                </a:highlight>
              </a:rPr>
              <a:t>ISTITUZIONI LETTERARIE </a:t>
            </a:r>
            <a:br>
              <a:rPr lang="it-IT" sz="3600" b="1" dirty="0">
                <a:solidFill>
                  <a:schemeClr val="tx2"/>
                </a:solidFill>
                <a:highlight>
                  <a:srgbClr val="FFFF00"/>
                </a:highlight>
              </a:rPr>
            </a:br>
            <a:r>
              <a:rPr lang="it-IT" sz="3600" b="1" dirty="0">
                <a:solidFill>
                  <a:schemeClr val="tx2"/>
                </a:solidFill>
                <a:highlight>
                  <a:srgbClr val="FFFF00"/>
                </a:highlight>
              </a:rPr>
              <a:t>1</a:t>
            </a:r>
            <a:br>
              <a:rPr lang="it-IT" sz="3600" dirty="0">
                <a:solidFill>
                  <a:schemeClr val="tx2"/>
                </a:solidFill>
                <a:effectLst/>
              </a:rPr>
            </a:br>
            <a:r>
              <a:rPr lang="it-IT" sz="3600" b="1" dirty="0">
                <a:solidFill>
                  <a:schemeClr val="tx2"/>
                </a:solidFill>
              </a:rPr>
              <a:t>STORIOGRAFIA E STUDI LETTERARI IN ITALIA</a:t>
            </a:r>
            <a:br>
              <a:rPr lang="it-IT" sz="3600" dirty="0">
                <a:solidFill>
                  <a:schemeClr val="tx2"/>
                </a:solidFill>
                <a:effectLst/>
              </a:rPr>
            </a:br>
            <a:endParaRPr lang="it-IT" sz="3600" dirty="0">
              <a:solidFill>
                <a:schemeClr val="tx2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170E41-9BD7-4249-AB99-AB2B175F3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2113" y="382555"/>
            <a:ext cx="6489576" cy="5652485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endParaRPr lang="it-IT" sz="15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5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racconto storico della letteratura </a:t>
            </a:r>
            <a:endParaRPr lang="it-IT" sz="1500" b="1" dirty="0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Peter </a:t>
            </a:r>
            <a:r>
              <a:rPr lang="it-IT" sz="15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Szondi</a:t>
            </a:r>
            <a:r>
              <a:rPr lang="it-IT" sz="1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457200" lvl="1" indent="0">
              <a:buNone/>
            </a:pPr>
            <a:r>
              <a:rPr lang="it-IT" sz="1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it-IT" sz="1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 delle funzioni della storia letteraria è proprio quella di giungere a dominare un periodo più o meno omogeneo dell’evoluzione storica, facendo astrazione dell’opera singola</a:t>
            </a:r>
            <a:endParaRPr lang="it-IT" sz="1500" dirty="0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15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Franco Moretti: “</a:t>
            </a:r>
            <a:r>
              <a:rPr lang="it-IT" sz="1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Letteratura vista da lontano</a:t>
            </a:r>
            <a:r>
              <a:rPr lang="it-IT" sz="1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it-IT" sz="1500" dirty="0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1500" dirty="0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15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Tradizione storiografica in Italia &gt; </a:t>
            </a:r>
            <a:r>
              <a:rPr lang="it-IT" sz="15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Sanctis</a:t>
            </a:r>
            <a:r>
              <a:rPr lang="it-IT" sz="1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15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Storia della letteratura italiana</a:t>
            </a:r>
            <a:r>
              <a:rPr lang="it-IT" sz="1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(1870-1871)</a:t>
            </a:r>
            <a:endParaRPr lang="it-IT" sz="1500" dirty="0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it-IT" sz="1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(identità, rispecchiamento, evoluzionismo, stile narrativo)</a:t>
            </a:r>
          </a:p>
          <a:p>
            <a:pPr marL="0" indent="0">
              <a:buNone/>
            </a:pPr>
            <a:r>
              <a:rPr lang="it-IT" sz="1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1500" dirty="0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15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5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Oggi</a:t>
            </a:r>
            <a:r>
              <a:rPr lang="it-IT" sz="1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it-IT" sz="15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sz="1500" dirty="0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it-IT" sz="1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globalizzazione ≠ identità nazionale</a:t>
            </a:r>
          </a:p>
          <a:p>
            <a:pPr marL="0" lvl="0" indent="0">
              <a:buNone/>
            </a:pPr>
            <a:r>
              <a:rPr lang="it-IT" sz="1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principio della contaminazione</a:t>
            </a:r>
          </a:p>
          <a:p>
            <a:pPr marL="0" lvl="0" indent="0">
              <a:buNone/>
            </a:pPr>
            <a:r>
              <a:rPr lang="it-IT" sz="1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rappresentazione # interpretazione</a:t>
            </a:r>
          </a:p>
          <a:p>
            <a:pPr marL="0" indent="0">
              <a:buNone/>
            </a:pPr>
            <a:endParaRPr lang="it-IT" sz="1500" dirty="0">
              <a:solidFill>
                <a:schemeClr val="tx2"/>
              </a:solidFill>
              <a:effectLst/>
            </a:endParaRPr>
          </a:p>
          <a:p>
            <a:endParaRPr lang="it-IT" sz="1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049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>
            <a:extLst>
              <a:ext uri="{FF2B5EF4-FFF2-40B4-BE49-F238E27FC236}">
                <a16:creationId xmlns:a16="http://schemas.microsoft.com/office/drawing/2014/main" id="{12FB12AE-71D1-47FD-9AC3-EE2C074245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ADDF514-5888-4C3B-B766-65446AA6B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1792"/>
            <a:ext cx="4749626" cy="5413248"/>
          </a:xfrm>
        </p:spPr>
        <p:txBody>
          <a:bodyPr>
            <a:normAutofit/>
          </a:bodyPr>
          <a:lstStyle/>
          <a:p>
            <a:r>
              <a:rPr lang="it-IT" sz="3600" dirty="0"/>
              <a:t>S</a:t>
            </a:r>
            <a:r>
              <a:rPr lang="it-IT" sz="3600" b="1" dirty="0"/>
              <a:t>toria della storiografia letteraria in Italia</a:t>
            </a:r>
            <a:r>
              <a:rPr lang="it-IT" sz="3600" dirty="0"/>
              <a:t> </a:t>
            </a:r>
            <a:br>
              <a:rPr lang="it-IT" sz="3600" dirty="0">
                <a:effectLst/>
              </a:rPr>
            </a:br>
            <a:endParaRPr lang="it-IT" sz="3600" dirty="0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64853C7E-3CBA-4464-865F-6044D94B1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338487" y="2994212"/>
            <a:ext cx="1345385" cy="668410"/>
          </a:xfrm>
          <a:custGeom>
            <a:avLst/>
            <a:gdLst>
              <a:gd name="connsiteX0" fmla="*/ 0 w 1345385"/>
              <a:gd name="connsiteY0" fmla="*/ 668410 h 668410"/>
              <a:gd name="connsiteX1" fmla="*/ 672692 w 1345385"/>
              <a:gd name="connsiteY1" fmla="*/ 0 h 668410"/>
              <a:gd name="connsiteX2" fmla="*/ 1345385 w 1345385"/>
              <a:gd name="connsiteY2" fmla="*/ 668410 h 668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5385" h="668410">
                <a:moveTo>
                  <a:pt x="0" y="668410"/>
                </a:moveTo>
                <a:lnTo>
                  <a:pt x="672692" y="0"/>
                </a:lnTo>
                <a:lnTo>
                  <a:pt x="1345385" y="668410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55EFEC59-B929-4851-9DEF-9106F27979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3480" y="2760304"/>
            <a:ext cx="418137" cy="418137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3">
            <a:extLst>
              <a:ext uri="{FF2B5EF4-FFF2-40B4-BE49-F238E27FC236}">
                <a16:creationId xmlns:a16="http://schemas.microsoft.com/office/drawing/2014/main" id="{6C132392-D5FF-4588-8FA1-5BAD77BF6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508836" y="4124955"/>
            <a:ext cx="635336" cy="63533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7EAC045-695C-4E73-9B7C-AFD6FB22D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36522" y="4621062"/>
            <a:ext cx="224347" cy="224347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404A7A3A-BEAE-4BC6-A163-5D0E5F8C46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10175676" y="5597890"/>
            <a:ext cx="2982940" cy="1481975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2ED3B7D-405D-4DFA-8608-B6DE74671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46240" y="5280494"/>
            <a:ext cx="841505" cy="841505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E91DB4A-AE47-4FE4-A5BE-B19212C03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3094" y="643466"/>
            <a:ext cx="6155438" cy="5571065"/>
          </a:xfrm>
          <a:noFill/>
        </p:spPr>
        <p:txBody>
          <a:bodyPr anchor="ctr">
            <a:normAutofit/>
          </a:bodyPr>
          <a:lstStyle/>
          <a:p>
            <a:pPr lvl="0"/>
            <a:r>
              <a:rPr lang="it-IT" sz="1700" dirty="0"/>
              <a:t>1918 Croce </a:t>
            </a:r>
            <a:r>
              <a:rPr lang="it-IT" sz="1700" i="1" dirty="0"/>
              <a:t>La riforma della storiografia letteraria e artistica</a:t>
            </a:r>
            <a:r>
              <a:rPr lang="it-IT" sz="1700" dirty="0"/>
              <a:t> </a:t>
            </a:r>
          </a:p>
          <a:p>
            <a:pPr lvl="0"/>
            <a:r>
              <a:rPr lang="it-IT" sz="1700" dirty="0"/>
              <a:t>anni ‘40/50 Gramsci, </a:t>
            </a:r>
            <a:r>
              <a:rPr lang="it-IT" sz="1700" i="1" dirty="0"/>
              <a:t>Quaderni del carcere</a:t>
            </a:r>
            <a:r>
              <a:rPr lang="it-IT" sz="1700" dirty="0"/>
              <a:t> e ripresa marxista di De Sanctis </a:t>
            </a:r>
          </a:p>
          <a:p>
            <a:pPr lvl="0"/>
            <a:r>
              <a:rPr lang="it-IT" sz="1700" dirty="0"/>
              <a:t>anni ’60 strutturalismo (</a:t>
            </a:r>
            <a:r>
              <a:rPr lang="it-IT" sz="1700" dirty="0" err="1"/>
              <a:t>Jakobson</a:t>
            </a:r>
            <a:r>
              <a:rPr lang="it-IT" sz="1700" dirty="0"/>
              <a:t> testo ≠ contesto, funzione poetica) </a:t>
            </a:r>
          </a:p>
          <a:p>
            <a:pPr lvl="0"/>
            <a:r>
              <a:rPr lang="it-IT" sz="1700" dirty="0"/>
              <a:t>anni ’60 </a:t>
            </a:r>
            <a:r>
              <a:rPr lang="it-IT" sz="1700" dirty="0" err="1"/>
              <a:t>Dionisotti</a:t>
            </a:r>
            <a:r>
              <a:rPr lang="it-IT" sz="1700" dirty="0"/>
              <a:t>, </a:t>
            </a:r>
            <a:r>
              <a:rPr lang="it-IT" sz="1700" i="1" dirty="0"/>
              <a:t>Storia e geografia della letteratura italiana</a:t>
            </a:r>
            <a:r>
              <a:rPr lang="it-IT" sz="1700" dirty="0"/>
              <a:t> (identità territoriali e canone nazionale); </a:t>
            </a:r>
          </a:p>
          <a:p>
            <a:pPr lvl="0"/>
            <a:r>
              <a:rPr lang="it-IT" sz="1700" dirty="0"/>
              <a:t>anni ’70 Eco e la Scuola di Costanza &gt; la centralità del lettore e “conflitto delle interpretazioni”; </a:t>
            </a:r>
          </a:p>
          <a:p>
            <a:pPr lvl="0"/>
            <a:r>
              <a:rPr lang="it-IT" sz="1700" dirty="0"/>
              <a:t>anni ’80 </a:t>
            </a:r>
            <a:r>
              <a:rPr lang="it-IT" sz="1700" dirty="0" err="1"/>
              <a:t>Ceserani</a:t>
            </a:r>
            <a:r>
              <a:rPr lang="it-IT" sz="1700" dirty="0"/>
              <a:t> </a:t>
            </a:r>
            <a:r>
              <a:rPr lang="it-IT" sz="1700" i="1" dirty="0"/>
              <a:t>Il materiale e l’immaginario</a:t>
            </a:r>
            <a:r>
              <a:rPr lang="it-IT" sz="1700" dirty="0"/>
              <a:t> </a:t>
            </a:r>
          </a:p>
          <a:p>
            <a:pPr marL="0" indent="0">
              <a:buNone/>
            </a:pPr>
            <a:r>
              <a:rPr lang="it-IT" sz="1700" b="1" dirty="0"/>
              <a:t> </a:t>
            </a:r>
            <a:endParaRPr lang="it-IT" sz="1700" dirty="0">
              <a:effectLst/>
            </a:endParaRPr>
          </a:p>
          <a:p>
            <a:pPr marL="0" indent="0">
              <a:buNone/>
            </a:pPr>
            <a:r>
              <a:rPr lang="it-IT" sz="1700" b="1" dirty="0"/>
              <a:t>Serie letteraria</a:t>
            </a:r>
            <a:r>
              <a:rPr lang="it-IT" sz="1700" dirty="0"/>
              <a:t>, opzione formale e storiografica &gt; storia delle forme, dei generi, dei modi</a:t>
            </a:r>
            <a:endParaRPr lang="it-IT" sz="1700" dirty="0">
              <a:effectLst/>
            </a:endParaRPr>
          </a:p>
          <a:p>
            <a:pPr marL="0" indent="0">
              <a:buNone/>
            </a:pPr>
            <a:r>
              <a:rPr lang="it-IT" sz="1700" dirty="0"/>
              <a:t>≠ grandi quadri onnicomprensivi.</a:t>
            </a:r>
            <a:endParaRPr lang="it-IT" sz="1700" dirty="0">
              <a:effectLst/>
            </a:endParaRPr>
          </a:p>
          <a:p>
            <a:pPr marL="0" indent="0">
              <a:buNone/>
            </a:pPr>
            <a:r>
              <a:rPr lang="it-IT" sz="1700" dirty="0"/>
              <a:t> </a:t>
            </a:r>
            <a:endParaRPr lang="it-IT" sz="1700" dirty="0">
              <a:effectLst/>
            </a:endParaRPr>
          </a:p>
          <a:p>
            <a:endParaRPr lang="it-IT" sz="1700" dirty="0"/>
          </a:p>
        </p:txBody>
      </p:sp>
    </p:spTree>
    <p:extLst>
      <p:ext uri="{BB962C8B-B14F-4D97-AF65-F5344CB8AC3E}">
        <p14:creationId xmlns:p14="http://schemas.microsoft.com/office/powerpoint/2010/main" val="165974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6BEF4656-0683-4420-BED2-A1C88CED7D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40C6DFE-A65D-4403-B6BC-B3955D185A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6" name="Freeform 5">
              <a:extLst>
                <a:ext uri="{FF2B5EF4-FFF2-40B4-BE49-F238E27FC236}">
                  <a16:creationId xmlns:a16="http://schemas.microsoft.com/office/drawing/2014/main" id="{61570451-0F79-49FA-9006-DDA34158A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" name="Freeform 6">
              <a:extLst>
                <a:ext uri="{FF2B5EF4-FFF2-40B4-BE49-F238E27FC236}">
                  <a16:creationId xmlns:a16="http://schemas.microsoft.com/office/drawing/2014/main" id="{73ED4693-3203-430A-B494-E5572D882B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7">
              <a:extLst>
                <a:ext uri="{FF2B5EF4-FFF2-40B4-BE49-F238E27FC236}">
                  <a16:creationId xmlns:a16="http://schemas.microsoft.com/office/drawing/2014/main" id="{92C81946-966A-4F98-B6D5-39416D856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8">
              <a:extLst>
                <a:ext uri="{FF2B5EF4-FFF2-40B4-BE49-F238E27FC236}">
                  <a16:creationId xmlns:a16="http://schemas.microsoft.com/office/drawing/2014/main" id="{CFF22F7A-2A49-4D98-8016-E3ADF34E9B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9">
              <a:extLst>
                <a:ext uri="{FF2B5EF4-FFF2-40B4-BE49-F238E27FC236}">
                  <a16:creationId xmlns:a16="http://schemas.microsoft.com/office/drawing/2014/main" id="{5E47559A-3055-4BF1-A481-FF0888273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0">
              <a:extLst>
                <a:ext uri="{FF2B5EF4-FFF2-40B4-BE49-F238E27FC236}">
                  <a16:creationId xmlns:a16="http://schemas.microsoft.com/office/drawing/2014/main" id="{7FC3188E-62A8-41B8-A8E7-734397100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1">
              <a:extLst>
                <a:ext uri="{FF2B5EF4-FFF2-40B4-BE49-F238E27FC236}">
                  <a16:creationId xmlns:a16="http://schemas.microsoft.com/office/drawing/2014/main" id="{AACB5179-11E1-483B-9F71-605DFF0DF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2">
              <a:extLst>
                <a:ext uri="{FF2B5EF4-FFF2-40B4-BE49-F238E27FC236}">
                  <a16:creationId xmlns:a16="http://schemas.microsoft.com/office/drawing/2014/main" id="{08077595-049F-4D02-BE55-694962FBD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3">
              <a:extLst>
                <a:ext uri="{FF2B5EF4-FFF2-40B4-BE49-F238E27FC236}">
                  <a16:creationId xmlns:a16="http://schemas.microsoft.com/office/drawing/2014/main" id="{0BD6263D-1C03-40DF-9628-88542C63B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4">
              <a:extLst>
                <a:ext uri="{FF2B5EF4-FFF2-40B4-BE49-F238E27FC236}">
                  <a16:creationId xmlns:a16="http://schemas.microsoft.com/office/drawing/2014/main" id="{7D5A3CBA-EC92-49C5-BA5D-14C628D55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5">
              <a:extLst>
                <a:ext uri="{FF2B5EF4-FFF2-40B4-BE49-F238E27FC236}">
                  <a16:creationId xmlns:a16="http://schemas.microsoft.com/office/drawing/2014/main" id="{680A3DC5-4E47-4F87-9328-A7B07168B1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6">
              <a:extLst>
                <a:ext uri="{FF2B5EF4-FFF2-40B4-BE49-F238E27FC236}">
                  <a16:creationId xmlns:a16="http://schemas.microsoft.com/office/drawing/2014/main" id="{8B207045-4F4A-4CF9-BD4B-F82BE21BEE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7">
              <a:extLst>
                <a:ext uri="{FF2B5EF4-FFF2-40B4-BE49-F238E27FC236}">
                  <a16:creationId xmlns:a16="http://schemas.microsoft.com/office/drawing/2014/main" id="{D1A09BB2-6A65-49E5-B6DA-86330A7E6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8">
              <a:extLst>
                <a:ext uri="{FF2B5EF4-FFF2-40B4-BE49-F238E27FC236}">
                  <a16:creationId xmlns:a16="http://schemas.microsoft.com/office/drawing/2014/main" id="{AA0550FC-A296-4ED3-8025-0857A9AD16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9">
              <a:extLst>
                <a:ext uri="{FF2B5EF4-FFF2-40B4-BE49-F238E27FC236}">
                  <a16:creationId xmlns:a16="http://schemas.microsoft.com/office/drawing/2014/main" id="{94BB60CD-EF3A-436F-93A3-45DE0D1D8A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0">
              <a:extLst>
                <a:ext uri="{FF2B5EF4-FFF2-40B4-BE49-F238E27FC236}">
                  <a16:creationId xmlns:a16="http://schemas.microsoft.com/office/drawing/2014/main" id="{AB302E06-FB93-40A4-9442-A22CAACB9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1">
              <a:extLst>
                <a:ext uri="{FF2B5EF4-FFF2-40B4-BE49-F238E27FC236}">
                  <a16:creationId xmlns:a16="http://schemas.microsoft.com/office/drawing/2014/main" id="{37294D15-9328-422C-A53D-A3FE7C3942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2">
              <a:extLst>
                <a:ext uri="{FF2B5EF4-FFF2-40B4-BE49-F238E27FC236}">
                  <a16:creationId xmlns:a16="http://schemas.microsoft.com/office/drawing/2014/main" id="{C225D3FA-9D52-4638-8B28-75FA605A4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23">
              <a:extLst>
                <a:ext uri="{FF2B5EF4-FFF2-40B4-BE49-F238E27FC236}">
                  <a16:creationId xmlns:a16="http://schemas.microsoft.com/office/drawing/2014/main" id="{9EE46D05-61E5-4A82-BDF8-2CB05405C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24">
              <a:extLst>
                <a:ext uri="{FF2B5EF4-FFF2-40B4-BE49-F238E27FC236}">
                  <a16:creationId xmlns:a16="http://schemas.microsoft.com/office/drawing/2014/main" id="{3CC2F79D-17F2-44CB-93AF-FF6E1E184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25">
              <a:extLst>
                <a:ext uri="{FF2B5EF4-FFF2-40B4-BE49-F238E27FC236}">
                  <a16:creationId xmlns:a16="http://schemas.microsoft.com/office/drawing/2014/main" id="{75C66F41-CC84-445A-A14E-69FB88ABC6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C4CCB850-8E75-43A0-AE24-BEE25764B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578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6DCEA6E-DA4F-4FA9-B6AF-77DC6EA15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960120"/>
            <a:ext cx="3867912" cy="4169664"/>
          </a:xfrm>
        </p:spPr>
        <p:txBody>
          <a:bodyPr>
            <a:normAutofit fontScale="90000"/>
          </a:bodyPr>
          <a:lstStyle/>
          <a:p>
            <a:br>
              <a:rPr lang="it-IT" sz="3100" b="1" dirty="0"/>
            </a:br>
            <a:r>
              <a:rPr lang="it-IT" sz="3100" b="1" dirty="0">
                <a:highlight>
                  <a:srgbClr val="FFFF00"/>
                </a:highlight>
              </a:rPr>
              <a:t>ISTITUZIONI LETTERARIE </a:t>
            </a:r>
            <a:br>
              <a:rPr lang="it-IT" sz="3100" b="1" dirty="0">
                <a:highlight>
                  <a:srgbClr val="FFFF00"/>
                </a:highlight>
              </a:rPr>
            </a:br>
            <a:r>
              <a:rPr lang="it-IT" sz="3100" b="1" dirty="0">
                <a:highlight>
                  <a:srgbClr val="FFFF00"/>
                </a:highlight>
              </a:rPr>
              <a:t>2</a:t>
            </a:r>
            <a:br>
              <a:rPr lang="it-IT" sz="3100" b="1" dirty="0">
                <a:effectLst/>
              </a:rPr>
            </a:br>
            <a:r>
              <a:rPr lang="it-IT" sz="3100" b="1" dirty="0"/>
              <a:t>INTELLETTUALI, RIVISTE, EDITORIA NEL 900</a:t>
            </a:r>
            <a:br>
              <a:rPr lang="it-IT" sz="3100" b="1" dirty="0"/>
            </a:br>
            <a:r>
              <a:rPr lang="it-IT" sz="3100" b="1" dirty="0"/>
              <a:t>(</a:t>
            </a:r>
            <a:r>
              <a:rPr lang="it-IT" sz="3100" b="1" dirty="0">
                <a:effectLst/>
              </a:rPr>
              <a:t>LE ISTITUZIONI SOCIALI) </a:t>
            </a:r>
            <a:br>
              <a:rPr lang="it-IT" sz="3100" dirty="0">
                <a:effectLst/>
              </a:rPr>
            </a:br>
            <a:endParaRPr lang="it-IT" sz="3100" dirty="0"/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3E2D009B-70F6-4703-A06F-6829E40A1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1CBD53B-4C35-48F2-96A2-4DA61D0E3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480" y="960120"/>
            <a:ext cx="5513832" cy="416966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secolo degli </a:t>
            </a:r>
            <a:r>
              <a:rPr lang="it-IT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intellettuali </a:t>
            </a:r>
            <a:endParaRPr lang="it-IT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funzione critica nei confronti della realtà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l’agire sociale  &gt; l’”impegno”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gruppo, il dibattito, le riviste</a:t>
            </a:r>
          </a:p>
          <a:p>
            <a:pPr marL="0" indent="0">
              <a:buNone/>
            </a:pPr>
            <a:endParaRPr lang="it-IT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secolo delle </a:t>
            </a:r>
            <a:r>
              <a:rPr lang="it-IT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riviste letterarie</a:t>
            </a: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sz="15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(“La Voce” 1908, “Solaria”1926, “La Ronda” 1919, “Frontespizio” 1929, “Il Politecnico” 1945, “Officina” 1955, “Il Verri” 1956). </a:t>
            </a:r>
            <a:endParaRPr lang="it-IT" sz="15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15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secolo dell’</a:t>
            </a:r>
            <a:r>
              <a:rPr lang="it-IT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editoria </a:t>
            </a: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industriale </a:t>
            </a:r>
            <a:endParaRPr lang="it-IT" sz="15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lavoro culturale (Bianciardi)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it-IT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pubblico (e le avanguardie)</a:t>
            </a:r>
          </a:p>
          <a:p>
            <a:endParaRPr lang="it-IT" sz="1500" dirty="0"/>
          </a:p>
        </p:txBody>
      </p:sp>
    </p:spTree>
    <p:extLst>
      <p:ext uri="{BB962C8B-B14F-4D97-AF65-F5344CB8AC3E}">
        <p14:creationId xmlns:p14="http://schemas.microsoft.com/office/powerpoint/2010/main" val="1111427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2467</Words>
  <Application>Microsoft Office PowerPoint</Application>
  <PresentationFormat>Widescreen</PresentationFormat>
  <Paragraphs>304</Paragraphs>
  <Slides>31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40" baseType="lpstr">
      <vt:lpstr>Arial</vt:lpstr>
      <vt:lpstr>Calibri</vt:lpstr>
      <vt:lpstr>Calibri Light</vt:lpstr>
      <vt:lpstr>Liberation Sans</vt:lpstr>
      <vt:lpstr>StarSymbol</vt:lpstr>
      <vt:lpstr>Symbol</vt:lpstr>
      <vt:lpstr>Times New Roman</vt:lpstr>
      <vt:lpstr>Wingdings</vt:lpstr>
      <vt:lpstr>Tema di Office</vt:lpstr>
      <vt:lpstr>LETTERATURA  ITALIANA  CONTEMPORANEA  a.a. 2020-21  Prof.ssa Caterina Verbaro</vt:lpstr>
      <vt:lpstr>AVVERTENZA D’USO</vt:lpstr>
      <vt:lpstr>ISTITUZIONI LETTERARIE  DELLA MODERNITA’</vt:lpstr>
      <vt:lpstr>Introduzione: un’alfabetizzazione letteraria</vt:lpstr>
      <vt:lpstr>  TERMINOLOGIA E PERIODIZZAZIONE   </vt:lpstr>
      <vt:lpstr>Alcune date del canone italiano ed europeo pre-modernista e modernista</vt:lpstr>
      <vt:lpstr> ISTITUZIONI LETTERARIE  1 STORIOGRAFIA E STUDI LETTERARI IN ITALIA </vt:lpstr>
      <vt:lpstr>Storia della storiografia letteraria in Italia  </vt:lpstr>
      <vt:lpstr> ISTITUZIONI LETTERARIE  2 INTELLETTUALI, RIVISTE, EDITORIA NEL 900 (LE ISTITUZIONI SOCIALI)  </vt:lpstr>
      <vt:lpstr> ISTITUZIONI LETTERARIE  3  IL CANONE </vt:lpstr>
      <vt:lpstr>ISTITUZIONI LETTERARIE  4  POETICHE DELLA MODERNITA’</vt:lpstr>
      <vt:lpstr>MODERNISMO</vt:lpstr>
      <vt:lpstr> ISTITUZIONI LETTERARIE  5 I GENERI DELLA MODERNITA’ </vt:lpstr>
      <vt:lpstr> LA NARRAZIONE È UN GENERE? «Narrazione» ≠ «Narrativa» </vt:lpstr>
      <vt:lpstr> GENERI E GENERI STORICI  O MODALI </vt:lpstr>
      <vt:lpstr>Qualche esempio di genere modale:</vt:lpstr>
      <vt:lpstr> ISTITUZIONI LETTERARIE  5 IL ROMANZO </vt:lpstr>
      <vt:lpstr>ROMANZO E MODERNITA’ LETTERARIA </vt:lpstr>
      <vt:lpstr>Il «personaggio uomo» come emblema  del romanzo novecentesco</vt:lpstr>
      <vt:lpstr>ROMANZO E RACCONTO </vt:lpstr>
      <vt:lpstr>TEORIE DEL ROMANZO (1)</vt:lpstr>
      <vt:lpstr>TEORIE DEL ROMANZO (2)</vt:lpstr>
      <vt:lpstr>L’ANALISI DEL TESTO ROMANZESCO</vt:lpstr>
      <vt:lpstr>1)  LA LINGUA DEL ROMANZO</vt:lpstr>
      <vt:lpstr>2)  LA STRUTTURA DEL TESTO NARRATIVO (NARRATOLOGIA)</vt:lpstr>
      <vt:lpstr>2. NARRATOLOGIA:   LE FORME DEL DISCORSO</vt:lpstr>
      <vt:lpstr>2. NARRATO- LOGIA:  IL NARRATORE</vt:lpstr>
      <vt:lpstr>2. NARRATOLOGIA: IL LETTORE</vt:lpstr>
      <vt:lpstr>2. NARRATOLOGIA:  IL PUNTO DI VISTA (FOCALIZZAZIONE)</vt:lpstr>
      <vt:lpstr>2. NARRATOLOGIA: IL TEMPO</vt:lpstr>
      <vt:lpstr>3.  I CONTENUTI DEL TESTO NARRATIVO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LETTERATURA  ITALIANA  CONTEMPORANEA  a.a. 2020-21  Prof.ssa Caterina Verbaro</dc:title>
  <dc:creator>Caterina Verbaro</dc:creator>
  <cp:lastModifiedBy>Caterina Verbaro</cp:lastModifiedBy>
  <cp:revision>9</cp:revision>
  <dcterms:created xsi:type="dcterms:W3CDTF">2020-09-30T21:48:31Z</dcterms:created>
  <dcterms:modified xsi:type="dcterms:W3CDTF">2020-10-01T08:09:01Z</dcterms:modified>
</cp:coreProperties>
</file>