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handoutMasterIdLst>
    <p:handoutMasterId r:id="rId27"/>
  </p:handoutMasterIdLst>
  <p:sldIdLst>
    <p:sldId id="256" r:id="rId3"/>
    <p:sldId id="366" r:id="rId4"/>
    <p:sldId id="265" r:id="rId5"/>
    <p:sldId id="396" r:id="rId6"/>
    <p:sldId id="397" r:id="rId7"/>
    <p:sldId id="398" r:id="rId8"/>
    <p:sldId id="399" r:id="rId9"/>
    <p:sldId id="401" r:id="rId10"/>
    <p:sldId id="402" r:id="rId11"/>
    <p:sldId id="403" r:id="rId12"/>
    <p:sldId id="404" r:id="rId13"/>
    <p:sldId id="405" r:id="rId14"/>
    <p:sldId id="406" r:id="rId15"/>
    <p:sldId id="407" r:id="rId16"/>
    <p:sldId id="409" r:id="rId17"/>
    <p:sldId id="410" r:id="rId18"/>
    <p:sldId id="411" r:id="rId19"/>
    <p:sldId id="412" r:id="rId20"/>
    <p:sldId id="413" r:id="rId21"/>
    <p:sldId id="408" r:id="rId22"/>
    <p:sldId id="414" r:id="rId23"/>
    <p:sldId id="415" r:id="rId24"/>
    <p:sldId id="38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73" d="100"/>
          <a:sy n="73" d="100"/>
        </p:scale>
        <p:origin x="-112" y="-384"/>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26/03/20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26/03/20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7"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1795132"/>
            <a:ext cx="12188827"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1" y="5142116"/>
            <a:ext cx="12188827"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4"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4"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26/03/20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199"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26/03/20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26/03/20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xmlns="">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4"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4"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26/03/20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26/03/20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4"/>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4"/>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26/03/20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26/03/20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8"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26/03/20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8"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9"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1"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9"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26/03/20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8"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9"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9"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26/03/20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3"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3"/>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1"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26/03/20</a:t>
            </a:fld>
            <a:endParaRPr/>
          </a:p>
        </p:txBody>
      </p:sp>
      <p:sp>
        <p:nvSpPr>
          <p:cNvPr id="5" name="Footer Placeholder 4"/>
          <p:cNvSpPr>
            <a:spLocks noGrp="1"/>
          </p:cNvSpPr>
          <p:nvPr>
            <p:ph type="ftr" sz="quarter" idx="3"/>
          </p:nvPr>
        </p:nvSpPr>
        <p:spPr>
          <a:xfrm>
            <a:off x="1341123" y="6601968"/>
            <a:ext cx="7159753"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3"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The law of reason broke free from its philosophical roots and became a system of principles of private law to be taught and learned.</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Systematisers like </a:t>
            </a:r>
            <a:r>
              <a:rPr lang="en-GB" sz="3200" cap="small" dirty="0" err="1" smtClean="0">
                <a:solidFill>
                  <a:schemeClr val="tx1"/>
                </a:solidFill>
                <a:latin typeface="Times New Roman"/>
                <a:cs typeface="Times New Roman"/>
              </a:rPr>
              <a:t>Pufendorf</a:t>
            </a:r>
            <a:r>
              <a:rPr lang="en-GB" sz="3200" dirty="0" smtClean="0">
                <a:solidFill>
                  <a:schemeClr val="tx1"/>
                </a:solidFill>
                <a:latin typeface="Times New Roman"/>
                <a:cs typeface="Times New Roman"/>
              </a:rPr>
              <a:t> inferred detailed rules from general principles by a rigorous logical-mathematical process. Jurists were more concerned about learned and conceptually refined definitions, than about the contact with reality.</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842569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German princes and high officials found such idea of order most appealing. This lead to the first codifications (General Civil Code of Austria; General Land Law for the Prussian States).</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The latter reflected the method of </a:t>
            </a:r>
            <a:r>
              <a:rPr lang="en-GB" sz="3200" dirty="0" err="1" smtClean="0">
                <a:solidFill>
                  <a:schemeClr val="tx1"/>
                </a:solidFill>
                <a:latin typeface="Times New Roman"/>
                <a:cs typeface="Times New Roman"/>
              </a:rPr>
              <a:t>Pufendorf</a:t>
            </a:r>
            <a:r>
              <a:rPr lang="en-GB" sz="3200" dirty="0" smtClean="0">
                <a:solidFill>
                  <a:schemeClr val="tx1"/>
                </a:solidFill>
                <a:latin typeface="Times New Roman"/>
                <a:cs typeface="Times New Roman"/>
              </a:rPr>
              <a:t> and the conception of men both as individuals (private property</a:t>
            </a:r>
            <a:r>
              <a:rPr lang="mr-IN" sz="3200" dirty="0" smtClean="0">
                <a:solidFill>
                  <a:schemeClr val="tx1"/>
                </a:solidFill>
                <a:latin typeface="Times New Roman"/>
                <a:cs typeface="Times New Roman"/>
              </a:rPr>
              <a:t>…</a:t>
            </a:r>
            <a:r>
              <a:rPr lang="it-IT" sz="3200" dirty="0" smtClean="0">
                <a:solidFill>
                  <a:schemeClr val="tx1"/>
                </a:solidFill>
                <a:latin typeface="Times New Roman"/>
                <a:cs typeface="Times New Roman"/>
              </a:rPr>
              <a:t>)</a:t>
            </a:r>
            <a:r>
              <a:rPr lang="en-GB" sz="3200" dirty="0" smtClean="0">
                <a:solidFill>
                  <a:schemeClr val="tx1"/>
                </a:solidFill>
                <a:latin typeface="Times New Roman"/>
                <a:cs typeface="Times New Roman"/>
              </a:rPr>
              <a:t> and as parts of larger groups in society (family, household, associations or companies, citizenship).</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168765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The General Land Law for the Prussian States was not designed to alter the Prussian society, but to portray it faithfully, completely and objectively, so that everyone could be told in a comprehensible language what his/her place in the system was.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It is the claim of an omnipotent administration, an enlightened despot, to look into and regulate permanently and exhaustively every detail of his subjects’ life.</a:t>
            </a:r>
          </a:p>
        </p:txBody>
      </p:sp>
    </p:spTree>
    <p:extLst>
      <p:ext uri="{BB962C8B-B14F-4D97-AF65-F5344CB8AC3E}">
        <p14:creationId xmlns:p14="http://schemas.microsoft.com/office/powerpoint/2010/main" val="154721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ctr">
              <a:lnSpc>
                <a:spcPct val="120000"/>
              </a:lnSpc>
              <a:spcBef>
                <a:spcPts val="0"/>
              </a:spcBef>
              <a:buNone/>
            </a:pPr>
            <a:r>
              <a:rPr lang="en-GB" sz="3200" b="1" dirty="0" smtClean="0">
                <a:solidFill>
                  <a:schemeClr val="tx1"/>
                </a:solidFill>
                <a:latin typeface="Times New Roman"/>
                <a:cs typeface="Times New Roman"/>
              </a:rPr>
              <a:t>III. </a:t>
            </a:r>
            <a:r>
              <a:rPr lang="en-GB" sz="3200" b="1" smtClean="0">
                <a:solidFill>
                  <a:schemeClr val="tx1"/>
                </a:solidFill>
                <a:latin typeface="Times New Roman"/>
                <a:cs typeface="Times New Roman"/>
              </a:rPr>
              <a:t>IX </a:t>
            </a:r>
            <a:r>
              <a:rPr lang="en-GB" sz="3200" b="1" dirty="0" smtClean="0">
                <a:solidFill>
                  <a:schemeClr val="tx1"/>
                </a:solidFill>
                <a:latin typeface="Times New Roman"/>
                <a:cs typeface="Times New Roman"/>
              </a:rPr>
              <a:t>Century and the Historical School of law</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Cultural context: </a:t>
            </a:r>
            <a:r>
              <a:rPr lang="en-GB" sz="3200" dirty="0" smtClean="0">
                <a:solidFill>
                  <a:schemeClr val="tx1"/>
                </a:solidFill>
                <a:latin typeface="Times New Roman"/>
                <a:cs typeface="Times New Roman"/>
              </a:rPr>
              <a:t>rationalism was ousted by new philosophical ideas (Kant, Herder</a:t>
            </a:r>
            <a:r>
              <a:rPr lang="mr-IN" sz="3200" dirty="0" smtClean="0">
                <a:solidFill>
                  <a:schemeClr val="tx1"/>
                </a:solidFill>
                <a:latin typeface="Times New Roman"/>
                <a:cs typeface="Times New Roman"/>
              </a:rPr>
              <a:t>…</a:t>
            </a:r>
            <a:r>
              <a:rPr lang="it-IT" sz="3200" dirty="0" smtClean="0">
                <a:solidFill>
                  <a:schemeClr val="tx1"/>
                </a:solidFill>
                <a:latin typeface="Times New Roman"/>
                <a:cs typeface="Times New Roman"/>
              </a:rPr>
              <a:t>)</a:t>
            </a:r>
            <a:r>
              <a:rPr lang="en-GB" sz="3200" dirty="0" smtClean="0">
                <a:solidFill>
                  <a:schemeClr val="tx1"/>
                </a:solidFill>
                <a:latin typeface="Times New Roman"/>
                <a:cs typeface="Times New Roman"/>
              </a:rPr>
              <a:t> and intellectual movements, among which Romanticism.</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Social context: </a:t>
            </a:r>
            <a:r>
              <a:rPr lang="en-GB" sz="3200" dirty="0" smtClean="0">
                <a:solidFill>
                  <a:schemeClr val="tx1"/>
                </a:solidFill>
                <a:latin typeface="Times New Roman"/>
                <a:cs typeface="Times New Roman"/>
              </a:rPr>
              <a:t>rise of an ambitious bourgeoisie who suffered the authoritarianism of the State and longed for more freedom.</a:t>
            </a:r>
          </a:p>
        </p:txBody>
      </p:sp>
    </p:spTree>
    <p:extLst>
      <p:ext uri="{BB962C8B-B14F-4D97-AF65-F5344CB8AC3E}">
        <p14:creationId xmlns:p14="http://schemas.microsoft.com/office/powerpoint/2010/main" val="100040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b="1" dirty="0" smtClean="0">
                <a:solidFill>
                  <a:schemeClr val="tx1"/>
                </a:solidFill>
                <a:latin typeface="Times New Roman"/>
                <a:cs typeface="Times New Roman"/>
              </a:rPr>
              <a:t>Cultural legacy:</a:t>
            </a:r>
            <a:r>
              <a:rPr lang="en-GB" sz="3200" dirty="0" smtClean="0">
                <a:solidFill>
                  <a:schemeClr val="tx1"/>
                </a:solidFill>
                <a:latin typeface="Times New Roman"/>
                <a:cs typeface="Times New Roman"/>
              </a:rPr>
              <a:t> like all the other expressions of culture, the law is not the product of abstract reason, but of history, people, soul, feeling and sensibility; a product of the </a:t>
            </a:r>
            <a:r>
              <a:rPr lang="en-GB" sz="3200" i="1" dirty="0" err="1" smtClean="0">
                <a:solidFill>
                  <a:schemeClr val="tx1"/>
                </a:solidFill>
                <a:latin typeface="Times New Roman"/>
                <a:cs typeface="Times New Roman"/>
              </a:rPr>
              <a:t>Volksgeist</a:t>
            </a:r>
            <a:r>
              <a:rPr lang="en-GB" sz="3200" dirty="0" smtClean="0">
                <a:solidFill>
                  <a:schemeClr val="tx1"/>
                </a:solidFill>
                <a:latin typeface="Times New Roman"/>
                <a:cs typeface="Times New Roman"/>
              </a:rPr>
              <a:t>.</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Historical School of Law (Von Savigny): </a:t>
            </a:r>
            <a:r>
              <a:rPr lang="en-GB" sz="3200" dirty="0" smtClean="0">
                <a:solidFill>
                  <a:schemeClr val="tx1"/>
                </a:solidFill>
                <a:latin typeface="Times New Roman"/>
                <a:cs typeface="Times New Roman"/>
              </a:rPr>
              <a:t>the legal order is not a deliberately planned and purposive creation of an official legislator guided by reason, but a historically determined product of civilisation.</a:t>
            </a:r>
          </a:p>
        </p:txBody>
      </p:sp>
    </p:spTree>
    <p:extLst>
      <p:ext uri="{BB962C8B-B14F-4D97-AF65-F5344CB8AC3E}">
        <p14:creationId xmlns:p14="http://schemas.microsoft.com/office/powerpoint/2010/main" val="3489224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8952" y="1486482"/>
            <a:ext cx="11808834" cy="4820396"/>
          </a:xfrm>
        </p:spPr>
        <p:txBody>
          <a:bodyPr>
            <a:noAutofit/>
          </a:bodyPr>
          <a:lstStyle/>
          <a:p>
            <a:pPr marL="45720" indent="0" algn="just">
              <a:lnSpc>
                <a:spcPct val="120000"/>
              </a:lnSpc>
              <a:spcBef>
                <a:spcPts val="0"/>
              </a:spcBef>
              <a:buNone/>
            </a:pPr>
            <a:r>
              <a:rPr lang="en-GB" sz="3200" b="1" dirty="0" smtClean="0">
                <a:solidFill>
                  <a:schemeClr val="tx1"/>
                </a:solidFill>
                <a:latin typeface="Times New Roman"/>
                <a:cs typeface="Times New Roman"/>
              </a:rPr>
              <a:t>Impact on codification: </a:t>
            </a:r>
            <a:r>
              <a:rPr lang="en-GB" sz="3200" dirty="0" smtClean="0">
                <a:solidFill>
                  <a:schemeClr val="tx1"/>
                </a:solidFill>
                <a:latin typeface="Times New Roman"/>
                <a:cs typeface="Times New Roman"/>
              </a:rPr>
              <a:t>proposal to replace the unbearable diversity of German territorial laws with a general Civil code and lay the basis for the unification of Germany.</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Refusal of the models set out by the previous Codes as conservative, traditionalistic and provided with a repulsive anti-historical rationalism.</a:t>
            </a:r>
          </a:p>
          <a:p>
            <a:pPr marL="45720" indent="0" algn="just">
              <a:lnSpc>
                <a:spcPct val="120000"/>
              </a:lnSpc>
              <a:spcBef>
                <a:spcPts val="0"/>
              </a:spcBef>
              <a:buNone/>
            </a:pPr>
            <a:r>
              <a:rPr lang="en-GB" sz="3200" dirty="0" smtClean="0">
                <a:solidFill>
                  <a:schemeClr val="tx1"/>
                </a:solidFill>
                <a:latin typeface="Times New Roman"/>
                <a:cs typeface="Times New Roman"/>
              </a:rPr>
              <a:t>Yet, time was not ripe for a code or for unification.</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04408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218952" y="1486482"/>
            <a:ext cx="11735850" cy="4820396"/>
          </a:xfrm>
        </p:spPr>
        <p:txBody>
          <a:bodyPr>
            <a:noAutofit/>
          </a:bodyPr>
          <a:lstStyle/>
          <a:p>
            <a:pPr marL="45720" indent="0" algn="just">
              <a:lnSpc>
                <a:spcPct val="120000"/>
              </a:lnSpc>
              <a:spcBef>
                <a:spcPts val="0"/>
              </a:spcBef>
              <a:buNone/>
            </a:pPr>
            <a:r>
              <a:rPr lang="en-GB" sz="3200" dirty="0">
                <a:solidFill>
                  <a:schemeClr val="tx1"/>
                </a:solidFill>
                <a:latin typeface="Times New Roman"/>
                <a:cs typeface="Times New Roman"/>
              </a:rPr>
              <a:t>Savigny </a:t>
            </a:r>
            <a:r>
              <a:rPr lang="en-GB" sz="3200" dirty="0" smtClean="0">
                <a:solidFill>
                  <a:schemeClr val="tx1"/>
                </a:solidFill>
                <a:latin typeface="Times New Roman"/>
                <a:cs typeface="Times New Roman"/>
              </a:rPr>
              <a:t>believed that legislation, being inorganic and a-scientific, was not the right way to create a German common law; what was needed was an absorption and cultivation of the legal material in hand.</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He advocated </a:t>
            </a:r>
            <a:r>
              <a:rPr lang="en-GB" sz="3200" dirty="0">
                <a:solidFill>
                  <a:schemeClr val="tx1"/>
                </a:solidFill>
                <a:latin typeface="Times New Roman"/>
                <a:cs typeface="Times New Roman"/>
              </a:rPr>
              <a:t>the historical study of Roman </a:t>
            </a:r>
            <a:r>
              <a:rPr lang="en-GB" sz="3200" dirty="0" smtClean="0">
                <a:solidFill>
                  <a:schemeClr val="tx1"/>
                </a:solidFill>
                <a:latin typeface="Times New Roman"/>
                <a:cs typeface="Times New Roman"/>
              </a:rPr>
              <a:t>law, but not the one filtered by the </a:t>
            </a:r>
            <a:r>
              <a:rPr lang="en-GB" sz="3200" i="1" dirty="0" smtClean="0">
                <a:solidFill>
                  <a:schemeClr val="tx1"/>
                </a:solidFill>
                <a:latin typeface="Times New Roman"/>
                <a:cs typeface="Times New Roman"/>
              </a:rPr>
              <a:t>usus </a:t>
            </a:r>
            <a:r>
              <a:rPr lang="en-GB" sz="3200" i="1" dirty="0" err="1" smtClean="0">
                <a:solidFill>
                  <a:schemeClr val="tx1"/>
                </a:solidFill>
                <a:latin typeface="Times New Roman"/>
                <a:cs typeface="Times New Roman"/>
              </a:rPr>
              <a:t>modernus</a:t>
            </a:r>
            <a:r>
              <a:rPr lang="en-GB" sz="3200" i="1" dirty="0" smtClean="0">
                <a:solidFill>
                  <a:schemeClr val="tx1"/>
                </a:solidFill>
                <a:latin typeface="Times New Roman"/>
                <a:cs typeface="Times New Roman"/>
              </a:rPr>
              <a:t> </a:t>
            </a:r>
            <a:r>
              <a:rPr lang="en-GB" sz="3200" i="1" dirty="0" err="1" smtClean="0">
                <a:solidFill>
                  <a:schemeClr val="tx1"/>
                </a:solidFill>
                <a:latin typeface="Times New Roman"/>
                <a:cs typeface="Times New Roman"/>
              </a:rPr>
              <a:t>pandectarum</a:t>
            </a:r>
            <a:r>
              <a:rPr lang="en-GB" sz="3200" dirty="0" smtClean="0">
                <a:solidFill>
                  <a:schemeClr val="tx1"/>
                </a:solidFill>
                <a:latin typeface="Times New Roman"/>
                <a:cs typeface="Times New Roman"/>
              </a:rPr>
              <a:t>; the ancient one.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Thus, the Historical school of law produced </a:t>
            </a:r>
            <a:r>
              <a:rPr lang="en-GB" sz="3200" i="1" dirty="0" err="1" smtClean="0">
                <a:solidFill>
                  <a:schemeClr val="tx1"/>
                </a:solidFill>
                <a:latin typeface="Times New Roman"/>
                <a:cs typeface="Times New Roman"/>
              </a:rPr>
              <a:t>Pandettistica</a:t>
            </a:r>
            <a:r>
              <a:rPr lang="en-GB" sz="3200" dirty="0" smtClean="0">
                <a:solidFill>
                  <a:schemeClr val="tx1"/>
                </a:solidFill>
                <a:latin typeface="Times New Roman"/>
                <a:cs typeface="Times New Roman"/>
              </a:rPr>
              <a:t>.</a:t>
            </a:r>
          </a:p>
        </p:txBody>
      </p:sp>
    </p:spTree>
    <p:extLst>
      <p:ext uri="{BB962C8B-B14F-4D97-AF65-F5344CB8AC3E}">
        <p14:creationId xmlns:p14="http://schemas.microsoft.com/office/powerpoint/2010/main" val="131322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15244" y="1486482"/>
            <a:ext cx="10524313" cy="4820396"/>
          </a:xfrm>
        </p:spPr>
        <p:txBody>
          <a:bodyPr>
            <a:noAutofit/>
          </a:bodyPr>
          <a:lstStyle/>
          <a:p>
            <a:pPr marL="45720" indent="0" algn="just">
              <a:lnSpc>
                <a:spcPct val="120000"/>
              </a:lnSpc>
              <a:spcBef>
                <a:spcPts val="0"/>
              </a:spcBef>
              <a:buNone/>
            </a:pPr>
            <a:r>
              <a:rPr lang="en-GB" sz="3200" b="1" i="1" dirty="0" err="1" smtClean="0">
                <a:solidFill>
                  <a:schemeClr val="tx1"/>
                </a:solidFill>
                <a:latin typeface="Times New Roman"/>
                <a:cs typeface="Times New Roman"/>
              </a:rPr>
              <a:t>Pandettistica</a:t>
            </a:r>
            <a:r>
              <a:rPr lang="en-GB" sz="3200" dirty="0" smtClean="0">
                <a:solidFill>
                  <a:schemeClr val="tx1"/>
                </a:solidFill>
                <a:latin typeface="Times New Roman"/>
                <a:cs typeface="Times New Roman"/>
              </a:rPr>
              <a:t> (Windscheid, </a:t>
            </a:r>
            <a:r>
              <a:rPr lang="en-GB" sz="3200" dirty="0" err="1" smtClean="0">
                <a:solidFill>
                  <a:schemeClr val="tx1"/>
                </a:solidFill>
                <a:latin typeface="Times New Roman"/>
                <a:cs typeface="Times New Roman"/>
              </a:rPr>
              <a:t>Puchta</a:t>
            </a:r>
            <a:r>
              <a:rPr lang="en-GB" sz="3200" dirty="0" smtClean="0">
                <a:solidFill>
                  <a:schemeClr val="tx1"/>
                </a:solidFill>
                <a:latin typeface="Times New Roman"/>
                <a:cs typeface="Times New Roman"/>
              </a:rPr>
              <a:t>)</a:t>
            </a:r>
            <a:r>
              <a:rPr lang="en-GB" sz="3200" b="1" dirty="0" smtClean="0">
                <a:solidFill>
                  <a:schemeClr val="tx1"/>
                </a:solidFill>
                <a:latin typeface="Times New Roman"/>
                <a:cs typeface="Times New Roman"/>
              </a:rPr>
              <a:t>: </a:t>
            </a:r>
            <a:r>
              <a:rPr lang="en-GB" sz="3200" dirty="0" smtClean="0">
                <a:solidFill>
                  <a:schemeClr val="tx1"/>
                </a:solidFill>
                <a:latin typeface="Times New Roman"/>
                <a:cs typeface="Times New Roman"/>
              </a:rPr>
              <a:t>their aim was to schematize, systematize, order and integrate the concepts of ancient Roman law.</a:t>
            </a:r>
          </a:p>
          <a:p>
            <a:pPr marL="45720" indent="0" algn="just">
              <a:lnSpc>
                <a:spcPct val="120000"/>
              </a:lnSpc>
              <a:spcBef>
                <a:spcPts val="0"/>
              </a:spcBef>
              <a:buNone/>
            </a:pPr>
            <a:endParaRPr lang="en-GB" sz="3200" b="1"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The aim was a dogmatic and systematic study of the Roman materials, without any room for practical reasons, social value judgements, ethics, religion or policy considerations.</a:t>
            </a:r>
          </a:p>
        </p:txBody>
      </p:sp>
    </p:spTree>
    <p:extLst>
      <p:ext uri="{BB962C8B-B14F-4D97-AF65-F5344CB8AC3E}">
        <p14:creationId xmlns:p14="http://schemas.microsoft.com/office/powerpoint/2010/main" val="46573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15244" y="1486482"/>
            <a:ext cx="10524313" cy="4820396"/>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The consequence was the development of a system based on a closed order of institutions, ideas and principles from ancient Roman law: one only had to apply logical or scientific methods in order to reach the solution of any legal problem.</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This could happen because there was no unified law, no centralized judiciary, no fraternity of lawyers.</a:t>
            </a:r>
          </a:p>
        </p:txBody>
      </p:sp>
    </p:spTree>
    <p:extLst>
      <p:ext uri="{BB962C8B-B14F-4D97-AF65-F5344CB8AC3E}">
        <p14:creationId xmlns:p14="http://schemas.microsoft.com/office/powerpoint/2010/main" val="292024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15244" y="1486482"/>
            <a:ext cx="10845443" cy="4820396"/>
          </a:xfrm>
        </p:spPr>
        <p:txBody>
          <a:bodyPr>
            <a:noAutofit/>
          </a:bodyPr>
          <a:lstStyle/>
          <a:p>
            <a:pPr marL="45720" indent="0" algn="just">
              <a:lnSpc>
                <a:spcPct val="120000"/>
              </a:lnSpc>
              <a:spcBef>
                <a:spcPts val="0"/>
              </a:spcBef>
              <a:buNone/>
            </a:pPr>
            <a:r>
              <a:rPr lang="en-GB" sz="3200" b="1" dirty="0">
                <a:solidFill>
                  <a:schemeClr val="tx1"/>
                </a:solidFill>
                <a:latin typeface="Times New Roman"/>
                <a:cs typeface="Times New Roman"/>
              </a:rPr>
              <a:t>Conceptual Jurisprudence </a:t>
            </a:r>
            <a:r>
              <a:rPr lang="en-GB" sz="3200" b="1" dirty="0" smtClean="0">
                <a:solidFill>
                  <a:schemeClr val="tx1"/>
                </a:solidFill>
                <a:latin typeface="Times New Roman"/>
                <a:cs typeface="Times New Roman"/>
              </a:rPr>
              <a:t>(</a:t>
            </a:r>
            <a:r>
              <a:rPr lang="de-DE" sz="3200" b="1" i="1" dirty="0" smtClean="0">
                <a:solidFill>
                  <a:schemeClr val="tx1"/>
                </a:solidFill>
                <a:latin typeface="Times New Roman"/>
                <a:cs typeface="Times New Roman"/>
              </a:rPr>
              <a:t>Begriffsjurisprudenz</a:t>
            </a:r>
            <a:r>
              <a:rPr lang="en-GB" sz="3200" b="1" dirty="0" smtClean="0">
                <a:solidFill>
                  <a:schemeClr val="tx1"/>
                </a:solidFill>
                <a:latin typeface="Times New Roman"/>
                <a:cs typeface="Times New Roman"/>
              </a:rPr>
              <a:t>)</a:t>
            </a:r>
            <a:r>
              <a:rPr lang="en-GB" sz="3200" b="1" dirty="0">
                <a:solidFill>
                  <a:schemeClr val="tx1"/>
                </a:solidFill>
                <a:latin typeface="Times New Roman"/>
                <a:cs typeface="Times New Roman"/>
              </a:rPr>
              <a:t>: </a:t>
            </a:r>
            <a:r>
              <a:rPr lang="en-GB" sz="3200" dirty="0" smtClean="0">
                <a:solidFill>
                  <a:schemeClr val="tx1"/>
                </a:solidFill>
                <a:latin typeface="Times New Roman"/>
                <a:cs typeface="Times New Roman"/>
              </a:rPr>
              <a:t>an interpretative method based on the reduction of norms into general concepts valid as such, as dogma, without any room for heteronomous elements. Still behind the scenes.</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Interests-based Jurisprudence </a:t>
            </a:r>
            <a:r>
              <a:rPr lang="en-GB" sz="3200" b="1" dirty="0" smtClean="0">
                <a:solidFill>
                  <a:schemeClr val="tx1"/>
                </a:solidFill>
                <a:latin typeface="Times New Roman"/>
                <a:cs typeface="Times New Roman"/>
              </a:rPr>
              <a:t>(</a:t>
            </a:r>
            <a:r>
              <a:rPr lang="de-DE" sz="3200" b="1" i="1" dirty="0" smtClean="0">
                <a:solidFill>
                  <a:schemeClr val="tx1"/>
                </a:solidFill>
                <a:latin typeface="Times New Roman"/>
                <a:cs typeface="Times New Roman"/>
              </a:rPr>
              <a:t>Interessenjurisprudenz</a:t>
            </a:r>
            <a:r>
              <a:rPr lang="en-GB" sz="3200" b="1" dirty="0" smtClean="0">
                <a:solidFill>
                  <a:schemeClr val="tx1"/>
                </a:solidFill>
                <a:latin typeface="Times New Roman"/>
                <a:cs typeface="Times New Roman"/>
              </a:rPr>
              <a:t>)</a:t>
            </a:r>
            <a:r>
              <a:rPr lang="en-GB" sz="3200" b="1" dirty="0" smtClean="0">
                <a:solidFill>
                  <a:schemeClr val="tx1"/>
                </a:solidFill>
                <a:latin typeface="Times New Roman"/>
                <a:cs typeface="Times New Roman"/>
              </a:rPr>
              <a:t>:</a:t>
            </a:r>
            <a:r>
              <a:rPr lang="en-GB" sz="3200" dirty="0" smtClean="0">
                <a:solidFill>
                  <a:schemeClr val="tx1"/>
                </a:solidFill>
                <a:latin typeface="Times New Roman"/>
                <a:cs typeface="Times New Roman"/>
              </a:rPr>
              <a:t> the elaboration of legal concepts must not be the result of a merely logical process, but take into account the interests involved.</a:t>
            </a:r>
          </a:p>
        </p:txBody>
      </p:sp>
    </p:spTree>
    <p:extLst>
      <p:ext uri="{BB962C8B-B14F-4D97-AF65-F5344CB8AC3E}">
        <p14:creationId xmlns:p14="http://schemas.microsoft.com/office/powerpoint/2010/main" val="177021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smtClean="0"/>
              <a:t>THE ROMANISTIC LEGAL FAMILY</a:t>
            </a:r>
            <a:endParaRPr lang="it-IT" noProof="1"/>
          </a:p>
        </p:txBody>
      </p:sp>
      <p:sp>
        <p:nvSpPr>
          <p:cNvPr id="2" name="Sottotitolo 1"/>
          <p:cNvSpPr>
            <a:spLocks noGrp="1"/>
          </p:cNvSpPr>
          <p:nvPr>
            <p:ph type="subTitle" idx="1"/>
          </p:nvPr>
        </p:nvSpPr>
        <p:spPr/>
        <p:txBody>
          <a:bodyPr>
            <a:normAutofit/>
          </a:bodyPr>
          <a:lstStyle/>
          <a:p>
            <a:r>
              <a:rPr lang="it-IT" sz="3600" dirty="0" smtClean="0"/>
              <a:t>GERMAN LAW</a:t>
            </a:r>
            <a:endParaRPr lang="it-IT" sz="3600" dirty="0"/>
          </a:p>
        </p:txBody>
      </p:sp>
    </p:spTree>
    <p:extLst>
      <p:ext uri="{BB962C8B-B14F-4D97-AF65-F5344CB8AC3E}">
        <p14:creationId xmlns:p14="http://schemas.microsoft.com/office/powerpoint/2010/main" val="15010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ctr">
              <a:lnSpc>
                <a:spcPct val="120000"/>
              </a:lnSpc>
              <a:spcBef>
                <a:spcPts val="0"/>
              </a:spcBef>
              <a:buNone/>
            </a:pPr>
            <a:r>
              <a:rPr lang="en-GB" sz="3200" b="1" dirty="0" smtClean="0">
                <a:solidFill>
                  <a:schemeClr val="tx1"/>
                </a:solidFill>
                <a:latin typeface="Times New Roman"/>
                <a:cs typeface="Times New Roman"/>
              </a:rPr>
              <a:t>IV. The Age of Codification (middle of IX century)</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First moves towards codification: general German code of commerce (1861), draft of a uniform law of obligations by famous professors and judges (1865).</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After </a:t>
            </a:r>
            <a:r>
              <a:rPr lang="en-GB" sz="3200" dirty="0" err="1" smtClean="0">
                <a:solidFill>
                  <a:schemeClr val="tx1"/>
                </a:solidFill>
                <a:latin typeface="Times New Roman"/>
                <a:cs typeface="Times New Roman"/>
              </a:rPr>
              <a:t>Bismark’s</a:t>
            </a:r>
            <a:r>
              <a:rPr lang="en-GB" sz="3200" dirty="0" smtClean="0">
                <a:solidFill>
                  <a:schemeClr val="tx1"/>
                </a:solidFill>
                <a:latin typeface="Times New Roman"/>
                <a:cs typeface="Times New Roman"/>
              </a:rPr>
              <a:t> unification of the Empire (1871), to unify the courts system, civil procedure and bankruptcy became a priority.</a:t>
            </a:r>
          </a:p>
        </p:txBody>
      </p:sp>
    </p:spTree>
    <p:extLst>
      <p:ext uri="{BB962C8B-B14F-4D97-AF65-F5344CB8AC3E}">
        <p14:creationId xmlns:p14="http://schemas.microsoft.com/office/powerpoint/2010/main" val="6401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Towards a Civil code for Germany: in 1874 a first commission was appointed for the drafting of the Code, composed of 11 members (judges, officials of the Ministry, Professors, among which Windscheid, but no lawyers).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The commission worked in seclusion, without any public consultation. The first draft was published 13 years after, in 1887.</a:t>
            </a:r>
          </a:p>
        </p:txBody>
      </p:sp>
    </p:spTree>
    <p:extLst>
      <p:ext uri="{BB962C8B-B14F-4D97-AF65-F5344CB8AC3E}">
        <p14:creationId xmlns:p14="http://schemas.microsoft.com/office/powerpoint/2010/main" val="428991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As soon as the draft was published, it had been subject to bitter criticism due to its scholastic structure, abstract conceptualism, accurate but hardly accessible legal wording and complex system of cross-references.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A second commission was appointed in 1890, including few layman, but no major changes were made.</a:t>
            </a:r>
          </a:p>
        </p:txBody>
      </p:sp>
    </p:spTree>
    <p:extLst>
      <p:ext uri="{BB962C8B-B14F-4D97-AF65-F5344CB8AC3E}">
        <p14:creationId xmlns:p14="http://schemas.microsoft.com/office/powerpoint/2010/main" val="267290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18271" y="467360"/>
            <a:ext cx="9532609" cy="722191"/>
          </a:xfrm>
        </p:spPr>
        <p:txBody>
          <a:bodyPr>
            <a:normAutofit/>
          </a:bodyPr>
          <a:lstStyle/>
          <a:p>
            <a:pPr algn="ctr"/>
            <a:r>
              <a:rPr lang="it-IT" sz="3200" dirty="0" smtClean="0">
                <a:latin typeface="Times New Roman"/>
                <a:cs typeface="Times New Roman"/>
              </a:rPr>
              <a:t>THE MAKING OF THE BGB</a:t>
            </a:r>
            <a:endParaRPr lang="it-IT" sz="3200" i="1" dirty="0">
              <a:latin typeface="Times New Roman"/>
              <a:cs typeface="Times New Roman"/>
            </a:endParaRPr>
          </a:p>
        </p:txBody>
      </p:sp>
      <p:sp>
        <p:nvSpPr>
          <p:cNvPr id="3" name="Segnaposto contenuto 2"/>
          <p:cNvSpPr>
            <a:spLocks noGrp="1"/>
          </p:cNvSpPr>
          <p:nvPr>
            <p:ph idx="1"/>
          </p:nvPr>
        </p:nvSpPr>
        <p:spPr>
          <a:xfrm>
            <a:off x="231844" y="1692978"/>
            <a:ext cx="4333876" cy="4624500"/>
          </a:xfrm>
        </p:spPr>
        <p:txBody>
          <a:bodyPr>
            <a:normAutofit/>
          </a:bodyPr>
          <a:lstStyle/>
          <a:p>
            <a:pPr marL="45720" indent="0" algn="just">
              <a:lnSpc>
                <a:spcPct val="100000"/>
              </a:lnSpc>
              <a:buNone/>
            </a:pPr>
            <a:r>
              <a:rPr lang="en-GB" sz="3200" dirty="0" smtClean="0">
                <a:solidFill>
                  <a:schemeClr val="tx1"/>
                </a:solidFill>
                <a:latin typeface="Times New Roman"/>
                <a:cs typeface="Times New Roman"/>
              </a:rPr>
              <a:t>Finally, in 1900, the German Civil code came to life under the name of</a:t>
            </a:r>
          </a:p>
          <a:p>
            <a:pPr marL="45720" indent="0" algn="just">
              <a:lnSpc>
                <a:spcPct val="100000"/>
              </a:lnSpc>
              <a:buNone/>
            </a:pPr>
            <a:r>
              <a:rPr lang="de-DE" sz="3200" i="1" dirty="0" smtClean="0">
                <a:solidFill>
                  <a:schemeClr val="tx1"/>
                </a:solidFill>
                <a:latin typeface="Times New Roman"/>
                <a:cs typeface="Times New Roman"/>
              </a:rPr>
              <a:t>Bürgerliches </a:t>
            </a:r>
            <a:r>
              <a:rPr lang="de-DE" sz="3200" i="1" dirty="0" err="1" smtClean="0">
                <a:solidFill>
                  <a:schemeClr val="tx1"/>
                </a:solidFill>
                <a:latin typeface="Times New Roman"/>
                <a:cs typeface="Times New Roman"/>
              </a:rPr>
              <a:t>Gesezbuch</a:t>
            </a:r>
            <a:endParaRPr lang="de-DE" sz="3200" i="1" dirty="0" smtClean="0">
              <a:solidFill>
                <a:schemeClr val="tx1"/>
              </a:solidFill>
              <a:latin typeface="Times New Roman"/>
              <a:cs typeface="Times New Roman"/>
            </a:endParaRPr>
          </a:p>
          <a:p>
            <a:pPr marL="45720" indent="0" algn="just">
              <a:lnSpc>
                <a:spcPct val="100000"/>
              </a:lnSpc>
              <a:buNone/>
            </a:pPr>
            <a:r>
              <a:rPr lang="en-GB" sz="3200" dirty="0" smtClean="0">
                <a:solidFill>
                  <a:schemeClr val="tx1"/>
                </a:solidFill>
                <a:latin typeface="Times New Roman"/>
                <a:cs typeface="Times New Roman"/>
              </a:rPr>
              <a:t>(BGB)</a:t>
            </a:r>
          </a:p>
          <a:p>
            <a:pPr marL="45720" indent="0" algn="just">
              <a:lnSpc>
                <a:spcPct val="100000"/>
              </a:lnSpc>
              <a:buNone/>
            </a:pPr>
            <a:r>
              <a:rPr lang="en-GB" sz="3200" dirty="0" smtClean="0">
                <a:solidFill>
                  <a:schemeClr val="tx1"/>
                </a:solidFill>
                <a:latin typeface="Times New Roman"/>
                <a:cs typeface="Times New Roman"/>
              </a:rPr>
              <a:t>and remained basically unreformed until 2001</a:t>
            </a:r>
          </a:p>
        </p:txBody>
      </p:sp>
      <p:pic>
        <p:nvPicPr>
          <p:cNvPr id="4" name="Immagine 3"/>
          <p:cNvPicPr>
            <a:picLocks noChangeAspect="1"/>
          </p:cNvPicPr>
          <p:nvPr/>
        </p:nvPicPr>
        <p:blipFill>
          <a:blip r:embed="rId2"/>
          <a:stretch>
            <a:fillRect/>
          </a:stretch>
        </p:blipFill>
        <p:spPr>
          <a:xfrm>
            <a:off x="6948090" y="1539190"/>
            <a:ext cx="3885134" cy="4839673"/>
          </a:xfrm>
          <a:prstGeom prst="rect">
            <a:avLst/>
          </a:prstGeom>
        </p:spPr>
      </p:pic>
    </p:spTree>
    <p:extLst>
      <p:ext uri="{BB962C8B-B14F-4D97-AF65-F5344CB8AC3E}">
        <p14:creationId xmlns:p14="http://schemas.microsoft.com/office/powerpoint/2010/main" val="410540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705889" y="1807666"/>
            <a:ext cx="10712165" cy="4525731"/>
          </a:xfrm>
        </p:spPr>
        <p:txBody>
          <a:bodyPr>
            <a:normAutofit lnSpcReduction="10000"/>
          </a:bodyPr>
          <a:lstStyle/>
          <a:p>
            <a:pPr marL="45720" indent="0" algn="ctr">
              <a:lnSpc>
                <a:spcPct val="120000"/>
              </a:lnSpc>
              <a:buNone/>
            </a:pPr>
            <a:r>
              <a:rPr lang="en-GB" sz="3200" b="1" dirty="0" smtClean="0">
                <a:solidFill>
                  <a:schemeClr val="tx1"/>
                </a:solidFill>
                <a:latin typeface="Times New Roman"/>
                <a:cs typeface="Times New Roman"/>
              </a:rPr>
              <a:t>I. The Medieval and Renaissance period</a:t>
            </a:r>
          </a:p>
          <a:p>
            <a:pPr marL="45720" indent="0" algn="just">
              <a:lnSpc>
                <a:spcPct val="120000"/>
              </a:lnSpc>
              <a:buNone/>
            </a:pPr>
            <a:r>
              <a:rPr lang="en-GB" sz="3200" b="1" dirty="0" smtClean="0">
                <a:solidFill>
                  <a:schemeClr val="tx1"/>
                </a:solidFill>
                <a:latin typeface="Times New Roman"/>
                <a:cs typeface="Times New Roman"/>
              </a:rPr>
              <a:t>Reception of Roman law:</a:t>
            </a:r>
            <a:r>
              <a:rPr lang="en-GB" sz="3200" dirty="0" smtClean="0">
                <a:solidFill>
                  <a:schemeClr val="tx1"/>
                </a:solidFill>
                <a:latin typeface="Times New Roman"/>
                <a:cs typeface="Times New Roman"/>
              </a:rPr>
              <a:t> Germany came in contact with Roman law relatively late, not before the middle of the XV century.</a:t>
            </a:r>
          </a:p>
          <a:p>
            <a:pPr marL="45720" indent="0" algn="just">
              <a:lnSpc>
                <a:spcPct val="120000"/>
              </a:lnSpc>
              <a:buNone/>
            </a:pPr>
            <a:r>
              <a:rPr lang="en-GB" sz="3200" dirty="0" smtClean="0">
                <a:solidFill>
                  <a:schemeClr val="tx1"/>
                </a:solidFill>
                <a:latin typeface="Times New Roman"/>
                <a:cs typeface="Times New Roman"/>
              </a:rPr>
              <a:t>This late contact entailed a widespread acceptance of Roman law and a more extensive scientific systematisation of legal thought.</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0845443" cy="4937190"/>
          </a:xfrm>
        </p:spPr>
        <p:txBody>
          <a:bodyPr>
            <a:normAutofit fontScale="62500" lnSpcReduction="20000"/>
          </a:bodyPr>
          <a:lstStyle/>
          <a:p>
            <a:pPr marL="45720" indent="0" algn="just">
              <a:lnSpc>
                <a:spcPct val="120000"/>
              </a:lnSpc>
              <a:spcBef>
                <a:spcPts val="0"/>
              </a:spcBef>
              <a:buNone/>
            </a:pPr>
            <a:r>
              <a:rPr lang="en-GB" sz="4600" b="1" dirty="0" smtClean="0">
                <a:solidFill>
                  <a:schemeClr val="tx1"/>
                </a:solidFill>
                <a:latin typeface="Times New Roman"/>
                <a:cs typeface="Times New Roman"/>
              </a:rPr>
              <a:t>Political context: </a:t>
            </a:r>
            <a:r>
              <a:rPr lang="en-GB" sz="4600" dirty="0" smtClean="0">
                <a:solidFill>
                  <a:schemeClr val="tx1"/>
                </a:solidFill>
                <a:latin typeface="Times New Roman"/>
                <a:cs typeface="Times New Roman"/>
              </a:rPr>
              <a:t>central imperial power was weak, while the power of territorial rulers and feudal principalities was correspondingly increasing.</a:t>
            </a:r>
          </a:p>
          <a:p>
            <a:pPr marL="45720" indent="0" algn="just">
              <a:lnSpc>
                <a:spcPct val="120000"/>
              </a:lnSpc>
              <a:spcBef>
                <a:spcPts val="0"/>
              </a:spcBef>
              <a:buNone/>
            </a:pPr>
            <a:endParaRPr lang="en-GB" sz="4600" dirty="0">
              <a:solidFill>
                <a:schemeClr val="tx1"/>
              </a:solidFill>
              <a:latin typeface="Times New Roman"/>
              <a:cs typeface="Times New Roman"/>
            </a:endParaRPr>
          </a:p>
          <a:p>
            <a:pPr marL="45720" indent="0" algn="just">
              <a:lnSpc>
                <a:spcPct val="120000"/>
              </a:lnSpc>
              <a:spcBef>
                <a:spcPts val="0"/>
              </a:spcBef>
              <a:buNone/>
            </a:pPr>
            <a:r>
              <a:rPr lang="en-GB" sz="4600" dirty="0" smtClean="0">
                <a:solidFill>
                  <a:schemeClr val="tx1"/>
                </a:solidFill>
                <a:latin typeface="Times New Roman"/>
                <a:cs typeface="Times New Roman"/>
              </a:rPr>
              <a:t>The Keiser had no fixed seat, there were no central administrative bodies; there was no staff of royal officers.</a:t>
            </a:r>
          </a:p>
          <a:p>
            <a:pPr marL="45720" indent="0" algn="just">
              <a:lnSpc>
                <a:spcPct val="120000"/>
              </a:lnSpc>
              <a:spcBef>
                <a:spcPts val="0"/>
              </a:spcBef>
              <a:buNone/>
            </a:pPr>
            <a:endParaRPr lang="en-GB" sz="4600" dirty="0">
              <a:solidFill>
                <a:schemeClr val="tx1"/>
              </a:solidFill>
              <a:latin typeface="Times New Roman"/>
              <a:cs typeface="Times New Roman"/>
            </a:endParaRPr>
          </a:p>
          <a:p>
            <a:pPr marL="45720" indent="0" algn="just">
              <a:lnSpc>
                <a:spcPct val="120000"/>
              </a:lnSpc>
              <a:spcBef>
                <a:spcPts val="0"/>
              </a:spcBef>
              <a:buNone/>
            </a:pPr>
            <a:r>
              <a:rPr lang="en-GB" sz="4600" dirty="0" smtClean="0">
                <a:solidFill>
                  <a:schemeClr val="tx1"/>
                </a:solidFill>
                <a:latin typeface="Times New Roman"/>
                <a:cs typeface="Times New Roman"/>
              </a:rPr>
              <a:t>The </a:t>
            </a:r>
            <a:r>
              <a:rPr lang="de-DE" sz="4600" i="1" dirty="0" smtClean="0">
                <a:solidFill>
                  <a:schemeClr val="tx1"/>
                </a:solidFill>
                <a:latin typeface="Times New Roman"/>
                <a:cs typeface="Times New Roman"/>
              </a:rPr>
              <a:t>Reichshofgericht</a:t>
            </a:r>
            <a:r>
              <a:rPr lang="en-GB" sz="4600" dirty="0" smtClean="0">
                <a:solidFill>
                  <a:schemeClr val="tx1"/>
                </a:solidFill>
                <a:latin typeface="Times New Roman"/>
                <a:cs typeface="Times New Roman"/>
              </a:rPr>
              <a:t> was of little influence, had no independence from the Emperor and could be bypassed by local rules (privileges </a:t>
            </a:r>
            <a:r>
              <a:rPr lang="en-GB" sz="4600" i="1" dirty="0" smtClean="0">
                <a:solidFill>
                  <a:schemeClr val="tx1"/>
                </a:solidFill>
                <a:latin typeface="Times New Roman"/>
                <a:cs typeface="Times New Roman"/>
              </a:rPr>
              <a:t>de non </a:t>
            </a:r>
            <a:r>
              <a:rPr lang="en-GB" sz="4600" i="1" dirty="0" err="1" smtClean="0">
                <a:solidFill>
                  <a:schemeClr val="tx1"/>
                </a:solidFill>
                <a:latin typeface="Times New Roman"/>
                <a:cs typeface="Times New Roman"/>
              </a:rPr>
              <a:t>appelando</a:t>
            </a:r>
            <a:r>
              <a:rPr lang="en-GB" sz="4600" dirty="0" smtClean="0">
                <a:solidFill>
                  <a:schemeClr val="tx1"/>
                </a:solidFill>
                <a:latin typeface="Times New Roman"/>
                <a:cs typeface="Times New Roman"/>
              </a:rPr>
              <a:t> and </a:t>
            </a:r>
            <a:r>
              <a:rPr lang="en-GB" sz="4600" i="1" dirty="0" smtClean="0">
                <a:solidFill>
                  <a:schemeClr val="tx1"/>
                </a:solidFill>
                <a:latin typeface="Times New Roman"/>
                <a:cs typeface="Times New Roman"/>
              </a:rPr>
              <a:t>de non </a:t>
            </a:r>
            <a:r>
              <a:rPr lang="en-GB" sz="4600" i="1" dirty="0" err="1" smtClean="0">
                <a:solidFill>
                  <a:schemeClr val="tx1"/>
                </a:solidFill>
                <a:latin typeface="Times New Roman"/>
                <a:cs typeface="Times New Roman"/>
              </a:rPr>
              <a:t>evocando</a:t>
            </a:r>
            <a:r>
              <a:rPr lang="en-GB" sz="4600" dirty="0" smtClean="0">
                <a:solidFill>
                  <a:schemeClr val="tx1"/>
                </a:solidFill>
                <a:latin typeface="Times New Roman"/>
                <a:cs typeface="Times New Roman"/>
              </a:rPr>
              <a:t>).</a:t>
            </a:r>
          </a:p>
          <a:p>
            <a:pPr marL="45720" indent="0" algn="just">
              <a:lnSpc>
                <a:spcPct val="120000"/>
              </a:lnSpc>
              <a:spcBef>
                <a:spcPts val="0"/>
              </a:spcBef>
              <a:buNone/>
            </a:pPr>
            <a:endParaRPr lang="en-GB" sz="4100" dirty="0" smtClean="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50941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394114" y="1486482"/>
            <a:ext cx="11297945" cy="4937190"/>
          </a:xfrm>
        </p:spPr>
        <p:txBody>
          <a:bodyPr>
            <a:noAutofit/>
          </a:bodyPr>
          <a:lstStyle/>
          <a:p>
            <a:pPr marL="45720" indent="0" algn="just">
              <a:lnSpc>
                <a:spcPct val="120000"/>
              </a:lnSpc>
              <a:spcBef>
                <a:spcPts val="0"/>
              </a:spcBef>
              <a:buNone/>
            </a:pPr>
            <a:r>
              <a:rPr lang="en-GB" sz="3200" b="1" dirty="0" smtClean="0">
                <a:solidFill>
                  <a:schemeClr val="tx1"/>
                </a:solidFill>
                <a:latin typeface="Times New Roman"/>
                <a:cs typeface="Times New Roman"/>
              </a:rPr>
              <a:t>Reasons for the appeal of Roman law</a:t>
            </a:r>
            <a:endParaRPr lang="en-GB" sz="3200" dirty="0" smtClean="0">
              <a:solidFill>
                <a:schemeClr val="tx1"/>
              </a:solidFill>
              <a:latin typeface="Times New Roman"/>
              <a:cs typeface="Times New Roman"/>
            </a:endParaRP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1) </a:t>
            </a:r>
            <a:r>
              <a:rPr lang="en-GB" sz="3200" dirty="0" smtClean="0">
                <a:solidFill>
                  <a:schemeClr val="tx1"/>
                </a:solidFill>
                <a:latin typeface="Times New Roman"/>
                <a:cs typeface="Times New Roman"/>
              </a:rPr>
              <a:t>There was no common German private law, no common court systems, no common fraternity of lawyers.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b="1" dirty="0" smtClean="0">
                <a:solidFill>
                  <a:schemeClr val="tx1"/>
                </a:solidFill>
                <a:latin typeface="Times New Roman"/>
                <a:cs typeface="Times New Roman"/>
              </a:rPr>
              <a:t>2) </a:t>
            </a:r>
            <a:r>
              <a:rPr lang="en-GB" sz="3200" dirty="0" smtClean="0">
                <a:solidFill>
                  <a:schemeClr val="tx1"/>
                </a:solidFill>
                <a:latin typeface="Times New Roman"/>
                <a:cs typeface="Times New Roman"/>
              </a:rPr>
              <a:t>Local courts issued decisions based on traditional legal knowledge, practical wisdom, experience: an irrational and unpredictable method, inadequate for social complexity.</a:t>
            </a:r>
          </a:p>
        </p:txBody>
      </p:sp>
    </p:spTree>
    <p:extLst>
      <p:ext uri="{BB962C8B-B14F-4D97-AF65-F5344CB8AC3E}">
        <p14:creationId xmlns:p14="http://schemas.microsoft.com/office/powerpoint/2010/main" val="861379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b="1" dirty="0" smtClean="0">
                <a:solidFill>
                  <a:schemeClr val="tx1"/>
                </a:solidFill>
                <a:latin typeface="Times New Roman"/>
                <a:cs typeface="Times New Roman"/>
              </a:rPr>
              <a:t>Reasons for the appeal of Roman law</a:t>
            </a:r>
            <a:endParaRPr lang="en-GB" sz="3200" dirty="0" smtClean="0">
              <a:solidFill>
                <a:schemeClr val="tx1"/>
              </a:solidFill>
              <a:latin typeface="Times New Roman"/>
              <a:cs typeface="Times New Roman"/>
            </a:endParaRP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Traditional law was still at a pre-scientific stage.</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Roman law, as the product of the Roman Empire, seemed to draw a line of succession between the Roman Empire and the Holy Roman Empire of the Germans, where the Kaiser was the new Caesar.</a:t>
            </a:r>
          </a:p>
        </p:txBody>
      </p:sp>
    </p:spTree>
    <p:extLst>
      <p:ext uri="{BB962C8B-B14F-4D97-AF65-F5344CB8AC3E}">
        <p14:creationId xmlns:p14="http://schemas.microsoft.com/office/powerpoint/2010/main" val="156787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Jurists trained in Roman law were employed in Ecclesiastical institutions and in the principalities and boroughs, and then moved to judicial positions.</a:t>
            </a: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At first they were educated in Italian Universities, but later on regular classes of Roman law started to be offered also by German Universities, as local rulers wanted their own ‘made in Germany’ legal experts. </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378086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just">
              <a:lnSpc>
                <a:spcPct val="120000"/>
              </a:lnSpc>
              <a:spcBef>
                <a:spcPts val="0"/>
              </a:spcBef>
              <a:buNone/>
            </a:pPr>
            <a:r>
              <a:rPr lang="en-GB" sz="3200" dirty="0" smtClean="0">
                <a:solidFill>
                  <a:schemeClr val="tx1"/>
                </a:solidFill>
                <a:latin typeface="Times New Roman"/>
                <a:cs typeface="Times New Roman"/>
              </a:rPr>
              <a:t>Such experts were destined to be university professors, clerks in courts and local bodies, writers of legal opinions, legal advisors for rulers, draftsmen of legal documents for principalities and towns.</a:t>
            </a:r>
            <a:endParaRPr lang="en-GB" sz="3200" dirty="0">
              <a:solidFill>
                <a:schemeClr val="tx1"/>
              </a:solidFill>
              <a:latin typeface="Times New Roman"/>
              <a:cs typeface="Times New Roman"/>
            </a:endParaRPr>
          </a:p>
          <a:p>
            <a:pPr marL="45720" indent="0" algn="just">
              <a:lnSpc>
                <a:spcPct val="120000"/>
              </a:lnSpc>
              <a:spcBef>
                <a:spcPts val="0"/>
              </a:spcBef>
              <a:buNone/>
            </a:pPr>
            <a:endParaRPr lang="en-GB" sz="3200" dirty="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Their mutual activities have contributed to the formation of ‘</a:t>
            </a:r>
            <a:r>
              <a:rPr lang="en-GB" sz="3200" i="1" dirty="0" smtClean="0">
                <a:solidFill>
                  <a:schemeClr val="tx1"/>
                </a:solidFill>
                <a:latin typeface="Times New Roman"/>
                <a:cs typeface="Times New Roman"/>
              </a:rPr>
              <a:t>usus </a:t>
            </a:r>
            <a:r>
              <a:rPr lang="en-GB" sz="3200" i="1" dirty="0" err="1" smtClean="0">
                <a:solidFill>
                  <a:schemeClr val="tx1"/>
                </a:solidFill>
                <a:latin typeface="Times New Roman"/>
                <a:cs typeface="Times New Roman"/>
              </a:rPr>
              <a:t>modernus</a:t>
            </a:r>
            <a:r>
              <a:rPr lang="en-GB" sz="3200" i="1" dirty="0" smtClean="0">
                <a:solidFill>
                  <a:schemeClr val="tx1"/>
                </a:solidFill>
                <a:latin typeface="Times New Roman"/>
                <a:cs typeface="Times New Roman"/>
              </a:rPr>
              <a:t> </a:t>
            </a:r>
            <a:r>
              <a:rPr lang="en-GB" sz="3200" i="1" dirty="0" err="1" smtClean="0">
                <a:solidFill>
                  <a:schemeClr val="tx1"/>
                </a:solidFill>
                <a:latin typeface="Times New Roman"/>
                <a:cs typeface="Times New Roman"/>
              </a:rPr>
              <a:t>pandectarum</a:t>
            </a:r>
            <a:r>
              <a:rPr lang="en-GB" sz="3200" dirty="0" smtClean="0">
                <a:solidFill>
                  <a:schemeClr val="tx1"/>
                </a:solidFill>
                <a:latin typeface="Times New Roman"/>
                <a:cs typeface="Times New Roman"/>
              </a:rPr>
              <a:t>’, a method for analysing and interpreting Roman law to adapt it to current problems.</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1688400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434123" y="562782"/>
            <a:ext cx="11198612" cy="598150"/>
          </a:xfrm>
        </p:spPr>
        <p:txBody>
          <a:bodyPr>
            <a:noAutofit/>
          </a:bodyPr>
          <a:lstStyle/>
          <a:p>
            <a:pPr lvl="0" algn="ctr"/>
            <a:r>
              <a:rPr lang="it-IT" sz="3200" dirty="0" smtClean="0">
                <a:latin typeface="Times New Roman" panose="02020603050405020304" pitchFamily="18" charset="0"/>
                <a:cs typeface="Times New Roman" panose="02020603050405020304" pitchFamily="18" charset="0"/>
              </a:rPr>
              <a:t>HISTORICAL ORIGINS - FORMATION OF GERMAN LAW</a:t>
            </a:r>
            <a:endParaRPr lang="it-IT" sz="3200" i="1" dirty="0">
              <a:latin typeface="Times New Roman" panose="02020603050405020304" pitchFamily="18" charset="0"/>
              <a:cs typeface="Times New Roman" panose="02020603050405020304" pitchFamily="18" charset="0"/>
            </a:endParaRPr>
          </a:p>
        </p:txBody>
      </p:sp>
      <p:sp>
        <p:nvSpPr>
          <p:cNvPr id="14" name="Segnaposto contenuto 13"/>
          <p:cNvSpPr>
            <a:spLocks noGrp="1"/>
          </p:cNvSpPr>
          <p:nvPr>
            <p:ph idx="1"/>
          </p:nvPr>
        </p:nvSpPr>
        <p:spPr>
          <a:xfrm>
            <a:off x="686050" y="1486482"/>
            <a:ext cx="11006009" cy="4937190"/>
          </a:xfrm>
        </p:spPr>
        <p:txBody>
          <a:bodyPr>
            <a:noAutofit/>
          </a:bodyPr>
          <a:lstStyle/>
          <a:p>
            <a:pPr marL="45720" indent="0" algn="ctr">
              <a:lnSpc>
                <a:spcPct val="120000"/>
              </a:lnSpc>
              <a:spcBef>
                <a:spcPts val="0"/>
              </a:spcBef>
              <a:buNone/>
            </a:pPr>
            <a:r>
              <a:rPr lang="en-GB" sz="3200" b="1" dirty="0" smtClean="0">
                <a:solidFill>
                  <a:schemeClr val="tx1"/>
                </a:solidFill>
                <a:latin typeface="Times New Roman"/>
                <a:cs typeface="Times New Roman"/>
              </a:rPr>
              <a:t>II. The age of </a:t>
            </a:r>
            <a:r>
              <a:rPr lang="en-GB" sz="3200" b="1" i="1" dirty="0" err="1" smtClean="0">
                <a:solidFill>
                  <a:schemeClr val="tx1"/>
                </a:solidFill>
                <a:latin typeface="Times New Roman"/>
                <a:cs typeface="Times New Roman"/>
              </a:rPr>
              <a:t>lumières</a:t>
            </a:r>
            <a:r>
              <a:rPr lang="en-GB" sz="3200" b="1" dirty="0" smtClean="0">
                <a:solidFill>
                  <a:schemeClr val="tx1"/>
                </a:solidFill>
                <a:latin typeface="Times New Roman"/>
                <a:cs typeface="Times New Roman"/>
              </a:rPr>
              <a:t> </a:t>
            </a:r>
            <a:r>
              <a:rPr lang="mr-IN" sz="3200" b="1" dirty="0" smtClean="0">
                <a:solidFill>
                  <a:schemeClr val="tx1"/>
                </a:solidFill>
                <a:latin typeface="Times New Roman"/>
                <a:cs typeface="Times New Roman"/>
              </a:rPr>
              <a:t>–</a:t>
            </a:r>
            <a:r>
              <a:rPr lang="en-GB" sz="3200" b="1" dirty="0" smtClean="0">
                <a:solidFill>
                  <a:schemeClr val="tx1"/>
                </a:solidFill>
                <a:latin typeface="Times New Roman"/>
                <a:cs typeface="Times New Roman"/>
              </a:rPr>
              <a:t> enlightenment period</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The subjection of medieval institutions and traditional authorities to rational criticism has gradually given birth to the idea of codification.</a:t>
            </a:r>
          </a:p>
          <a:p>
            <a:pPr marL="45720" indent="0" algn="just">
              <a:lnSpc>
                <a:spcPct val="120000"/>
              </a:lnSpc>
              <a:spcBef>
                <a:spcPts val="0"/>
              </a:spcBef>
              <a:buNone/>
            </a:pPr>
            <a:endParaRPr lang="en-GB" sz="3200" dirty="0" smtClean="0">
              <a:solidFill>
                <a:schemeClr val="tx1"/>
              </a:solidFill>
              <a:latin typeface="Times New Roman"/>
              <a:cs typeface="Times New Roman"/>
            </a:endParaRPr>
          </a:p>
          <a:p>
            <a:pPr marL="45720" indent="0" algn="just">
              <a:lnSpc>
                <a:spcPct val="120000"/>
              </a:lnSpc>
              <a:spcBef>
                <a:spcPts val="0"/>
              </a:spcBef>
              <a:buNone/>
            </a:pPr>
            <a:r>
              <a:rPr lang="en-GB" sz="3200" dirty="0" smtClean="0">
                <a:solidFill>
                  <a:schemeClr val="tx1"/>
                </a:solidFill>
                <a:latin typeface="Times New Roman"/>
                <a:cs typeface="Times New Roman"/>
              </a:rPr>
              <a:t>It pushed German jurists to read ‘</a:t>
            </a:r>
            <a:r>
              <a:rPr lang="en-GB" sz="3200" i="1" dirty="0" smtClean="0">
                <a:solidFill>
                  <a:schemeClr val="tx1"/>
                </a:solidFill>
                <a:latin typeface="Times New Roman"/>
                <a:cs typeface="Times New Roman"/>
              </a:rPr>
              <a:t>usus </a:t>
            </a:r>
            <a:r>
              <a:rPr lang="en-GB" sz="3200" i="1" dirty="0" err="1" smtClean="0">
                <a:solidFill>
                  <a:schemeClr val="tx1"/>
                </a:solidFill>
                <a:latin typeface="Times New Roman"/>
                <a:cs typeface="Times New Roman"/>
              </a:rPr>
              <a:t>modernum</a:t>
            </a:r>
            <a:r>
              <a:rPr lang="en-GB" sz="3200" i="1" dirty="0" smtClean="0">
                <a:solidFill>
                  <a:schemeClr val="tx1"/>
                </a:solidFill>
                <a:latin typeface="Times New Roman"/>
                <a:cs typeface="Times New Roman"/>
              </a:rPr>
              <a:t> </a:t>
            </a:r>
            <a:r>
              <a:rPr lang="en-GB" sz="3200" i="1" dirty="0" err="1" smtClean="0">
                <a:solidFill>
                  <a:schemeClr val="tx1"/>
                </a:solidFill>
                <a:latin typeface="Times New Roman"/>
                <a:cs typeface="Times New Roman"/>
              </a:rPr>
              <a:t>pandectarum</a:t>
            </a:r>
            <a:r>
              <a:rPr lang="en-GB" sz="3200" dirty="0" smtClean="0">
                <a:solidFill>
                  <a:schemeClr val="tx1"/>
                </a:solidFill>
                <a:latin typeface="Times New Roman"/>
                <a:cs typeface="Times New Roman"/>
              </a:rPr>
              <a:t>’ from a historical perspective and to systematise it.</a:t>
            </a:r>
            <a:endParaRPr lang="en-GB" sz="3200" dirty="0">
              <a:solidFill>
                <a:schemeClr val="tx1"/>
              </a:solidFill>
              <a:latin typeface="Times New Roman"/>
              <a:cs typeface="Times New Roman"/>
            </a:endParaRPr>
          </a:p>
        </p:txBody>
      </p:sp>
    </p:spTree>
    <p:extLst>
      <p:ext uri="{BB962C8B-B14F-4D97-AF65-F5344CB8AC3E}">
        <p14:creationId xmlns:p14="http://schemas.microsoft.com/office/powerpoint/2010/main" val="232985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1459</Words>
  <Application>Microsoft Macintosh PowerPoint</Application>
  <PresentationFormat>Personalizzato</PresentationFormat>
  <Paragraphs>104</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Banded Design Yellow 16x9</vt:lpstr>
      <vt:lpstr>Comparative Law</vt:lpstr>
      <vt:lpstr>THE ROMANISTIC LEGAL FAMILY</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HISTORICAL ORIGINS - FORMATION OF GERMAN LAW</vt:lpstr>
      <vt:lpstr>THE MAKING OF THE BGB</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2020-03-26T17:28:54Z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