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9"/>
  </p:notesMasterIdLst>
  <p:handoutMasterIdLst>
    <p:handoutMasterId r:id="rId30"/>
  </p:handoutMasterIdLst>
  <p:sldIdLst>
    <p:sldId id="256" r:id="rId3"/>
    <p:sldId id="366" r:id="rId4"/>
    <p:sldId id="423" r:id="rId5"/>
    <p:sldId id="484" r:id="rId6"/>
    <p:sldId id="485" r:id="rId7"/>
    <p:sldId id="486" r:id="rId8"/>
    <p:sldId id="487" r:id="rId9"/>
    <p:sldId id="488" r:id="rId10"/>
    <p:sldId id="489" r:id="rId11"/>
    <p:sldId id="490" r:id="rId12"/>
    <p:sldId id="507" r:id="rId13"/>
    <p:sldId id="491" r:id="rId14"/>
    <p:sldId id="492" r:id="rId15"/>
    <p:sldId id="493" r:id="rId16"/>
    <p:sldId id="494" r:id="rId17"/>
    <p:sldId id="495" r:id="rId18"/>
    <p:sldId id="496" r:id="rId19"/>
    <p:sldId id="497" r:id="rId20"/>
    <p:sldId id="498" r:id="rId21"/>
    <p:sldId id="499" r:id="rId22"/>
    <p:sldId id="500" r:id="rId23"/>
    <p:sldId id="501" r:id="rId24"/>
    <p:sldId id="502" r:id="rId25"/>
    <p:sldId id="503" r:id="rId26"/>
    <p:sldId id="504" r:id="rId27"/>
    <p:sldId id="50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73EFFF0F-2C3D-A046-8F86-0A91917294A6}">
          <p14:sldIdLst>
            <p14:sldId id="256"/>
            <p14:sldId id="366"/>
            <p14:sldId id="423"/>
            <p14:sldId id="484"/>
            <p14:sldId id="485"/>
            <p14:sldId id="486"/>
            <p14:sldId id="487"/>
            <p14:sldId id="488"/>
            <p14:sldId id="489"/>
            <p14:sldId id="490"/>
            <p14:sldId id="507"/>
            <p14:sldId id="491"/>
            <p14:sldId id="492"/>
            <p14:sldId id="493"/>
            <p14:sldId id="494"/>
            <p14:sldId id="495"/>
            <p14:sldId id="496"/>
            <p14:sldId id="497"/>
            <p14:sldId id="498"/>
            <p14:sldId id="499"/>
            <p14:sldId id="500"/>
            <p14:sldId id="501"/>
            <p14:sldId id="502"/>
            <p14:sldId id="503"/>
            <p14:sldId id="504"/>
            <p14:sldId id="505"/>
          </p14:sldIdLst>
        </p14:section>
        <p14:section name="Sezione senza titolo" id="{C08D3A65-0139-A548-8A99-FB0682398DB6}">
          <p14:sldIdLst/>
        </p14:section>
      </p14:sectionLst>
    </p:ex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4" d="100"/>
          <a:sy n="114" d="100"/>
        </p:scale>
        <p:origin x="512" y="184"/>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D2DDA-69D8-473F-A583-B6774B31A77B}" type="datetimeFigureOut">
              <a:rPr lang="en-US"/>
              <a:t>5/4/21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92CCB-FF08-4D29-8DA3-E1FD86044808}" type="slidenum">
              <a:rPr/>
              <a:t>‹N›</a:t>
            </a:fld>
            <a:endParaRPr/>
          </a:p>
        </p:txBody>
      </p:sp>
    </p:spTree>
    <p:extLst>
      <p:ext uri="{BB962C8B-B14F-4D97-AF65-F5344CB8AC3E}">
        <p14:creationId xmlns:p14="http://schemas.microsoft.com/office/powerpoint/2010/main" val="166215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F6DFB-6833-46E4-B515-70E0D9178056}" type="datetimeFigureOut">
              <a:rPr lang="en-US"/>
              <a:t>5/4/21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706C7-F2C3-48B6-8A22-C484D800B5D4}" type="slidenum">
              <a:rPr/>
              <a:t>‹N›</a:t>
            </a:fld>
            <a:endParaRPr/>
          </a:p>
        </p:txBody>
      </p:sp>
    </p:spTree>
    <p:extLst>
      <p:ext uri="{BB962C8B-B14F-4D97-AF65-F5344CB8AC3E}">
        <p14:creationId xmlns:p14="http://schemas.microsoft.com/office/powerpoint/2010/main" val="59950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9" name="Rectangle 8"/>
          <p:cNvSpPr/>
          <p:nvPr/>
        </p:nvSpPr>
        <p:spPr>
          <a:xfrm>
            <a:off x="1" y="1905000"/>
            <a:ext cx="12188827" cy="320040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1795132"/>
            <a:ext cx="12188827"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1" name="Rectangle 10"/>
          <p:cNvSpPr/>
          <p:nvPr/>
        </p:nvSpPr>
        <p:spPr>
          <a:xfrm>
            <a:off x="1" y="5142116"/>
            <a:ext cx="12188827"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4" y="2079812"/>
            <a:ext cx="9601200" cy="1724092"/>
          </a:xfrm>
        </p:spPr>
        <p:txBody>
          <a:bodyPr anchor="b"/>
          <a:lstStyle>
            <a:lvl1pPr algn="ctr">
              <a:defRPr sz="5400"/>
            </a:lvl1pPr>
          </a:lstStyle>
          <a:p>
            <a:r>
              <a:rPr lang="it-IT"/>
              <a:t>Fare clic per modificare lo stile del titolo</a:t>
            </a:r>
            <a:endParaRPr/>
          </a:p>
        </p:txBody>
      </p:sp>
      <p:sp>
        <p:nvSpPr>
          <p:cNvPr id="3" name="Subtitle 2"/>
          <p:cNvSpPr>
            <a:spLocks noGrp="1"/>
          </p:cNvSpPr>
          <p:nvPr>
            <p:ph type="subTitle" idx="1"/>
          </p:nvPr>
        </p:nvSpPr>
        <p:spPr>
          <a:xfrm>
            <a:off x="1295404" y="3959352"/>
            <a:ext cx="9601200" cy="914400"/>
          </a:xfrm>
        </p:spPr>
        <p:txBody>
          <a:bodyPr>
            <a:normAutofit/>
          </a:bodyPr>
          <a:lstStyle>
            <a:lvl1pPr marL="0" indent="0" algn="ctr">
              <a:spcBef>
                <a:spcPts val="0"/>
              </a:spcBef>
              <a:buNone/>
              <a:defRPr sz="200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a:p>
        </p:txBody>
      </p:sp>
    </p:spTree>
    <p:extLst>
      <p:ext uri="{BB962C8B-B14F-4D97-AF65-F5344CB8AC3E}">
        <p14:creationId xmlns:p14="http://schemas.microsoft.com/office/powerpoint/2010/main" val="198575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0B277187-C200-495F-A386-621319EADA8F}" type="datetimeFigureOut">
              <a:rPr lang="en-US"/>
              <a:t>5/4/21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273593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274638"/>
            <a:ext cx="2628900" cy="5897562"/>
          </a:xfrm>
        </p:spPr>
        <p:txBody>
          <a:bodyPr vert="eaVert"/>
          <a:lstStyle/>
          <a:p>
            <a:r>
              <a:rPr lang="it-IT"/>
              <a:t>Fare clic per modificare lo stile del titolo</a:t>
            </a:r>
            <a:endParaRPr/>
          </a:p>
        </p:txBody>
      </p:sp>
      <p:sp>
        <p:nvSpPr>
          <p:cNvPr id="3" name="Vertical Text Placeholder 2"/>
          <p:cNvSpPr>
            <a:spLocks noGrp="1"/>
          </p:cNvSpPr>
          <p:nvPr>
            <p:ph type="body" orient="vert" idx="1"/>
          </p:nvPr>
        </p:nvSpPr>
        <p:spPr>
          <a:xfrm>
            <a:off x="838199" y="274638"/>
            <a:ext cx="7734300" cy="589756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0B277187-C200-495F-A386-621319EADA8F}" type="datetimeFigureOut">
              <a:rPr lang="en-US"/>
              <a:t>5/4/21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423050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0B277187-C200-495F-A386-621319EADA8F}" type="datetimeFigureOut">
              <a:rPr lang="en-US"/>
              <a:t>5/4/21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42173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gradFill rotWithShape="1">
          <a:gsLst>
            <a:gs pos="100000">
              <a:schemeClr val="accent1">
                <a:alpha val="80000"/>
              </a:schemeClr>
            </a:gs>
            <a:gs pos="0">
              <a:schemeClr val="accent1">
                <a:lumMod val="40000"/>
                <a:lumOff val="60000"/>
                <a:alpha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4" y="2130552"/>
            <a:ext cx="9601200" cy="2359152"/>
          </a:xfrm>
        </p:spPr>
        <p:txBody>
          <a:bodyPr anchor="b">
            <a:normAutofit/>
          </a:bodyPr>
          <a:lstStyle>
            <a:lvl1pPr algn="ctr">
              <a:defRPr sz="5400" b="1"/>
            </a:lvl1pPr>
          </a:lstStyle>
          <a:p>
            <a:r>
              <a:rPr lang="it-IT"/>
              <a:t>Fare clic per modificare lo stile del titolo</a:t>
            </a:r>
            <a:endParaRPr/>
          </a:p>
        </p:txBody>
      </p:sp>
      <p:sp>
        <p:nvSpPr>
          <p:cNvPr id="3" name="Text Placeholder 2"/>
          <p:cNvSpPr>
            <a:spLocks noGrp="1"/>
          </p:cNvSpPr>
          <p:nvPr>
            <p:ph type="body" idx="1"/>
          </p:nvPr>
        </p:nvSpPr>
        <p:spPr>
          <a:xfrm>
            <a:off x="1295404" y="4572000"/>
            <a:ext cx="9601200" cy="841248"/>
          </a:xfrm>
        </p:spPr>
        <p:txBody>
          <a:bodyPr anchor="t"/>
          <a:lstStyle>
            <a:lvl1pPr marL="0" indent="0" algn="ctr">
              <a:spcBef>
                <a:spcPts val="0"/>
              </a:spcBef>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B277187-C200-495F-A386-621319EADA8F}" type="datetimeFigureOut">
              <a:rPr lang="en-US"/>
              <a:t>5/4/21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162033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Date Placeholder 4"/>
          <p:cNvSpPr>
            <a:spLocks noGrp="1"/>
          </p:cNvSpPr>
          <p:nvPr>
            <p:ph type="dt" sz="half" idx="10"/>
          </p:nvPr>
        </p:nvSpPr>
        <p:spPr/>
        <p:txBody>
          <a:bodyPr/>
          <a:lstStyle/>
          <a:p>
            <a:fld id="{0B277187-C200-495F-A386-621319EADA8F}" type="datetimeFigureOut">
              <a:rPr lang="en-US"/>
              <a:t>5/4/21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6763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341120" y="2740734"/>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278880" y="2740734"/>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7" name="Date Placeholder 6"/>
          <p:cNvSpPr>
            <a:spLocks noGrp="1"/>
          </p:cNvSpPr>
          <p:nvPr>
            <p:ph type="dt" sz="half" idx="10"/>
          </p:nvPr>
        </p:nvSpPr>
        <p:spPr/>
        <p:txBody>
          <a:bodyPr/>
          <a:lstStyle/>
          <a:p>
            <a:fld id="{0B277187-C200-495F-A386-621319EADA8F}" type="datetimeFigureOut">
              <a:rPr lang="en-US"/>
              <a:t>5/4/21</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25439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Date Placeholder 2"/>
          <p:cNvSpPr>
            <a:spLocks noGrp="1"/>
          </p:cNvSpPr>
          <p:nvPr>
            <p:ph type="dt" sz="half" idx="10"/>
          </p:nvPr>
        </p:nvSpPr>
        <p:spPr/>
        <p:txBody>
          <a:bodyPr/>
          <a:lstStyle/>
          <a:p>
            <a:fld id="{0B277187-C200-495F-A386-621319EADA8F}" type="datetimeFigureOut">
              <a:rPr lang="en-US"/>
              <a:t>5/4/21</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141291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grpSp>
        <p:nvGrpSpPr>
          <p:cNvPr id="5" name="Group 4"/>
          <p:cNvGrpSpPr/>
          <p:nvPr/>
        </p:nvGrpSpPr>
        <p:grpSpPr>
          <a:xfrm flipV="1">
            <a:off x="1588" y="0"/>
            <a:ext cx="12188827" cy="377952"/>
            <a:chOff x="-1" y="6480048"/>
            <a:chExt cx="12188827" cy="377952"/>
          </a:xfrm>
        </p:grpSpPr>
        <p:sp>
          <p:nvSpPr>
            <p:cNvPr id="6" name="Rectangle 5"/>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7" name="Rectangle 6"/>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Date Placeholder 1"/>
          <p:cNvSpPr>
            <a:spLocks noGrp="1"/>
          </p:cNvSpPr>
          <p:nvPr>
            <p:ph type="dt" sz="half" idx="10"/>
          </p:nvPr>
        </p:nvSpPr>
        <p:spPr/>
        <p:txBody>
          <a:bodyPr/>
          <a:lstStyle/>
          <a:p>
            <a:fld id="{0B277187-C200-495F-A386-621319EADA8F}" type="datetimeFigureOut">
              <a:rPr lang="en-US"/>
              <a:t>5/4/21</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29543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8" name="Group 7"/>
          <p:cNvGrpSpPr/>
          <p:nvPr/>
        </p:nvGrpSpPr>
        <p:grpSpPr>
          <a:xfrm flipV="1">
            <a:off x="1588"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9" y="2350008"/>
            <a:ext cx="4206240" cy="1993392"/>
          </a:xfrm>
        </p:spPr>
        <p:txBody>
          <a:bodyPr anchor="b">
            <a:normAutofit/>
          </a:bodyPr>
          <a:lstStyle>
            <a:lvl1pPr>
              <a:defRPr sz="3400" b="1"/>
            </a:lvl1pPr>
          </a:lstStyle>
          <a:p>
            <a:r>
              <a:rPr lang="it-IT"/>
              <a:t>Fare clic per modificare lo stile del titolo</a:t>
            </a:r>
            <a:endParaRPr/>
          </a:p>
        </p:txBody>
      </p:sp>
      <p:sp>
        <p:nvSpPr>
          <p:cNvPr id="3" name="Content Placeholder 2"/>
          <p:cNvSpPr>
            <a:spLocks noGrp="1"/>
          </p:cNvSpPr>
          <p:nvPr>
            <p:ph idx="1"/>
          </p:nvPr>
        </p:nvSpPr>
        <p:spPr>
          <a:xfrm>
            <a:off x="457200" y="758952"/>
            <a:ext cx="6629401"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Text Placeholder 3"/>
          <p:cNvSpPr>
            <a:spLocks noGrp="1"/>
          </p:cNvSpPr>
          <p:nvPr>
            <p:ph type="body" sz="half" idx="2"/>
          </p:nvPr>
        </p:nvSpPr>
        <p:spPr>
          <a:xfrm>
            <a:off x="7470649"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277187-C200-495F-A386-621319EADA8F}" type="datetimeFigureOut">
              <a:rPr lang="en-US"/>
              <a:t>5/4/21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53937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flipV="1">
            <a:off x="1588"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9" y="2350008"/>
            <a:ext cx="4206240" cy="1993392"/>
          </a:xfrm>
        </p:spPr>
        <p:txBody>
          <a:bodyPr anchor="b">
            <a:normAutofit/>
          </a:bodyPr>
          <a:lstStyle>
            <a:lvl1pPr>
              <a:defRPr sz="3400" b="1"/>
            </a:lvl1pPr>
          </a:lstStyle>
          <a:p>
            <a:r>
              <a:rPr lang="it-IT"/>
              <a:t>Fare clic per modificare lo stile del titolo</a:t>
            </a:r>
            <a:endParaRPr/>
          </a:p>
        </p:txBody>
      </p:sp>
      <p:sp>
        <p:nvSpPr>
          <p:cNvPr id="3" name="Picture Placeholder 2"/>
          <p:cNvSpPr>
            <a:spLocks noGrp="1"/>
          </p:cNvSpPr>
          <p:nvPr>
            <p:ph type="pic" idx="1"/>
          </p:nvPr>
        </p:nvSpPr>
        <p:spPr>
          <a:xfrm>
            <a:off x="150811" y="506104"/>
            <a:ext cx="6858002" cy="5843016"/>
          </a:xfrm>
          <a:solidFill>
            <a:schemeClr val="accent1">
              <a:lumMod val="40000"/>
              <a:lumOff val="60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a:p>
        </p:txBody>
      </p:sp>
      <p:sp>
        <p:nvSpPr>
          <p:cNvPr id="4" name="Text Placeholder 3"/>
          <p:cNvSpPr>
            <a:spLocks noGrp="1"/>
          </p:cNvSpPr>
          <p:nvPr>
            <p:ph type="body" sz="half" idx="2"/>
          </p:nvPr>
        </p:nvSpPr>
        <p:spPr>
          <a:xfrm>
            <a:off x="7470649"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277187-C200-495F-A386-621319EADA8F}" type="datetimeFigureOut">
              <a:rPr lang="en-US"/>
              <a:t>5/4/21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110198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9000"/>
              </a:schemeClr>
            </a:gs>
            <a:gs pos="40000">
              <a:schemeClr val="accent1">
                <a:lumMod val="20000"/>
                <a:lumOff val="80000"/>
                <a:alpha val="66000"/>
              </a:schemeClr>
            </a:gs>
            <a:gs pos="100000">
              <a:schemeClr val="accent1">
                <a:lumMod val="40000"/>
                <a:lumOff val="60000"/>
              </a:schemeClr>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9" name="Group 8"/>
          <p:cNvGrpSpPr/>
          <p:nvPr/>
        </p:nvGrpSpPr>
        <p:grpSpPr>
          <a:xfrm>
            <a:off x="3" y="6480048"/>
            <a:ext cx="12188827" cy="377952"/>
            <a:chOff x="-1" y="6480048"/>
            <a:chExt cx="12188827" cy="377952"/>
          </a:xfrm>
        </p:grpSpPr>
        <p:sp>
          <p:nvSpPr>
            <p:cNvPr id="7" name="Rectangle 6"/>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8" name="Rectangle 7"/>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it-IT"/>
              <a:t>Fare clic per modificare lo stile del titolo</a:t>
            </a:r>
            <a:endParaRPr/>
          </a:p>
        </p:txBody>
      </p:sp>
      <p:sp>
        <p:nvSpPr>
          <p:cNvPr id="3" name="Text Placeholder 2"/>
          <p:cNvSpPr>
            <a:spLocks noGrp="1"/>
          </p:cNvSpPr>
          <p:nvPr>
            <p:ph type="body" idx="1"/>
          </p:nvPr>
        </p:nvSpPr>
        <p:spPr>
          <a:xfrm>
            <a:off x="1341120" y="1901953"/>
            <a:ext cx="9509760" cy="412762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2"/>
          </p:nvPr>
        </p:nvSpPr>
        <p:spPr>
          <a:xfrm>
            <a:off x="8875776" y="6601968"/>
            <a:ext cx="960121" cy="237744"/>
          </a:xfrm>
          <a:prstGeom prst="rect">
            <a:avLst/>
          </a:prstGeom>
        </p:spPr>
        <p:txBody>
          <a:bodyPr vert="horz" lIns="91440" tIns="45720" rIns="91440" bIns="45720" rtlCol="0" anchor="ctr"/>
          <a:lstStyle>
            <a:lvl1pPr algn="r">
              <a:defRPr sz="900">
                <a:solidFill>
                  <a:schemeClr val="tx1"/>
                </a:solidFill>
              </a:defRPr>
            </a:lvl1pPr>
          </a:lstStyle>
          <a:p>
            <a:fld id="{0B277187-C200-495F-A386-621319EADA8F}" type="datetimeFigureOut">
              <a:rPr lang="en-US"/>
              <a:pPr/>
              <a:t>5/4/21</a:t>
            </a:fld>
            <a:endParaRPr/>
          </a:p>
        </p:txBody>
      </p:sp>
      <p:sp>
        <p:nvSpPr>
          <p:cNvPr id="5" name="Footer Placeholder 4"/>
          <p:cNvSpPr>
            <a:spLocks noGrp="1"/>
          </p:cNvSpPr>
          <p:nvPr>
            <p:ph type="ftr" sz="quarter" idx="3"/>
          </p:nvPr>
        </p:nvSpPr>
        <p:spPr>
          <a:xfrm>
            <a:off x="1341123" y="6601968"/>
            <a:ext cx="7159753" cy="237744"/>
          </a:xfrm>
          <a:prstGeom prst="rect">
            <a:avLst/>
          </a:prstGeom>
        </p:spPr>
        <p:txBody>
          <a:bodyPr vert="horz" lIns="91440" tIns="45720" rIns="91440" bIns="45720" rtlCol="0" anchor="ctr"/>
          <a:lstStyle>
            <a:lvl1pPr algn="l">
              <a:defRPr sz="900">
                <a:solidFill>
                  <a:schemeClr val="tx1"/>
                </a:solidFill>
              </a:defRPr>
            </a:lvl1pPr>
          </a:lstStyle>
          <a:p>
            <a:endParaRPr/>
          </a:p>
        </p:txBody>
      </p:sp>
      <p:sp>
        <p:nvSpPr>
          <p:cNvPr id="6" name="Slide Number Placeholder 5"/>
          <p:cNvSpPr>
            <a:spLocks noGrp="1"/>
          </p:cNvSpPr>
          <p:nvPr>
            <p:ph type="sldNum" sz="quarter" idx="4"/>
          </p:nvPr>
        </p:nvSpPr>
        <p:spPr>
          <a:xfrm>
            <a:off x="10210803" y="6601968"/>
            <a:ext cx="640080" cy="237744"/>
          </a:xfrm>
          <a:prstGeom prst="rect">
            <a:avLst/>
          </a:prstGeom>
        </p:spPr>
        <p:txBody>
          <a:bodyPr vert="horz" lIns="91440" tIns="45720" rIns="91440" bIns="45720" rtlCol="0" anchor="ctr"/>
          <a:lstStyle>
            <a:lvl1pPr algn="r">
              <a:defRPr sz="900">
                <a:solidFill>
                  <a:schemeClr val="tx1"/>
                </a:solidFill>
              </a:defRPr>
            </a:lvl1pPr>
          </a:lstStyle>
          <a:p>
            <a:fld id="{FC749032-2A07-4AE8-BA90-74324CAE0C87}" type="slidenum">
              <a:rPr/>
              <a:pPr/>
              <a:t>‹N›</a:t>
            </a:fld>
            <a:endParaRPr/>
          </a:p>
        </p:txBody>
      </p:sp>
    </p:spTree>
    <p:extLst>
      <p:ext uri="{BB962C8B-B14F-4D97-AF65-F5344CB8AC3E}">
        <p14:creationId xmlns:p14="http://schemas.microsoft.com/office/powerpoint/2010/main" val="38700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tx1">
              <a:lumMod val="90000"/>
              <a:lumOff val="10000"/>
            </a:schemeClr>
          </a:solidFill>
          <a:latin typeface="+mn-lt"/>
          <a:ea typeface="+mn-ea"/>
          <a:cs typeface="+mn-cs"/>
        </a:defRPr>
      </a:lvl1pPr>
      <a:lvl2pPr marL="594360" indent="-228600" algn="l" defTabSz="914400" rtl="0" eaLnBrk="1" latinLnBrk="0" hangingPunct="1">
        <a:lnSpc>
          <a:spcPct val="90000"/>
        </a:lnSpc>
        <a:spcBef>
          <a:spcPts val="1000"/>
        </a:spcBef>
        <a:buSzPct val="100000"/>
        <a:buFont typeface="Arial" pitchFamily="34" charset="0"/>
        <a:buChar char="▪"/>
        <a:defRPr sz="1800" kern="1200">
          <a:solidFill>
            <a:schemeClr val="tx1">
              <a:lumMod val="90000"/>
              <a:lumOff val="10000"/>
            </a:schemeClr>
          </a:solidFill>
          <a:latin typeface="+mn-lt"/>
          <a:ea typeface="+mn-ea"/>
          <a:cs typeface="+mn-cs"/>
        </a:defRPr>
      </a:lvl2pPr>
      <a:lvl3pPr marL="914400" indent="-228600" algn="l" defTabSz="914400" rtl="0" eaLnBrk="1" latinLnBrk="0" hangingPunct="1">
        <a:lnSpc>
          <a:spcPct val="90000"/>
        </a:lnSpc>
        <a:spcBef>
          <a:spcPts val="800"/>
        </a:spcBef>
        <a:buSzPct val="100000"/>
        <a:buFont typeface="Arial" pitchFamily="34" charset="0"/>
        <a:buChar char="▪"/>
        <a:defRPr sz="1600" kern="1200">
          <a:solidFill>
            <a:schemeClr val="tx1">
              <a:lumMod val="90000"/>
              <a:lumOff val="10000"/>
            </a:schemeClr>
          </a:solidFill>
          <a:latin typeface="+mn-lt"/>
          <a:ea typeface="+mn-ea"/>
          <a:cs typeface="+mn-cs"/>
        </a:defRPr>
      </a:lvl3pPr>
      <a:lvl4pPr marL="123444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4pPr>
      <a:lvl5pPr marL="155448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normAutofit/>
          </a:bodyPr>
          <a:lstStyle/>
          <a:p>
            <a:r>
              <a:rPr lang="it-IT" noProof="1"/>
              <a:t>Comparative Law</a:t>
            </a:r>
          </a:p>
        </p:txBody>
      </p:sp>
      <p:sp>
        <p:nvSpPr>
          <p:cNvPr id="2" name="Sottotitolo 1"/>
          <p:cNvSpPr>
            <a:spLocks noGrp="1"/>
          </p:cNvSpPr>
          <p:nvPr>
            <p:ph type="subTitle" idx="1"/>
          </p:nvPr>
        </p:nvSpPr>
        <p:spPr/>
        <p:txBody>
          <a:bodyPr>
            <a:normAutofit/>
          </a:bodyPr>
          <a:lstStyle/>
          <a:p>
            <a:r>
              <a:rPr lang="it-IT" sz="3600" dirty="0"/>
              <a:t>Prof.ssa Letizia Coppo</a:t>
            </a:r>
          </a:p>
        </p:txBody>
      </p:sp>
    </p:spTree>
    <p:extLst>
      <p:ext uri="{BB962C8B-B14F-4D97-AF65-F5344CB8AC3E}">
        <p14:creationId xmlns:p14="http://schemas.microsoft.com/office/powerpoint/2010/main" val="399801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LEGAL PROFESSION</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732118" y="1105647"/>
            <a:ext cx="10578353" cy="5303768"/>
          </a:xfrm>
        </p:spPr>
        <p:txBody>
          <a:bodyPr>
            <a:noAutofit/>
          </a:bodyPr>
          <a:lstStyle/>
          <a:p>
            <a:pPr marL="45720" indent="0" algn="just">
              <a:lnSpc>
                <a:spcPct val="120000"/>
              </a:lnSpc>
              <a:spcBef>
                <a:spcPts val="0"/>
              </a:spcBef>
              <a:buNone/>
            </a:pPr>
            <a:r>
              <a:rPr lang="en-GB" sz="3200" b="1" dirty="0">
                <a:solidFill>
                  <a:schemeClr val="tx1"/>
                </a:solidFill>
                <a:latin typeface="Times New Roman"/>
                <a:cs typeface="Times New Roman"/>
              </a:rPr>
              <a:t>The Law School Admission Test</a:t>
            </a: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b="1"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To be admitted to the best law schools (Ivy league), students need high ranking in the test, but this is not enough.</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Examiners assessment is also based on the most diverse cultural, environmental, racial (and the like) factors. On this ground the test has been harshly criticised, as it ends up favouring certain kinds of candidates. </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1193518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LEGAL PROFESSION</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806824" y="1255059"/>
            <a:ext cx="10503647" cy="5154356"/>
          </a:xfrm>
        </p:spPr>
        <p:txBody>
          <a:bodyPr>
            <a:noAutofit/>
          </a:bodyPr>
          <a:lstStyle/>
          <a:p>
            <a:pPr marL="45720" indent="0" algn="just">
              <a:lnSpc>
                <a:spcPct val="120000"/>
              </a:lnSpc>
              <a:spcBef>
                <a:spcPts val="0"/>
              </a:spcBef>
              <a:buNone/>
            </a:pPr>
            <a:r>
              <a:rPr lang="en-GB" sz="3200" b="1" dirty="0">
                <a:solidFill>
                  <a:schemeClr val="tx1"/>
                </a:solidFill>
                <a:latin typeface="Times New Roman"/>
                <a:cs typeface="Times New Roman"/>
              </a:rPr>
              <a:t>The Ivy League</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b="1" dirty="0">
                <a:solidFill>
                  <a:schemeClr val="tx1"/>
                </a:solidFill>
                <a:latin typeface="Times New Roman"/>
                <a:cs typeface="Times New Roman"/>
              </a:rPr>
              <a:t>Meaning:</a:t>
            </a:r>
            <a:r>
              <a:rPr lang="en-GB" sz="3200" dirty="0">
                <a:solidFill>
                  <a:schemeClr val="tx1"/>
                </a:solidFill>
                <a:latin typeface="Times New Roman"/>
                <a:cs typeface="Times New Roman"/>
              </a:rPr>
              <a:t> the term typically refers to a group of 8 elite colleges provided, beyond the sports context, with academic excellence, selectivity in admissions, and social elitism. </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b="1" dirty="0">
                <a:solidFill>
                  <a:schemeClr val="tx1"/>
                </a:solidFill>
                <a:latin typeface="Times New Roman"/>
                <a:cs typeface="Times New Roman"/>
              </a:rPr>
              <a:t>Members:</a:t>
            </a:r>
            <a:r>
              <a:rPr lang="en-GB" sz="3200" dirty="0">
                <a:solidFill>
                  <a:schemeClr val="tx1"/>
                </a:solidFill>
                <a:latin typeface="Times New Roman"/>
                <a:cs typeface="Times New Roman"/>
              </a:rPr>
              <a:t> Brown, Columbia, Cornell, Dartmouth College, Harvard, University of Pennsylvania, Princeton, and Yale.</a:t>
            </a:r>
          </a:p>
          <a:p>
            <a:pPr marL="45720" indent="0" algn="just">
              <a:lnSpc>
                <a:spcPct val="120000"/>
              </a:lnSpc>
              <a:spcBef>
                <a:spcPts val="0"/>
              </a:spcBef>
              <a:buNone/>
            </a:pP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33285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LEGAL PROFESSION</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732118" y="1105647"/>
            <a:ext cx="10578353" cy="5303768"/>
          </a:xfrm>
        </p:spPr>
        <p:txBody>
          <a:bodyPr>
            <a:noAutofit/>
          </a:bodyPr>
          <a:lstStyle/>
          <a:p>
            <a:pPr marL="45720" indent="0" algn="just">
              <a:lnSpc>
                <a:spcPct val="120000"/>
              </a:lnSpc>
              <a:spcBef>
                <a:spcPts val="0"/>
              </a:spcBef>
              <a:buNone/>
            </a:pPr>
            <a:r>
              <a:rPr lang="en-GB" sz="3200" b="1" dirty="0">
                <a:solidFill>
                  <a:schemeClr val="tx1"/>
                </a:solidFill>
                <a:latin typeface="Times New Roman"/>
                <a:cs typeface="Times New Roman"/>
              </a:rPr>
              <a:t>The Law Firms</a:t>
            </a: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Trend towards huge law firms (370 lawyers on average); a firm with 50 attorneys is considered rather small.</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But, still, the majority of attorneys works for individual or small associated law firms, with limited resources.</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‘Aggressive’ advertising of law firms is wide-spread.</a:t>
            </a:r>
          </a:p>
          <a:p>
            <a:pPr marL="45720" indent="0" algn="just">
              <a:lnSpc>
                <a:spcPct val="120000"/>
              </a:lnSpc>
              <a:spcBef>
                <a:spcPts val="0"/>
              </a:spcBef>
              <a:buNone/>
            </a:pP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3871001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LEGAL PROFESSION AND LITIGATION</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732118" y="1105647"/>
            <a:ext cx="10578353" cy="5303768"/>
          </a:xfrm>
        </p:spPr>
        <p:txBody>
          <a:bodyPr>
            <a:noAutofit/>
          </a:bodyPr>
          <a:lstStyle/>
          <a:p>
            <a:pPr marL="45720" indent="0" algn="just">
              <a:lnSpc>
                <a:spcPct val="120000"/>
              </a:lnSpc>
              <a:spcBef>
                <a:spcPts val="0"/>
              </a:spcBef>
              <a:buNone/>
            </a:pPr>
            <a:r>
              <a:rPr lang="en-GB" sz="3200" b="1" dirty="0">
                <a:solidFill>
                  <a:schemeClr val="tx1"/>
                </a:solidFill>
                <a:latin typeface="Times New Roman"/>
                <a:cs typeface="Times New Roman"/>
              </a:rPr>
              <a:t>Peculiarities of Litigation</a:t>
            </a:r>
          </a:p>
          <a:p>
            <a:pPr marL="45720" indent="0" algn="just">
              <a:lnSpc>
                <a:spcPct val="120000"/>
              </a:lnSpc>
              <a:spcBef>
                <a:spcPts val="0"/>
              </a:spcBef>
              <a:buNone/>
            </a:pPr>
            <a:endParaRPr lang="en-GB" sz="3200" dirty="0">
              <a:solidFill>
                <a:schemeClr val="tx1"/>
              </a:solidFill>
              <a:latin typeface="Times New Roman"/>
              <a:cs typeface="Times New Roman"/>
            </a:endParaRPr>
          </a:p>
          <a:p>
            <a:pPr algn="just">
              <a:lnSpc>
                <a:spcPct val="120000"/>
              </a:lnSpc>
              <a:spcBef>
                <a:spcPts val="0"/>
              </a:spcBef>
            </a:pPr>
            <a:r>
              <a:rPr lang="en-GB" sz="3200" dirty="0">
                <a:solidFill>
                  <a:schemeClr val="tx1"/>
                </a:solidFill>
                <a:latin typeface="Times New Roman"/>
                <a:cs typeface="Times New Roman"/>
              </a:rPr>
              <a:t>Contingent fees and Third Party Litigation Funding (TPLF)</a:t>
            </a:r>
          </a:p>
          <a:p>
            <a:pPr algn="just">
              <a:lnSpc>
                <a:spcPct val="120000"/>
              </a:lnSpc>
              <a:spcBef>
                <a:spcPts val="0"/>
              </a:spcBef>
            </a:pPr>
            <a:endParaRPr lang="en-GB" sz="3200" dirty="0">
              <a:solidFill>
                <a:schemeClr val="tx1"/>
              </a:solidFill>
              <a:latin typeface="Times New Roman"/>
              <a:cs typeface="Times New Roman"/>
            </a:endParaRPr>
          </a:p>
          <a:p>
            <a:pPr algn="just">
              <a:lnSpc>
                <a:spcPct val="120000"/>
              </a:lnSpc>
              <a:spcBef>
                <a:spcPts val="0"/>
              </a:spcBef>
            </a:pPr>
            <a:r>
              <a:rPr lang="en-GB" sz="3200" dirty="0">
                <a:solidFill>
                  <a:schemeClr val="tx1"/>
                </a:solidFill>
                <a:latin typeface="Times New Roman"/>
                <a:cs typeface="Times New Roman"/>
              </a:rPr>
              <a:t>No adverse costs rule</a:t>
            </a:r>
          </a:p>
          <a:p>
            <a:pPr algn="just">
              <a:lnSpc>
                <a:spcPct val="120000"/>
              </a:lnSpc>
              <a:spcBef>
                <a:spcPts val="0"/>
              </a:spcBef>
            </a:pPr>
            <a:endParaRPr lang="en-GB" sz="3200" dirty="0">
              <a:solidFill>
                <a:schemeClr val="tx1"/>
              </a:solidFill>
              <a:latin typeface="Times New Roman"/>
              <a:cs typeface="Times New Roman"/>
            </a:endParaRPr>
          </a:p>
          <a:p>
            <a:pPr algn="just">
              <a:lnSpc>
                <a:spcPct val="120000"/>
              </a:lnSpc>
              <a:spcBef>
                <a:spcPts val="0"/>
              </a:spcBef>
            </a:pPr>
            <a:r>
              <a:rPr lang="en-GB" sz="3200" dirty="0">
                <a:solidFill>
                  <a:schemeClr val="tx1"/>
                </a:solidFill>
                <a:latin typeface="Times New Roman"/>
                <a:cs typeface="Times New Roman"/>
              </a:rPr>
              <a:t>Spread of Public Interest Law Firms: encouragement of personal injury litigation and mass litigation; case selection on the basis of ‘emotional distress’</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2375927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LEGAL PROFESSION AND LITIGATION</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1060824" y="1389529"/>
            <a:ext cx="10249647" cy="5019886"/>
          </a:xfrm>
        </p:spPr>
        <p:txBody>
          <a:bodyPr>
            <a:noAutofit/>
          </a:bodyPr>
          <a:lstStyle/>
          <a:p>
            <a:pPr marL="45720" indent="0" algn="just">
              <a:lnSpc>
                <a:spcPct val="120000"/>
              </a:lnSpc>
              <a:spcBef>
                <a:spcPts val="0"/>
              </a:spcBef>
              <a:buNone/>
            </a:pPr>
            <a:r>
              <a:rPr lang="en-GB" sz="3200" b="1" dirty="0">
                <a:solidFill>
                  <a:schemeClr val="tx1"/>
                </a:solidFill>
                <a:latin typeface="Times New Roman"/>
                <a:cs typeface="Times New Roman"/>
              </a:rPr>
              <a:t>‘Litigation explosion’ and Alternative Dispute Resolution</a:t>
            </a:r>
          </a:p>
          <a:p>
            <a:pPr marL="45720" indent="0" algn="just">
              <a:lnSpc>
                <a:spcPct val="120000"/>
              </a:lnSpc>
              <a:spcBef>
                <a:spcPts val="0"/>
              </a:spcBef>
              <a:buNone/>
            </a:pPr>
            <a:endParaRPr lang="en-GB" sz="3200" dirty="0">
              <a:solidFill>
                <a:schemeClr val="tx1"/>
              </a:solidFill>
              <a:latin typeface="Times New Roman"/>
              <a:cs typeface="Times New Roman"/>
            </a:endParaRPr>
          </a:p>
          <a:p>
            <a:pPr algn="just">
              <a:lnSpc>
                <a:spcPct val="120000"/>
              </a:lnSpc>
              <a:spcBef>
                <a:spcPts val="0"/>
              </a:spcBef>
            </a:pPr>
            <a:r>
              <a:rPr lang="en-GB" sz="3200" dirty="0">
                <a:solidFill>
                  <a:schemeClr val="tx1"/>
                </a:solidFill>
                <a:latin typeface="Times New Roman"/>
                <a:cs typeface="Times New Roman"/>
              </a:rPr>
              <a:t>Settlement v. Adjudication; ‘Litigation romanticists’ v. ADR supporters</a:t>
            </a:r>
          </a:p>
          <a:p>
            <a:pPr algn="just">
              <a:lnSpc>
                <a:spcPct val="120000"/>
              </a:lnSpc>
              <a:spcBef>
                <a:spcPts val="0"/>
              </a:spcBef>
            </a:pPr>
            <a:endParaRPr lang="en-GB" sz="3200" dirty="0">
              <a:solidFill>
                <a:schemeClr val="tx1"/>
              </a:solidFill>
              <a:latin typeface="Times New Roman"/>
              <a:cs typeface="Times New Roman"/>
            </a:endParaRPr>
          </a:p>
          <a:p>
            <a:pPr algn="just">
              <a:lnSpc>
                <a:spcPct val="120000"/>
              </a:lnSpc>
              <a:spcBef>
                <a:spcPts val="0"/>
              </a:spcBef>
            </a:pPr>
            <a:r>
              <a:rPr lang="en-GB" sz="3200" dirty="0">
                <a:solidFill>
                  <a:schemeClr val="tx1"/>
                </a:solidFill>
                <a:latin typeface="Times New Roman"/>
                <a:cs typeface="Times New Roman"/>
              </a:rPr>
              <a:t>Process Pluralism and multi-door court system, where Alternative Dispute Resolution becomes Appropriate Dispute Resolution.</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2577620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JUDGES AND THE PROSECUTORS</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1105647" y="1643529"/>
            <a:ext cx="10204824" cy="4765886"/>
          </a:xfrm>
        </p:spPr>
        <p:txBody>
          <a:bodyPr>
            <a:noAutofit/>
          </a:bodyPr>
          <a:lstStyle/>
          <a:p>
            <a:pPr marL="45720" indent="0" algn="just">
              <a:lnSpc>
                <a:spcPct val="120000"/>
              </a:lnSpc>
              <a:spcBef>
                <a:spcPts val="0"/>
              </a:spcBef>
              <a:buNone/>
            </a:pPr>
            <a:r>
              <a:rPr lang="en-GB" sz="3200" dirty="0">
                <a:solidFill>
                  <a:schemeClr val="tx1"/>
                </a:solidFill>
                <a:latin typeface="Times New Roman"/>
                <a:cs typeface="Times New Roman"/>
              </a:rPr>
              <a:t>The career path of US judges is far more complex than the one of English judges.</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Two types of judges (federal and state judges) + Federal Supreme Court Justices.</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prestige varies according to a number of factors</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3817965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JUDGES AND THE PROSECUTORS</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1105647" y="1643529"/>
            <a:ext cx="10204824" cy="4765886"/>
          </a:xfrm>
        </p:spPr>
        <p:txBody>
          <a:bodyPr>
            <a:noAutofit/>
          </a:bodyPr>
          <a:lstStyle/>
          <a:p>
            <a:pPr marL="45720" indent="0" algn="just">
              <a:lnSpc>
                <a:spcPct val="120000"/>
              </a:lnSpc>
              <a:spcBef>
                <a:spcPts val="0"/>
              </a:spcBef>
              <a:buNone/>
            </a:pPr>
            <a:r>
              <a:rPr lang="en-GB" sz="3200" dirty="0">
                <a:solidFill>
                  <a:schemeClr val="tx1"/>
                </a:solidFill>
                <a:latin typeface="Times New Roman"/>
                <a:cs typeface="Times New Roman"/>
              </a:rPr>
              <a:t>The composition of the Federal Supreme Court is culturally heterogeneous: judges of other jurisdictions; successful practitioners; and also law professors and political jurists.</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Federal judges are appointed by the US President (directly in case of the Federal Supreme Court; through the Attorney General in the other cases) and need to be confirmed by the Senate (simple majority is enough).</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869997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JUDGES AND THE PROSECUTORS</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747059" y="1269999"/>
            <a:ext cx="10847294" cy="5139415"/>
          </a:xfrm>
        </p:spPr>
        <p:txBody>
          <a:bodyPr>
            <a:noAutofit/>
          </a:bodyPr>
          <a:lstStyle/>
          <a:p>
            <a:pPr marL="45720" indent="0" algn="just">
              <a:lnSpc>
                <a:spcPct val="120000"/>
              </a:lnSpc>
              <a:spcBef>
                <a:spcPts val="0"/>
              </a:spcBef>
              <a:buNone/>
            </a:pPr>
            <a:r>
              <a:rPr lang="en-GB" sz="3200" b="1" dirty="0">
                <a:solidFill>
                  <a:schemeClr val="tx1"/>
                </a:solidFill>
                <a:latin typeface="Times New Roman"/>
                <a:cs typeface="Times New Roman"/>
              </a:rPr>
              <a:t>Senatorial confirmation </a:t>
            </a:r>
            <a:r>
              <a:rPr lang="en-GB" sz="3200" dirty="0">
                <a:solidFill>
                  <a:schemeClr val="tx1"/>
                </a:solidFill>
                <a:latin typeface="Times New Roman"/>
                <a:cs typeface="Times New Roman"/>
              </a:rPr>
              <a:t>is ruled by ‘</a:t>
            </a:r>
            <a:r>
              <a:rPr lang="en-GB" sz="3200" u="sng" dirty="0">
                <a:solidFill>
                  <a:schemeClr val="tx1"/>
                </a:solidFill>
                <a:latin typeface="Times New Roman"/>
                <a:cs typeface="Times New Roman"/>
              </a:rPr>
              <a:t>senatorial courtesy</a:t>
            </a:r>
            <a:r>
              <a:rPr lang="en-GB" sz="3200" dirty="0">
                <a:solidFill>
                  <a:schemeClr val="tx1"/>
                </a:solidFill>
                <a:latin typeface="Times New Roman"/>
                <a:cs typeface="Times New Roman"/>
              </a:rPr>
              <a:t>’: the President requires the prior </a:t>
            </a:r>
            <a:r>
              <a:rPr lang="en-GB" sz="3200" i="1" dirty="0" err="1">
                <a:solidFill>
                  <a:schemeClr val="tx1"/>
                </a:solidFill>
                <a:latin typeface="Times New Roman"/>
                <a:cs typeface="Times New Roman"/>
              </a:rPr>
              <a:t>placet</a:t>
            </a:r>
            <a:r>
              <a:rPr lang="en-GB" sz="3200" dirty="0">
                <a:solidFill>
                  <a:schemeClr val="tx1"/>
                </a:solidFill>
                <a:latin typeface="Times New Roman"/>
                <a:cs typeface="Times New Roman"/>
              </a:rPr>
              <a:t> of the senators of the State to which the justice to be appointed belongs. If one of the senators opposes his veto, it will be impossible for the President to obtain subsequent confirmation.</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most powerful senators are even able to suggest candidates to the President.</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4121184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JUDGES AND THE PROSECUTORS</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717176" y="1180353"/>
            <a:ext cx="10877177" cy="5229061"/>
          </a:xfrm>
        </p:spPr>
        <p:txBody>
          <a:bodyPr>
            <a:noAutofit/>
          </a:bodyPr>
          <a:lstStyle/>
          <a:p>
            <a:pPr marL="45720" indent="0" algn="just">
              <a:lnSpc>
                <a:spcPct val="120000"/>
              </a:lnSpc>
              <a:spcBef>
                <a:spcPts val="0"/>
              </a:spcBef>
              <a:buNone/>
            </a:pPr>
            <a:r>
              <a:rPr lang="en-GB" sz="3200" b="1" dirty="0">
                <a:solidFill>
                  <a:schemeClr val="tx1"/>
                </a:solidFill>
                <a:latin typeface="Times New Roman"/>
                <a:cs typeface="Times New Roman"/>
              </a:rPr>
              <a:t>The prosecution:</a:t>
            </a:r>
            <a:r>
              <a:rPr lang="en-GB" sz="3200" dirty="0">
                <a:solidFill>
                  <a:schemeClr val="tx1"/>
                </a:solidFill>
                <a:latin typeface="Times New Roman"/>
                <a:cs typeface="Times New Roman"/>
              </a:rPr>
              <a:t> unlike in England, it is a public party.</a:t>
            </a:r>
            <a:endParaRPr lang="en-GB" sz="3200" b="1"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u="sng" dirty="0">
                <a:solidFill>
                  <a:schemeClr val="tx1"/>
                </a:solidFill>
                <a:latin typeface="Times New Roman"/>
                <a:cs typeface="Times New Roman"/>
              </a:rPr>
              <a:t>Federal level</a:t>
            </a:r>
            <a:r>
              <a:rPr lang="en-GB" sz="3200" dirty="0">
                <a:solidFill>
                  <a:schemeClr val="tx1"/>
                </a:solidFill>
                <a:latin typeface="Times New Roman"/>
                <a:cs typeface="Times New Roman"/>
              </a:rPr>
              <a:t> (competent for federal crimes): 94 District Attorneys coordinated by an Attorney General who is the chief of the Department of Justice. Elected like federal judges.</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u="sng" dirty="0">
                <a:solidFill>
                  <a:schemeClr val="tx1"/>
                </a:solidFill>
                <a:latin typeface="Times New Roman"/>
                <a:cs typeface="Times New Roman"/>
              </a:rPr>
              <a:t>State level </a:t>
            </a:r>
            <a:r>
              <a:rPr lang="en-GB" sz="3200" dirty="0">
                <a:solidFill>
                  <a:schemeClr val="tx1"/>
                </a:solidFill>
                <a:latin typeface="Times New Roman"/>
                <a:cs typeface="Times New Roman"/>
              </a:rPr>
              <a:t>(other crimes): municipal or county or district attorneys coordinated by an Attorney General, elected by the parties or appointed by the local Governor.</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4137844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JUDGES AND THE PROSECUTORS</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1240118" y="1867647"/>
            <a:ext cx="9622117" cy="4541767"/>
          </a:xfrm>
        </p:spPr>
        <p:txBody>
          <a:bodyPr>
            <a:noAutofit/>
          </a:bodyPr>
          <a:lstStyle/>
          <a:p>
            <a:pPr marL="45720" indent="0" algn="just">
              <a:lnSpc>
                <a:spcPct val="120000"/>
              </a:lnSpc>
              <a:spcBef>
                <a:spcPts val="0"/>
              </a:spcBef>
              <a:buNone/>
            </a:pPr>
            <a:r>
              <a:rPr lang="en-GB" sz="3200" b="1" dirty="0">
                <a:solidFill>
                  <a:schemeClr val="tx1"/>
                </a:solidFill>
                <a:latin typeface="Times New Roman"/>
                <a:cs typeface="Times New Roman"/>
              </a:rPr>
              <a:t>Peculiarities of US prosecution</a:t>
            </a: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u="sng" dirty="0">
                <a:solidFill>
                  <a:schemeClr val="tx1"/>
                </a:solidFill>
                <a:latin typeface="Times New Roman"/>
                <a:cs typeface="Times New Roman"/>
              </a:rPr>
              <a:t>Prosecutorial discretion</a:t>
            </a:r>
            <a:r>
              <a:rPr lang="en-GB" sz="3200" dirty="0">
                <a:solidFill>
                  <a:schemeClr val="tx1"/>
                </a:solidFill>
                <a:latin typeface="Times New Roman"/>
                <a:cs typeface="Times New Roman"/>
              </a:rPr>
              <a:t>, on which there is only a political control by the Department of Justice.</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u="sng" dirty="0">
                <a:solidFill>
                  <a:schemeClr val="tx1"/>
                </a:solidFill>
                <a:latin typeface="Times New Roman"/>
                <a:cs typeface="Times New Roman"/>
              </a:rPr>
              <a:t>Plea bargaining</a:t>
            </a:r>
            <a:r>
              <a:rPr lang="en-GB" sz="3200" dirty="0">
                <a:solidFill>
                  <a:schemeClr val="tx1"/>
                </a:solidFill>
                <a:latin typeface="Times New Roman"/>
                <a:cs typeface="Times New Roman"/>
              </a:rPr>
              <a:t>: both on the conviction or sentence and on the charges. </a:t>
            </a:r>
          </a:p>
        </p:txBody>
      </p:sp>
    </p:spTree>
    <p:extLst>
      <p:ext uri="{BB962C8B-B14F-4D97-AF65-F5344CB8AC3E}">
        <p14:creationId xmlns:p14="http://schemas.microsoft.com/office/powerpoint/2010/main" val="1580041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normAutofit/>
          </a:bodyPr>
          <a:lstStyle/>
          <a:p>
            <a:r>
              <a:rPr lang="it-IT" noProof="1"/>
              <a:t>THE COMMON LAW TRADITION</a:t>
            </a:r>
          </a:p>
        </p:txBody>
      </p:sp>
      <p:sp>
        <p:nvSpPr>
          <p:cNvPr id="2" name="Sottotitolo 1"/>
          <p:cNvSpPr>
            <a:spLocks noGrp="1"/>
          </p:cNvSpPr>
          <p:nvPr>
            <p:ph type="subTitle" idx="1"/>
          </p:nvPr>
        </p:nvSpPr>
        <p:spPr/>
        <p:txBody>
          <a:bodyPr>
            <a:normAutofit/>
          </a:bodyPr>
          <a:lstStyle/>
          <a:p>
            <a:r>
              <a:rPr lang="it-IT" sz="3600" dirty="0"/>
              <a:t>(NORTH) AMERICAN LAW</a:t>
            </a:r>
          </a:p>
        </p:txBody>
      </p:sp>
    </p:spTree>
    <p:extLst>
      <p:ext uri="{BB962C8B-B14F-4D97-AF65-F5344CB8AC3E}">
        <p14:creationId xmlns:p14="http://schemas.microsoft.com/office/powerpoint/2010/main" val="15010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JURY</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791883" y="1165412"/>
            <a:ext cx="10548470" cy="5244003"/>
          </a:xfrm>
        </p:spPr>
        <p:txBody>
          <a:bodyPr>
            <a:noAutofit/>
          </a:bodyPr>
          <a:lstStyle/>
          <a:p>
            <a:pPr marL="45720" indent="0" algn="just">
              <a:lnSpc>
                <a:spcPct val="120000"/>
              </a:lnSpc>
              <a:spcBef>
                <a:spcPts val="0"/>
              </a:spcBef>
              <a:buNone/>
            </a:pPr>
            <a:r>
              <a:rPr lang="en-GB" sz="3200" b="1" dirty="0">
                <a:solidFill>
                  <a:schemeClr val="tx1"/>
                </a:solidFill>
                <a:latin typeface="Times New Roman"/>
                <a:cs typeface="Times New Roman"/>
              </a:rPr>
              <a:t>Jurors selection</a:t>
            </a:r>
          </a:p>
          <a:p>
            <a:pPr marL="45720" indent="0" algn="just">
              <a:lnSpc>
                <a:spcPct val="120000"/>
              </a:lnSpc>
              <a:spcBef>
                <a:spcPts val="0"/>
              </a:spcBef>
              <a:buNone/>
            </a:pPr>
            <a:endParaRPr lang="en-GB" sz="3200" dirty="0">
              <a:solidFill>
                <a:schemeClr val="tx1"/>
              </a:solidFill>
              <a:latin typeface="Times New Roman"/>
              <a:cs typeface="Times New Roman"/>
            </a:endParaRPr>
          </a:p>
          <a:p>
            <a:pPr algn="just">
              <a:lnSpc>
                <a:spcPct val="120000"/>
              </a:lnSpc>
              <a:spcBef>
                <a:spcPts val="0"/>
              </a:spcBef>
            </a:pPr>
            <a:r>
              <a:rPr lang="en-GB" sz="3200" dirty="0">
                <a:solidFill>
                  <a:schemeClr val="tx1"/>
                </a:solidFill>
                <a:latin typeface="Times New Roman"/>
                <a:cs typeface="Times New Roman"/>
              </a:rPr>
              <a:t>Each district court randomly selects citizens’ names from lists of registered voters. </a:t>
            </a:r>
          </a:p>
          <a:p>
            <a:pPr algn="just">
              <a:lnSpc>
                <a:spcPct val="120000"/>
              </a:lnSpc>
              <a:spcBef>
                <a:spcPts val="0"/>
              </a:spcBef>
            </a:pPr>
            <a:r>
              <a:rPr lang="en-GB" sz="3200" dirty="0">
                <a:solidFill>
                  <a:schemeClr val="tx1"/>
                </a:solidFill>
                <a:latin typeface="Times New Roman"/>
                <a:cs typeface="Times New Roman"/>
              </a:rPr>
              <a:t>The people randomly selected complete a questionnaire to help determine if they are qualified to serve on a jury. </a:t>
            </a:r>
          </a:p>
          <a:p>
            <a:pPr algn="just">
              <a:lnSpc>
                <a:spcPct val="120000"/>
              </a:lnSpc>
              <a:spcBef>
                <a:spcPts val="0"/>
              </a:spcBef>
            </a:pPr>
            <a:r>
              <a:rPr lang="en-GB" sz="3200" dirty="0">
                <a:solidFill>
                  <a:schemeClr val="tx1"/>
                </a:solidFill>
                <a:latin typeface="Times New Roman"/>
                <a:cs typeface="Times New Roman"/>
              </a:rPr>
              <a:t>Those qualified are randomly chosen to be summoned to appear for jury duty (this is the </a:t>
            </a:r>
            <a:r>
              <a:rPr lang="en-GB" sz="3200" b="1" dirty="0">
                <a:solidFill>
                  <a:schemeClr val="tx1"/>
                </a:solidFill>
                <a:latin typeface="Times New Roman"/>
                <a:cs typeface="Times New Roman"/>
              </a:rPr>
              <a:t>‘Jury Pool’</a:t>
            </a:r>
            <a:r>
              <a:rPr lang="en-GB" sz="3200" dirty="0">
                <a:solidFill>
                  <a:schemeClr val="tx1"/>
                </a:solidFill>
                <a:latin typeface="Times New Roman"/>
                <a:cs typeface="Times New Roman"/>
              </a:rPr>
              <a:t>).</a:t>
            </a:r>
          </a:p>
        </p:txBody>
      </p:sp>
    </p:spTree>
    <p:extLst>
      <p:ext uri="{BB962C8B-B14F-4D97-AF65-F5344CB8AC3E}">
        <p14:creationId xmlns:p14="http://schemas.microsoft.com/office/powerpoint/2010/main" val="1372067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JURY</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1523999" y="1613647"/>
            <a:ext cx="9129059" cy="4377766"/>
          </a:xfrm>
        </p:spPr>
        <p:txBody>
          <a:bodyPr>
            <a:noAutofit/>
          </a:bodyPr>
          <a:lstStyle/>
          <a:p>
            <a:pPr marL="45720" indent="0" algn="just">
              <a:lnSpc>
                <a:spcPct val="120000"/>
              </a:lnSpc>
              <a:spcBef>
                <a:spcPts val="0"/>
              </a:spcBef>
              <a:buNone/>
            </a:pPr>
            <a:r>
              <a:rPr lang="en-GB" sz="3200" b="1" dirty="0">
                <a:solidFill>
                  <a:schemeClr val="tx1"/>
                </a:solidFill>
                <a:latin typeface="Times New Roman"/>
                <a:cs typeface="Times New Roman"/>
              </a:rPr>
              <a:t>Jurors selection</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above-mentioned selection process helps to make sure that jurors represent a cross section of the community, without regard to race, gender, national origin, age, or political affiliation.</a:t>
            </a:r>
          </a:p>
          <a:p>
            <a:pPr marL="45720" indent="0" algn="just">
              <a:lnSpc>
                <a:spcPct val="120000"/>
              </a:lnSpc>
              <a:spcBef>
                <a:spcPts val="0"/>
              </a:spcBef>
              <a:buNone/>
            </a:pP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2248241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JURY</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821764" y="1314824"/>
            <a:ext cx="10608235" cy="4796118"/>
          </a:xfrm>
        </p:spPr>
        <p:txBody>
          <a:bodyPr>
            <a:noAutofit/>
          </a:bodyPr>
          <a:lstStyle/>
          <a:p>
            <a:pPr marL="45720" indent="0" algn="just">
              <a:lnSpc>
                <a:spcPct val="120000"/>
              </a:lnSpc>
              <a:spcBef>
                <a:spcPts val="0"/>
              </a:spcBef>
              <a:buNone/>
            </a:pPr>
            <a:r>
              <a:rPr lang="en-GB" sz="3200" b="1" dirty="0">
                <a:solidFill>
                  <a:schemeClr val="tx1"/>
                </a:solidFill>
                <a:latin typeface="Times New Roman"/>
                <a:cs typeface="Times New Roman"/>
              </a:rPr>
              <a:t>Jurors selection: from the ‘jury pool’ to the ‘jury box’</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qualified jurors are taken to the courtroom, where the judge and the attorneys ask questions to determine their suitability to serve on the jury (</a:t>
            </a:r>
            <a:r>
              <a:rPr lang="en-GB" sz="3200" i="1" dirty="0" err="1">
                <a:solidFill>
                  <a:schemeClr val="tx1"/>
                </a:solidFill>
                <a:latin typeface="Times New Roman"/>
                <a:cs typeface="Times New Roman"/>
              </a:rPr>
              <a:t>voir</a:t>
            </a:r>
            <a:r>
              <a:rPr lang="en-GB" sz="3200" i="1" dirty="0">
                <a:solidFill>
                  <a:schemeClr val="tx1"/>
                </a:solidFill>
                <a:latin typeface="Times New Roman"/>
                <a:cs typeface="Times New Roman"/>
              </a:rPr>
              <a:t> dire</a:t>
            </a:r>
            <a:r>
              <a:rPr lang="en-GB" sz="3200" dirty="0">
                <a:solidFill>
                  <a:schemeClr val="tx1"/>
                </a:solidFill>
                <a:latin typeface="Times New Roman"/>
                <a:cs typeface="Times New Roman"/>
              </a:rPr>
              <a:t>). </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purpose of </a:t>
            </a:r>
            <a:r>
              <a:rPr lang="en-GB" sz="3200" i="1" dirty="0" err="1">
                <a:solidFill>
                  <a:schemeClr val="tx1"/>
                </a:solidFill>
                <a:latin typeface="Times New Roman"/>
                <a:cs typeface="Times New Roman"/>
              </a:rPr>
              <a:t>voir</a:t>
            </a:r>
            <a:r>
              <a:rPr lang="en-GB" sz="3200" i="1" dirty="0">
                <a:solidFill>
                  <a:schemeClr val="tx1"/>
                </a:solidFill>
                <a:latin typeface="Times New Roman"/>
                <a:cs typeface="Times New Roman"/>
              </a:rPr>
              <a:t> dire </a:t>
            </a:r>
            <a:r>
              <a:rPr lang="en-GB" sz="3200" dirty="0">
                <a:solidFill>
                  <a:schemeClr val="tx1"/>
                </a:solidFill>
                <a:latin typeface="Times New Roman"/>
                <a:cs typeface="Times New Roman"/>
              </a:rPr>
              <a:t>is to exclude from the jury people who may not be able to decide the case fairly. </a:t>
            </a:r>
          </a:p>
        </p:txBody>
      </p:sp>
    </p:spTree>
    <p:extLst>
      <p:ext uri="{BB962C8B-B14F-4D97-AF65-F5344CB8AC3E}">
        <p14:creationId xmlns:p14="http://schemas.microsoft.com/office/powerpoint/2010/main" val="2578667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JURY</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911413" y="1703294"/>
            <a:ext cx="10443882" cy="4407648"/>
          </a:xfrm>
        </p:spPr>
        <p:txBody>
          <a:bodyPr>
            <a:noAutofit/>
          </a:bodyPr>
          <a:lstStyle/>
          <a:p>
            <a:pPr marL="45720" indent="0" algn="just">
              <a:lnSpc>
                <a:spcPct val="120000"/>
              </a:lnSpc>
              <a:spcBef>
                <a:spcPts val="0"/>
              </a:spcBef>
              <a:buNone/>
            </a:pPr>
            <a:r>
              <a:rPr lang="en-GB" sz="3200" dirty="0">
                <a:solidFill>
                  <a:schemeClr val="tx1"/>
                </a:solidFill>
                <a:latin typeface="Times New Roman"/>
                <a:cs typeface="Times New Roman"/>
              </a:rPr>
              <a:t>Candidates who know any person involved in the case, have information about the case, or may have strong prejudices about the people or issues involved in the case, typically will be excused by the judge. </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attorneys also may exclude a certain number of jurors without giving a reason.</a:t>
            </a:r>
          </a:p>
        </p:txBody>
      </p:sp>
    </p:spTree>
    <p:extLst>
      <p:ext uri="{BB962C8B-B14F-4D97-AF65-F5344CB8AC3E}">
        <p14:creationId xmlns:p14="http://schemas.microsoft.com/office/powerpoint/2010/main" val="1941436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JURY</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582706" y="1001059"/>
            <a:ext cx="11026588" cy="5274235"/>
          </a:xfrm>
        </p:spPr>
        <p:txBody>
          <a:bodyPr>
            <a:noAutofit/>
          </a:bodyPr>
          <a:lstStyle/>
          <a:p>
            <a:pPr marL="45720" indent="0" algn="just">
              <a:lnSpc>
                <a:spcPct val="120000"/>
              </a:lnSpc>
              <a:spcBef>
                <a:spcPts val="0"/>
              </a:spcBef>
              <a:buNone/>
            </a:pPr>
            <a:r>
              <a:rPr lang="en-GB" sz="3200" b="1" dirty="0">
                <a:solidFill>
                  <a:schemeClr val="tx1"/>
                </a:solidFill>
                <a:latin typeface="Times New Roman"/>
                <a:cs typeface="Times New Roman"/>
              </a:rPr>
              <a:t>Jury in Criminal trials </a:t>
            </a: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An individual is accused of committing a crime that is considered against society as a whole. </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12 people make up a criminal jury. A unanimous decision must be reached before a defendant is found “guilty.” The government must prove the crime was committed “beyond a reasonable doubt.”</a:t>
            </a:r>
          </a:p>
        </p:txBody>
      </p:sp>
    </p:spTree>
    <p:extLst>
      <p:ext uri="{BB962C8B-B14F-4D97-AF65-F5344CB8AC3E}">
        <p14:creationId xmlns:p14="http://schemas.microsoft.com/office/powerpoint/2010/main" val="350732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JURY</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851646" y="1344706"/>
            <a:ext cx="10757647" cy="4930588"/>
          </a:xfrm>
        </p:spPr>
        <p:txBody>
          <a:bodyPr>
            <a:noAutofit/>
          </a:bodyPr>
          <a:lstStyle/>
          <a:p>
            <a:pPr marL="45720" indent="0" algn="just">
              <a:lnSpc>
                <a:spcPct val="120000"/>
              </a:lnSpc>
              <a:spcBef>
                <a:spcPts val="0"/>
              </a:spcBef>
              <a:buNone/>
            </a:pPr>
            <a:r>
              <a:rPr lang="en-GB" sz="3200" b="1" dirty="0">
                <a:solidFill>
                  <a:schemeClr val="tx1"/>
                </a:solidFill>
                <a:latin typeface="Times New Roman"/>
                <a:cs typeface="Times New Roman"/>
              </a:rPr>
              <a:t>Jury in Civil trials </a:t>
            </a: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At least 6 people make up a civil jury. The jury must come to a unanimous verdict unless specified otherwise. </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standard of proof is a ‘preponderance of the evidence’, or ‘more true than not’ (specific role in awarding punitive damages).</a:t>
            </a:r>
          </a:p>
        </p:txBody>
      </p:sp>
    </p:spTree>
    <p:extLst>
      <p:ext uri="{BB962C8B-B14F-4D97-AF65-F5344CB8AC3E}">
        <p14:creationId xmlns:p14="http://schemas.microsoft.com/office/powerpoint/2010/main" val="1509804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JURY</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582706" y="1001059"/>
            <a:ext cx="11026588" cy="5274235"/>
          </a:xfrm>
        </p:spPr>
        <p:txBody>
          <a:bodyPr>
            <a:noAutofit/>
          </a:bodyPr>
          <a:lstStyle/>
          <a:p>
            <a:pPr marL="45720" indent="0" algn="just">
              <a:lnSpc>
                <a:spcPct val="120000"/>
              </a:lnSpc>
              <a:spcBef>
                <a:spcPts val="0"/>
              </a:spcBef>
              <a:buNone/>
            </a:pPr>
            <a:r>
              <a:rPr lang="en-GB" sz="3200" b="1" dirty="0">
                <a:solidFill>
                  <a:schemeClr val="tx1"/>
                </a:solidFill>
                <a:latin typeface="Times New Roman"/>
                <a:cs typeface="Times New Roman"/>
              </a:rPr>
              <a:t>The interaction between the judge and the jury</a:t>
            </a: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judge determines the appropriate law that should be applied to the case and the jury finds the facts in the case based on what is presented to them during the proceedings.</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At the end, the judge instructs the jury on the applicable law. While the jury must obey the judge’s instructions as to the law, the jury alone is responsible for determining the facts of the case.</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1877107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LEGAL PROFESSION</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582706" y="1479175"/>
            <a:ext cx="11334259" cy="4930239"/>
          </a:xfrm>
        </p:spPr>
        <p:txBody>
          <a:bodyPr>
            <a:noAutofit/>
          </a:bodyPr>
          <a:lstStyle/>
          <a:p>
            <a:pPr marL="45720" indent="0" algn="just">
              <a:lnSpc>
                <a:spcPct val="120000"/>
              </a:lnSpc>
              <a:spcBef>
                <a:spcPts val="0"/>
              </a:spcBef>
              <a:buNone/>
            </a:pPr>
            <a:r>
              <a:rPr lang="en-GB" sz="3200" dirty="0">
                <a:solidFill>
                  <a:schemeClr val="tx1"/>
                </a:solidFill>
                <a:latin typeface="Times New Roman"/>
                <a:cs typeface="Times New Roman"/>
              </a:rPr>
              <a:t>The organisation of law practitioners into a legal profession came at the end of the XIX century after a period of great informality.</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No distinction between solicitors and barristers: only attorneys at law.</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development of the legal profession went along with the one of the law schools.</a:t>
            </a:r>
          </a:p>
        </p:txBody>
      </p:sp>
    </p:spTree>
    <p:extLst>
      <p:ext uri="{BB962C8B-B14F-4D97-AF65-F5344CB8AC3E}">
        <p14:creationId xmlns:p14="http://schemas.microsoft.com/office/powerpoint/2010/main" val="2437642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LEGAL PROFESSION</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582706" y="1479175"/>
            <a:ext cx="11334259" cy="4930239"/>
          </a:xfrm>
        </p:spPr>
        <p:txBody>
          <a:bodyPr>
            <a:noAutofit/>
          </a:bodyPr>
          <a:lstStyle/>
          <a:p>
            <a:pPr marL="45720" indent="0" algn="just">
              <a:lnSpc>
                <a:spcPct val="120000"/>
              </a:lnSpc>
              <a:spcBef>
                <a:spcPts val="0"/>
              </a:spcBef>
              <a:buNone/>
            </a:pPr>
            <a:r>
              <a:rPr lang="en-GB" sz="3200" dirty="0">
                <a:solidFill>
                  <a:schemeClr val="tx1"/>
                </a:solidFill>
                <a:latin typeface="Times New Roman"/>
                <a:cs typeface="Times New Roman"/>
              </a:rPr>
              <a:t>Every issue dealing with the legal profession falls in principle within the competence of the States. </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At a federal level the category is represented by a non-governmental organisation: the American Bar Association (ABA).</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legal profession is almost absolutely independent and autonomous from federal legislative and political power.</a:t>
            </a:r>
          </a:p>
        </p:txBody>
      </p:sp>
    </p:spTree>
    <p:extLst>
      <p:ext uri="{BB962C8B-B14F-4D97-AF65-F5344CB8AC3E}">
        <p14:creationId xmlns:p14="http://schemas.microsoft.com/office/powerpoint/2010/main" val="1547683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LEGAL PROFESSION</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582706" y="1479175"/>
            <a:ext cx="11334259" cy="4930239"/>
          </a:xfrm>
        </p:spPr>
        <p:txBody>
          <a:bodyPr>
            <a:noAutofit/>
          </a:bodyPr>
          <a:lstStyle/>
          <a:p>
            <a:pPr marL="45720" indent="0" algn="just">
              <a:lnSpc>
                <a:spcPct val="120000"/>
              </a:lnSpc>
              <a:spcBef>
                <a:spcPts val="0"/>
              </a:spcBef>
              <a:buNone/>
            </a:pPr>
            <a:r>
              <a:rPr lang="en-GB" sz="2400" dirty="0">
                <a:solidFill>
                  <a:schemeClr val="tx1"/>
                </a:solidFill>
                <a:latin typeface="Times New Roman"/>
                <a:cs typeface="Times New Roman"/>
              </a:rPr>
              <a:t>«Regulation (of the legal profession), to the extent it exists, is determined by lawyers and their close allies, lawyers who are for the moment judges. Groups of Lawyers in the American Bar Association draft the professional rules in the form of «model» suggestion to the States, where most regulation occurs. In the States other groups of lawyers (typically closely allied with the States Bar Association) review the national model and determine the extent to which they will recommend adoption of or variations from the model ... the result is a fair degree of uniformity in regulation across the country although the theoretical potential for wide variation exists. In almost all States the final determination of the shape of the rules is made by the States Supreme Court ... quite content to do what the Bar recommends...»</a:t>
            </a:r>
          </a:p>
        </p:txBody>
      </p:sp>
    </p:spTree>
    <p:extLst>
      <p:ext uri="{BB962C8B-B14F-4D97-AF65-F5344CB8AC3E}">
        <p14:creationId xmlns:p14="http://schemas.microsoft.com/office/powerpoint/2010/main" val="636079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LEGAL PROFESSION</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956235" y="1479175"/>
            <a:ext cx="10354236" cy="4930239"/>
          </a:xfrm>
        </p:spPr>
        <p:txBody>
          <a:bodyPr>
            <a:noAutofit/>
          </a:bodyPr>
          <a:lstStyle/>
          <a:p>
            <a:pPr marL="45720" indent="0" algn="just">
              <a:lnSpc>
                <a:spcPct val="120000"/>
              </a:lnSpc>
              <a:spcBef>
                <a:spcPts val="0"/>
              </a:spcBef>
              <a:buNone/>
            </a:pPr>
            <a:r>
              <a:rPr lang="en-GB" sz="3200" dirty="0">
                <a:solidFill>
                  <a:schemeClr val="tx1"/>
                </a:solidFill>
                <a:latin typeface="Times New Roman"/>
                <a:cs typeface="Times New Roman"/>
              </a:rPr>
              <a:t>The ABA has a nearly dictatorial power over the legal profession, including legal academics, through the close cooperation with the American Law Schools Association (ALSA).</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reason also lies in the strong identification between the bar and the bench: judges and attorneys are allied together against the interference of politics or federal legislation.</a:t>
            </a:r>
          </a:p>
          <a:p>
            <a:pPr marL="45720" indent="0" algn="just">
              <a:lnSpc>
                <a:spcPct val="120000"/>
              </a:lnSpc>
              <a:spcBef>
                <a:spcPts val="0"/>
              </a:spcBef>
              <a:buNone/>
            </a:pP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432236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LEGAL PROFESSION</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1449294" y="1479175"/>
            <a:ext cx="9278472" cy="4930239"/>
          </a:xfrm>
        </p:spPr>
        <p:txBody>
          <a:bodyPr>
            <a:noAutofit/>
          </a:bodyPr>
          <a:lstStyle/>
          <a:p>
            <a:pPr marL="45720" indent="0" algn="just">
              <a:lnSpc>
                <a:spcPct val="120000"/>
              </a:lnSpc>
              <a:spcBef>
                <a:spcPts val="0"/>
              </a:spcBef>
              <a:buNone/>
            </a:pPr>
            <a:r>
              <a:rPr lang="en-GB" sz="3200" dirty="0">
                <a:solidFill>
                  <a:schemeClr val="tx1"/>
                </a:solidFill>
                <a:latin typeface="Times New Roman"/>
                <a:cs typeface="Times New Roman"/>
              </a:rPr>
              <a:t>ABA and ALSA are responsible for the unitary education of American jurists: the courses and syllabus of the main law schools are established by the two associations together.</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prestige of academia depends upon the legal profession, rather than being the other way round.</a:t>
            </a:r>
          </a:p>
        </p:txBody>
      </p:sp>
    </p:spTree>
    <p:extLst>
      <p:ext uri="{BB962C8B-B14F-4D97-AF65-F5344CB8AC3E}">
        <p14:creationId xmlns:p14="http://schemas.microsoft.com/office/powerpoint/2010/main" val="364540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LEGAL PROFESSION</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732118" y="1105647"/>
            <a:ext cx="10578353" cy="5303768"/>
          </a:xfrm>
        </p:spPr>
        <p:txBody>
          <a:bodyPr>
            <a:noAutofit/>
          </a:bodyPr>
          <a:lstStyle/>
          <a:p>
            <a:pPr marL="45720" indent="0" algn="just">
              <a:lnSpc>
                <a:spcPct val="120000"/>
              </a:lnSpc>
              <a:spcBef>
                <a:spcPts val="0"/>
              </a:spcBef>
              <a:buNone/>
            </a:pPr>
            <a:r>
              <a:rPr lang="en-GB" sz="3200" b="1" dirty="0">
                <a:solidFill>
                  <a:schemeClr val="tx1"/>
                </a:solidFill>
                <a:latin typeface="Times New Roman"/>
                <a:cs typeface="Times New Roman"/>
              </a:rPr>
              <a:t>The bar exam: </a:t>
            </a:r>
            <a:r>
              <a:rPr lang="en-GB" sz="3200" dirty="0">
                <a:solidFill>
                  <a:schemeClr val="tx1"/>
                </a:solidFill>
                <a:latin typeface="Times New Roman"/>
                <a:cs typeface="Times New Roman"/>
              </a:rPr>
              <a:t>it tests candidates on the general principles of the law taught in the law schools.</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Every year the National Conference of Bar Examiners produces a multi-state exam that the various states adopt, at least in part.</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In some States only students from certain law schools have access to the exam</a:t>
            </a:r>
          </a:p>
        </p:txBody>
      </p:sp>
    </p:spTree>
    <p:extLst>
      <p:ext uri="{BB962C8B-B14F-4D97-AF65-F5344CB8AC3E}">
        <p14:creationId xmlns:p14="http://schemas.microsoft.com/office/powerpoint/2010/main" val="2360192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78424" y="311722"/>
            <a:ext cx="11198612" cy="598150"/>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LEGAL PROFESSION</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732118" y="1105647"/>
            <a:ext cx="10578353" cy="5303768"/>
          </a:xfrm>
        </p:spPr>
        <p:txBody>
          <a:bodyPr>
            <a:noAutofit/>
          </a:bodyPr>
          <a:lstStyle/>
          <a:p>
            <a:pPr marL="45720" indent="0" algn="just">
              <a:lnSpc>
                <a:spcPct val="120000"/>
              </a:lnSpc>
              <a:spcBef>
                <a:spcPts val="0"/>
              </a:spcBef>
              <a:buNone/>
            </a:pPr>
            <a:r>
              <a:rPr lang="en-GB" sz="3200" b="1" dirty="0">
                <a:solidFill>
                  <a:schemeClr val="tx1"/>
                </a:solidFill>
                <a:latin typeface="Times New Roman"/>
                <a:cs typeface="Times New Roman"/>
              </a:rPr>
              <a:t>The bar exam</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vast majority of students graduated from the main law schools pass the exam; so the real selection basically concerns the ‘secondary’ law schools.</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So the real selective step takes place with the admission to the law school (Law School Admission Test), at a national level.</a:t>
            </a:r>
          </a:p>
        </p:txBody>
      </p:sp>
    </p:spTree>
    <p:extLst>
      <p:ext uri="{BB962C8B-B14F-4D97-AF65-F5344CB8AC3E}">
        <p14:creationId xmlns:p14="http://schemas.microsoft.com/office/powerpoint/2010/main" val="3907751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Yellow 16x9">
  <a:themeElements>
    <a:clrScheme name="Banded_Design_Yellow">
      <a:dk1>
        <a:srgbClr val="323232"/>
      </a:dk1>
      <a:lt1>
        <a:sysClr val="window" lastClr="FFFFFF"/>
      </a:lt1>
      <a:dk2>
        <a:srgbClr val="000000"/>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nded_Design_Yellow_TP102900996" id="{E526596C-EAA0-4A4B-AC1B-6414CA77A5F8}" vid="{6242A89E-8408-4782-A9FB-F0C1CD00909F}"/>
    </a:ext>
  </a:extLst>
</a:theme>
</file>

<file path=ppt/theme/theme2.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66677B1-365E-411F-9971-C788BC297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con banda gialla (widescreen)</Template>
  <TotalTime>0</TotalTime>
  <Words>1521</Words>
  <Application>Microsoft Macintosh PowerPoint</Application>
  <PresentationFormat>Widescreen</PresentationFormat>
  <Paragraphs>146</Paragraphs>
  <Slides>26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26</vt:i4>
      </vt:variant>
    </vt:vector>
  </HeadingPairs>
  <TitlesOfParts>
    <vt:vector size="30" baseType="lpstr">
      <vt:lpstr>Arial</vt:lpstr>
      <vt:lpstr>Book Antiqua</vt:lpstr>
      <vt:lpstr>Times New Roman</vt:lpstr>
      <vt:lpstr>Banded Design Yellow 16x9</vt:lpstr>
      <vt:lpstr>Comparative Law</vt:lpstr>
      <vt:lpstr>THE COMMON LAW TRADITION</vt:lpstr>
      <vt:lpstr>THE LEGAL PROFESSION</vt:lpstr>
      <vt:lpstr>THE LEGAL PROFESSION</vt:lpstr>
      <vt:lpstr>THE LEGAL PROFESSION</vt:lpstr>
      <vt:lpstr>THE LEGAL PROFESSION</vt:lpstr>
      <vt:lpstr>THE LEGAL PROFESSION</vt:lpstr>
      <vt:lpstr>THE LEGAL PROFESSION</vt:lpstr>
      <vt:lpstr>THE LEGAL PROFESSION</vt:lpstr>
      <vt:lpstr>THE LEGAL PROFESSION</vt:lpstr>
      <vt:lpstr>THE LEGAL PROFESSION</vt:lpstr>
      <vt:lpstr>THE LEGAL PROFESSION</vt:lpstr>
      <vt:lpstr>LEGAL PROFESSION AND LITIGATION</vt:lpstr>
      <vt:lpstr>LEGAL PROFESSION AND LITIGATION</vt:lpstr>
      <vt:lpstr>THE JUDGES AND THE PROSECUTORS</vt:lpstr>
      <vt:lpstr>THE JUDGES AND THE PROSECUTORS</vt:lpstr>
      <vt:lpstr>THE JUDGES AND THE PROSECUTORS</vt:lpstr>
      <vt:lpstr>THE JUDGES AND THE PROSECUTORS</vt:lpstr>
      <vt:lpstr>THE JUDGES AND THE PROSECUTORS</vt:lpstr>
      <vt:lpstr>THE JURY</vt:lpstr>
      <vt:lpstr>THE JURY</vt:lpstr>
      <vt:lpstr>THE JURY</vt:lpstr>
      <vt:lpstr>THE JURY</vt:lpstr>
      <vt:lpstr>THE JURY</vt:lpstr>
      <vt:lpstr>THE JURY</vt:lpstr>
      <vt:lpstr>THE JURY</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2017-09-05T07:39:11Z</dcterms:created>
  <dcterms:modified xsi:type="dcterms:W3CDTF">2021-05-04T12:20:48Z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TC029009979991</vt:lpwstr>
  </property>
</Properties>
</file>