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68" r:id="rId4"/>
    <p:sldId id="272" r:id="rId5"/>
    <p:sldId id="282" r:id="rId6"/>
    <p:sldId id="283" r:id="rId7"/>
    <p:sldId id="277" r:id="rId8"/>
    <p:sldId id="263" r:id="rId9"/>
    <p:sldId id="266" r:id="rId10"/>
    <p:sldId id="281"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43"/>
  </p:normalViewPr>
  <p:slideViewPr>
    <p:cSldViewPr snapToGrid="0">
      <p:cViewPr varScale="1">
        <p:scale>
          <a:sx n="117" d="100"/>
          <a:sy n="117" d="100"/>
        </p:scale>
        <p:origin x="280" y="168"/>
      </p:cViewPr>
      <p:guideLst/>
    </p:cSldViewPr>
  </p:slideViewPr>
  <p:outlineViewPr>
    <p:cViewPr>
      <p:scale>
        <a:sx n="33" d="100"/>
        <a:sy n="33" d="100"/>
      </p:scale>
      <p:origin x="0" y="-3704"/>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21T08:04:04.828"/>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7262 1913,'63'-78,"-14"32,8 1,11-1,9 1,-6 6,6-2,3-1,-16 6,1 1,4-2,5-1,-1 3,6-1,4-2,3 0,0 1,-1 1,0 1,1 1,0 0,2 1,2-1,3 0,-9 3,3-1,1-1,3 1,0 0,1 0,0 2,0 1,1 2,0 0,1 2,0 1,1 0,0 1,1-1,1 0,-5 1,0-1,0 0,2 0,0 1,0 0,2 1,0 1,0 1,-3 3,0 1,1 1,0 1,1 1,1 0,0 1,0-1,0 1,-1 0,3-1,-1 0,0 1,0-1,1 1,-1 1,2 0,-1 1,1 1,1 1,-6 1,2 2,0 1,0 0,1 1,0 1,0 0,-1 0,0 0,0 0,-2 0,3 0,0 0,-1 0,-1 0,0 1,0-1,0 1,1 0,0 0,2 0,-4 0,1 0,1-1,0 0,1 1,0 0,-1 0,0 2,-1 0,-1 2,-2 1,1 2,-1 1,-2 2,0 0,-1 1,0 1,0 1,0-1,1 1,1 0,3 0,1-1,0 1,0 0,1 0,-1 1,0 2,0 1,-2 2,0 2,-4 1,0 3,-1 1,-1 2,0 0,-1 2,0 1,0-1,0 1,0 0,0 0,0 1,1 1,-1 0,0 1,-1 0,-1 0,-1 0,-3-1,-1 1,14 5,-3 0,-3-1,-2 1,1 1,0 2,2 2,-2 1,2 2,1 1,0 2,-1 1,-2 0,-3-1,-5-2,3 5,-5-2,-4 0,-1 1,2 2,2 1,1 1,3 2,1 2,0 1,0 0,-2 0,-4 0,4 4,-1 0,-3 0,-1 0,-2 1,-2 1,-6-4,-1-1,-3 0,0 2,-2 2,0 4,-4 0,0 5,-1 4,-1 0,-2-2,-3-2,-3-7,8 12,-5-6,-3-1,1 6,-1 5,1 7,-1 2,-6-4,-10-9,-11-5,-9-7,1 6,4 5,1 5,-1 3,-3-4,-2 12,-4-2,-1 3,-1-8,-1 4,-2 0,-5-5,-9 8,-4-4,-5 1,4-16,-2 1,-2 0,-3-2,-2-4,-3 0,-2-2,-1 1,-2 1,-3 0,-1 0,0-1,-2-1,0 0,-2-1,0 1,-3 2,-1 0,-1-1,-3-1,-6 1,-3-2,-1 0,-1-2,-1 0,0-1,-2-1,-2-1,-2-2,1-2,-5 0,-13 3,24-21,-7 2,-7 2,-2 0,-4 0,1-1,0-1,4-1,4-3,-14 7,4-3,3-2,-1-1,-5 1,-6 2,15-7,-5 2,-4 1,-2 0,-2 1,0-1,-1-1,3 0,2-3,3-3,-1 1,2-3,3-2,0-1,0-1,0 1,-1-1,-2 2,1-2,0 1,-1 0,-1 0,0-1,-1 1,0 0,0 1,-1-1,-2 2,-1 0,-1 0,1 0,-1 1,-1-1,0 1,-1-1,0 0,2-1,-2 1,-1 0,0-1,-1 1,0-1,2 0,1-1,2 0,3-2,-2 0,5-1,2-1,1-1,0 1,-3-1,-4 1,-6 1,13-4,-5 1,-3 1,-3 1,-2 0,-2 0,-1-1,1 1,1-2,1 0,2-2,4-1,4-1,-10 0,6-2,2-2,3 0,-1-2,1 1,-3-1,-4 1,-5 1,9 0,-4 0,-2 1,-3 0,-3 0,0 0,-1 0,0 0,1-1,0 0,2-1,3-1,2-1,-10 1,2-2,2 0,1-1,1-1,0 0,1-1,-1 0,0 0,-1-1,0 0,0-1,0 0,0-1,0 0,0 0,-1-1,1 0,-1-1,1 0,7 1,0 0,2-1,-1 1,0-1,-1 0,0-1,-1-1,-2-2,-1-1,-2-1,5-2,-2-1,-3-2,-1-2,-2 0,-1-1,0-1,1 0,0 0,1-1,2 1,3 0,2 1,3 1,-16-2,5 1,5 1,2 1,1-1,-3-2,-2-2,-7-3,-6-4,28 5,-4-2,-4-1,-3-3,-3 0,-3-2,-2-2,-1 0,0 0,-1-2,1 0,0 0,2 0,2 1,3-1,3 1,3 1,5 1,5 1,-19-8,7 1,5 1,5 0,1 0,2 0,-2-1,-2-1,-5-1,-5-2,13 6,-4-1,-3-1,-3-1,-1-1,-2 0,-1-1,-1 0,1 0,0-1,2 0,1 0,2 0,4 0,3 0,4 1,-16-10,3-1,3 0,3-1,2 1,2-1,2 1,1 1,2 1,0 1,-11-7,3 2,3 1,2 0,0 0,0-2,-2-3,3 1,-2-3,-1-2,1-1,1 0,2 1,3 0,5 1,-1-3,4 2,4 0,1 0,0-2,-3-2,2 1,-2-1,-1-2,0-1,2 0,1-1,2 0,-4-6,2-2,1 0,3 0,2-1,3 0,-3-10,5 1,2-2,2-1,1-5,9 16,0-4,1-1,1-2,2 0,3 1,3 1,3-4,3 1,4 0,1 0,0 1,-1-1,-3-1,-3 1,1 0,3-1,4-1,9-3,7-1,7-4,4-1,5-2,3 3,1 2,2 6,7-12,5 7,2 3,2-1,1-5,-10 16,0-3,1-2,1 0,2 1,3 3,4 3,12-6,4 3,3 3,4 2,2 0,1 1,-6 7,2 1,2 1,2 0,2 2,2 1,3 0,-2 5,4 1,2 1,2 1,1 1,0 0,1 0,-1 0,-8 5,-1-1,0 0,1 1,0 0,2 1,1 2,1 2,3 3,0 3,4 2,3 2,2 1,0 1,0 3,-2 0,-3 2,-4 2,-4 0,9-1,-6 3,-4 2,0 1,2 0,6-1,-2 0,6 0,3-2,1 2,0 0,-2 1,-4 3,-7 3,8 2,-6 4,-3 2,0 0,4-1,0-1,5-1,1 0,-1 0,-4 1,-8 1,24 0,-9 1,-5 2,-17 2,0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1T08:24:30.387"/>
    </inkml:context>
    <inkml:brush xml:id="br0">
      <inkml:brushProperty name="width" value="0.1" units="cm"/>
      <inkml:brushProperty name="height" value="0.6" units="cm"/>
      <inkml:brushProperty name="inkEffects" value="pencil"/>
    </inkml:brush>
  </inkml:definitions>
  <inkml:trace contextRef="#ctx0" brushRef="#br0">0 1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2/21/20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‹N›</a:t>
            </a:fld>
            <a:endParaRPr lang="en-US"/>
          </a:p>
        </p:txBody>
      </p:sp>
    </p:spTree>
    <p:extLst>
      <p:ext uri="{BB962C8B-B14F-4D97-AF65-F5344CB8AC3E}">
        <p14:creationId xmlns:p14="http://schemas.microsoft.com/office/powerpoint/2010/main" val="119270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L'embriologia</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umana</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come del resto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l'embriologia</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in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genere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studia</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lo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sviluppo</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embrionale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cioè</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le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primissime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fasi</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della</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vita,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che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hanno</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inizio</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con lo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zigote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Il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termine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embrione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viene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utilizzato</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con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significati</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non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sempre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coincidenti</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Le prime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fasi</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di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sviluppo</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dell'organismo</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umano</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comunque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sono</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universalmente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definite: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zigote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morula, blastula e gastrula. La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letteratura</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scientifica</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è</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abbastanza</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concorde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invece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nello</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stabilire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la fine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della</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fase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embrionale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attorno</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alla</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nona</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dodicesima</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settimana</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quando</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sino</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al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momento</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del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parto</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si</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parla</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correttamente</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 di </a:t>
            </a:r>
            <a:r>
              <a:rPr lang="en-US" sz="1200" dirty="0" err="1">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feto</a:t>
            </a:r>
            <a:r>
              <a:rPr lang="en-US" sz="12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a:t>
            </a:r>
          </a:p>
          <a:p>
            <a:endParaRPr lang="it-IT" dirty="0"/>
          </a:p>
        </p:txBody>
      </p:sp>
      <p:sp>
        <p:nvSpPr>
          <p:cNvPr id="4" name="Segnaposto numero diapositiva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1643632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91AB-F383-4237-A071-AD1C6E9246D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ubtitle 2">
            <a:extLst>
              <a:ext uri="{FF2B5EF4-FFF2-40B4-BE49-F238E27FC236}">
                <a16:creationId xmlns:a16="http://schemas.microsoft.com/office/drawing/2014/main" id="{7F6636DA-4FDE-4B32-8CCE-37EFA3E75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a:extLst>
              <a:ext uri="{FF2B5EF4-FFF2-40B4-BE49-F238E27FC236}">
                <a16:creationId xmlns:a16="http://schemas.microsoft.com/office/drawing/2014/main" id="{30F87932-8FF0-4DF1-A776-9A3CE37618A7}"/>
              </a:ext>
            </a:extLst>
          </p:cNvPr>
          <p:cNvSpPr>
            <a:spLocks noGrp="1"/>
          </p:cNvSpPr>
          <p:nvPr>
            <p:ph type="dt" sz="half" idx="10"/>
          </p:nvPr>
        </p:nvSpPr>
        <p:spPr/>
        <p:txBody>
          <a:bodyPr/>
          <a:lstStyle/>
          <a:p>
            <a:fld id="{5D6495F3-B757-4FAF-98AA-EDA7D1485485}" type="datetimeFigureOut">
              <a:rPr lang="en-US" smtClean="0"/>
              <a:t>2/21/20</a:t>
            </a:fld>
            <a:endParaRPr lang="en-US"/>
          </a:p>
        </p:txBody>
      </p:sp>
      <p:sp>
        <p:nvSpPr>
          <p:cNvPr id="5" name="Footer Placeholder 4">
            <a:extLst>
              <a:ext uri="{FF2B5EF4-FFF2-40B4-BE49-F238E27FC236}">
                <a16:creationId xmlns:a16="http://schemas.microsoft.com/office/drawing/2014/main" id="{5F38FAB8-C9F1-4DBB-B355-D8DEE370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490E3-D8E8-4766-9104-14009BF5636F}"/>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34569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8678-553E-4A5B-8CFE-5DB358BDF358}"/>
              </a:ext>
            </a:extLst>
          </p:cNvPr>
          <p:cNvSpPr>
            <a:spLocks noGrp="1"/>
          </p:cNvSpPr>
          <p:nvPr>
            <p:ph type="title"/>
          </p:nvPr>
        </p:nvSpPr>
        <p:spPr/>
        <p:txBody>
          <a:bodyPr/>
          <a:lstStyle/>
          <a:p>
            <a:r>
              <a:rPr lang="it-IT"/>
              <a:t>Fare clic per modificare lo stile del titolo dello schema</a:t>
            </a:r>
            <a:endParaRPr lang="en-US"/>
          </a:p>
        </p:txBody>
      </p:sp>
      <p:sp>
        <p:nvSpPr>
          <p:cNvPr id="3" name="Vertical Text Placeholder 2">
            <a:extLst>
              <a:ext uri="{FF2B5EF4-FFF2-40B4-BE49-F238E27FC236}">
                <a16:creationId xmlns:a16="http://schemas.microsoft.com/office/drawing/2014/main" id="{E43AF303-1F73-4575-83E6-561589F1632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2436EC56-7DCF-400D-A871-C26291EB10AD}"/>
              </a:ext>
            </a:extLst>
          </p:cNvPr>
          <p:cNvSpPr>
            <a:spLocks noGrp="1"/>
          </p:cNvSpPr>
          <p:nvPr>
            <p:ph type="dt" sz="half" idx="10"/>
          </p:nvPr>
        </p:nvSpPr>
        <p:spPr/>
        <p:txBody>
          <a:bodyPr/>
          <a:lstStyle/>
          <a:p>
            <a:fld id="{5D6495F3-B757-4FAF-98AA-EDA7D1485485}" type="datetimeFigureOut">
              <a:rPr lang="en-US" smtClean="0"/>
              <a:t>2/21/20</a:t>
            </a:fld>
            <a:endParaRPr lang="en-US"/>
          </a:p>
        </p:txBody>
      </p:sp>
      <p:sp>
        <p:nvSpPr>
          <p:cNvPr id="5" name="Footer Placeholder 4">
            <a:extLst>
              <a:ext uri="{FF2B5EF4-FFF2-40B4-BE49-F238E27FC236}">
                <a16:creationId xmlns:a16="http://schemas.microsoft.com/office/drawing/2014/main" id="{17FFAC5B-7C77-4F8C-ADB0-8D208A2E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F48AF-AB8F-4DD2-BC77-7E2F42AD3B87}"/>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31873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ED820-BFE6-41B5-8064-984037A999A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Vertical Text Placeholder 2">
            <a:extLst>
              <a:ext uri="{FF2B5EF4-FFF2-40B4-BE49-F238E27FC236}">
                <a16:creationId xmlns:a16="http://schemas.microsoft.com/office/drawing/2014/main" id="{9CA27FEA-5359-474A-B4F8-FF510DD7489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D14DD33D-563C-4B8C-B8C1-625FF5C5B85D}"/>
              </a:ext>
            </a:extLst>
          </p:cNvPr>
          <p:cNvSpPr>
            <a:spLocks noGrp="1"/>
          </p:cNvSpPr>
          <p:nvPr>
            <p:ph type="dt" sz="half" idx="10"/>
          </p:nvPr>
        </p:nvSpPr>
        <p:spPr/>
        <p:txBody>
          <a:bodyPr/>
          <a:lstStyle/>
          <a:p>
            <a:fld id="{5D6495F3-B757-4FAF-98AA-EDA7D1485485}" type="datetimeFigureOut">
              <a:rPr lang="en-US" smtClean="0"/>
              <a:t>2/21/20</a:t>
            </a:fld>
            <a:endParaRPr lang="en-US"/>
          </a:p>
        </p:txBody>
      </p:sp>
      <p:sp>
        <p:nvSpPr>
          <p:cNvPr id="5" name="Footer Placeholder 4">
            <a:extLst>
              <a:ext uri="{FF2B5EF4-FFF2-40B4-BE49-F238E27FC236}">
                <a16:creationId xmlns:a16="http://schemas.microsoft.com/office/drawing/2014/main" id="{40471877-89FD-46BE-832F-C5660A55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E675F-CC4D-48CF-90C8-53829EE08B8C}"/>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245462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C967-18DB-4664-9B4D-06177FB946B3}"/>
              </a:ext>
            </a:extLst>
          </p:cNvPr>
          <p:cNvSpPr>
            <a:spLocks noGrp="1"/>
          </p:cNvSpPr>
          <p:nvPr>
            <p:ph type="title"/>
          </p:nvPr>
        </p:nvSpPr>
        <p:spPr/>
        <p:txBody>
          <a:bodyPr/>
          <a:lstStyle/>
          <a:p>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5ADF7174-64B4-4D8F-BF44-3DD1F66CAD0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55CD83D3-86C4-482F-A2DC-B4C55DBF3F7A}"/>
              </a:ext>
            </a:extLst>
          </p:cNvPr>
          <p:cNvSpPr>
            <a:spLocks noGrp="1"/>
          </p:cNvSpPr>
          <p:nvPr>
            <p:ph type="dt" sz="half" idx="10"/>
          </p:nvPr>
        </p:nvSpPr>
        <p:spPr/>
        <p:txBody>
          <a:bodyPr/>
          <a:lstStyle/>
          <a:p>
            <a:fld id="{5D6495F3-B757-4FAF-98AA-EDA7D1485485}" type="datetimeFigureOut">
              <a:rPr lang="en-US" smtClean="0"/>
              <a:t>2/21/20</a:t>
            </a:fld>
            <a:endParaRPr lang="en-US"/>
          </a:p>
        </p:txBody>
      </p:sp>
      <p:sp>
        <p:nvSpPr>
          <p:cNvPr id="5" name="Footer Placeholder 4">
            <a:extLst>
              <a:ext uri="{FF2B5EF4-FFF2-40B4-BE49-F238E27FC236}">
                <a16:creationId xmlns:a16="http://schemas.microsoft.com/office/drawing/2014/main" id="{DCF05BE2-6C23-4CB4-A63E-457E635BF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97965-24FE-4C07-BE16-69AE439950EF}"/>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12757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394D-04EF-440C-B08B-114464B315C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BBEBE3F6-F021-4D6B-8B0D-EF74D7461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a:extLst>
              <a:ext uri="{FF2B5EF4-FFF2-40B4-BE49-F238E27FC236}">
                <a16:creationId xmlns:a16="http://schemas.microsoft.com/office/drawing/2014/main" id="{B196233C-6806-4593-91C0-CF4ECD84A601}"/>
              </a:ext>
            </a:extLst>
          </p:cNvPr>
          <p:cNvSpPr>
            <a:spLocks noGrp="1"/>
          </p:cNvSpPr>
          <p:nvPr>
            <p:ph type="dt" sz="half" idx="10"/>
          </p:nvPr>
        </p:nvSpPr>
        <p:spPr/>
        <p:txBody>
          <a:bodyPr/>
          <a:lstStyle/>
          <a:p>
            <a:fld id="{5D6495F3-B757-4FAF-98AA-EDA7D1485485}" type="datetimeFigureOut">
              <a:rPr lang="en-US" smtClean="0"/>
              <a:t>2/21/20</a:t>
            </a:fld>
            <a:endParaRPr lang="en-US"/>
          </a:p>
        </p:txBody>
      </p:sp>
      <p:sp>
        <p:nvSpPr>
          <p:cNvPr id="5" name="Footer Placeholder 4">
            <a:extLst>
              <a:ext uri="{FF2B5EF4-FFF2-40B4-BE49-F238E27FC236}">
                <a16:creationId xmlns:a16="http://schemas.microsoft.com/office/drawing/2014/main" id="{963A761E-2D3A-4397-A82C-2F3B981D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97E71-B59F-4260-B01B-2B7CEB0896BD}"/>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1639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FCB-DD40-4637-9CAB-2BAF24231C79}"/>
              </a:ext>
            </a:extLst>
          </p:cNvPr>
          <p:cNvSpPr>
            <a:spLocks noGrp="1"/>
          </p:cNvSpPr>
          <p:nvPr>
            <p:ph type="title"/>
          </p:nvPr>
        </p:nvSpPr>
        <p:spPr/>
        <p:txBody>
          <a:bodyPr/>
          <a:lstStyle/>
          <a:p>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5394065F-4B44-4622-98EE-166F936489F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a:extLst>
              <a:ext uri="{FF2B5EF4-FFF2-40B4-BE49-F238E27FC236}">
                <a16:creationId xmlns:a16="http://schemas.microsoft.com/office/drawing/2014/main" id="{67AF1249-B890-4466-9E24-84A24907008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a:extLst>
              <a:ext uri="{FF2B5EF4-FFF2-40B4-BE49-F238E27FC236}">
                <a16:creationId xmlns:a16="http://schemas.microsoft.com/office/drawing/2014/main" id="{850FA9B4-D282-452F-B78A-FF5873ACF45A}"/>
              </a:ext>
            </a:extLst>
          </p:cNvPr>
          <p:cNvSpPr>
            <a:spLocks noGrp="1"/>
          </p:cNvSpPr>
          <p:nvPr>
            <p:ph type="dt" sz="half" idx="10"/>
          </p:nvPr>
        </p:nvSpPr>
        <p:spPr/>
        <p:txBody>
          <a:bodyPr/>
          <a:lstStyle/>
          <a:p>
            <a:fld id="{5D6495F3-B757-4FAF-98AA-EDA7D1485485}" type="datetimeFigureOut">
              <a:rPr lang="en-US" smtClean="0"/>
              <a:t>2/21/20</a:t>
            </a:fld>
            <a:endParaRPr lang="en-US"/>
          </a:p>
        </p:txBody>
      </p:sp>
      <p:sp>
        <p:nvSpPr>
          <p:cNvPr id="6" name="Footer Placeholder 5">
            <a:extLst>
              <a:ext uri="{FF2B5EF4-FFF2-40B4-BE49-F238E27FC236}">
                <a16:creationId xmlns:a16="http://schemas.microsoft.com/office/drawing/2014/main" id="{6E9B0F13-A139-4B66-9544-16480800F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791D0-EC30-4D8C-8764-475D8DB34F19}"/>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108150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AA7D-15D2-4D5F-B1C4-501073416DE8}"/>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65E80A0E-25B9-4E8E-8B0D-201E1C564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a:extLst>
              <a:ext uri="{FF2B5EF4-FFF2-40B4-BE49-F238E27FC236}">
                <a16:creationId xmlns:a16="http://schemas.microsoft.com/office/drawing/2014/main" id="{3189B111-0CA0-47CD-9F0B-DBCBA3AE3C2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a:extLst>
              <a:ext uri="{FF2B5EF4-FFF2-40B4-BE49-F238E27FC236}">
                <a16:creationId xmlns:a16="http://schemas.microsoft.com/office/drawing/2014/main" id="{EEF0E02D-3176-4B85-ACB6-721F268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a:extLst>
              <a:ext uri="{FF2B5EF4-FFF2-40B4-BE49-F238E27FC236}">
                <a16:creationId xmlns:a16="http://schemas.microsoft.com/office/drawing/2014/main" id="{EC7D9317-BBE1-4F36-82FE-E348F6F18A9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a:extLst>
              <a:ext uri="{FF2B5EF4-FFF2-40B4-BE49-F238E27FC236}">
                <a16:creationId xmlns:a16="http://schemas.microsoft.com/office/drawing/2014/main" id="{D837DDCB-69F8-49FA-A111-C8AB271389E7}"/>
              </a:ext>
            </a:extLst>
          </p:cNvPr>
          <p:cNvSpPr>
            <a:spLocks noGrp="1"/>
          </p:cNvSpPr>
          <p:nvPr>
            <p:ph type="dt" sz="half" idx="10"/>
          </p:nvPr>
        </p:nvSpPr>
        <p:spPr/>
        <p:txBody>
          <a:bodyPr/>
          <a:lstStyle/>
          <a:p>
            <a:fld id="{5D6495F3-B757-4FAF-98AA-EDA7D1485485}" type="datetimeFigureOut">
              <a:rPr lang="en-US" smtClean="0"/>
              <a:t>2/21/20</a:t>
            </a:fld>
            <a:endParaRPr lang="en-US"/>
          </a:p>
        </p:txBody>
      </p:sp>
      <p:sp>
        <p:nvSpPr>
          <p:cNvPr id="8" name="Footer Placeholder 7">
            <a:extLst>
              <a:ext uri="{FF2B5EF4-FFF2-40B4-BE49-F238E27FC236}">
                <a16:creationId xmlns:a16="http://schemas.microsoft.com/office/drawing/2014/main" id="{4A18B0CD-1F68-412E-9232-F267114CA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B21FC-12CC-472D-BC38-EF413158CC5D}"/>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1894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51AB-8384-4E67-914C-B39484AD2332}"/>
              </a:ext>
            </a:extLst>
          </p:cNvPr>
          <p:cNvSpPr>
            <a:spLocks noGrp="1"/>
          </p:cNvSpPr>
          <p:nvPr>
            <p:ph type="title"/>
          </p:nvPr>
        </p:nvSpPr>
        <p:spPr/>
        <p:txBody>
          <a:bodyPr/>
          <a:lstStyle/>
          <a:p>
            <a:r>
              <a:rPr lang="it-IT"/>
              <a:t>Fare clic per modificare lo stile del titolo dello schema</a:t>
            </a:r>
            <a:endParaRPr lang="en-US"/>
          </a:p>
        </p:txBody>
      </p:sp>
      <p:sp>
        <p:nvSpPr>
          <p:cNvPr id="3" name="Date Placeholder 2">
            <a:extLst>
              <a:ext uri="{FF2B5EF4-FFF2-40B4-BE49-F238E27FC236}">
                <a16:creationId xmlns:a16="http://schemas.microsoft.com/office/drawing/2014/main" id="{A0909660-3861-4545-BF68-9ED039B5D0F0}"/>
              </a:ext>
            </a:extLst>
          </p:cNvPr>
          <p:cNvSpPr>
            <a:spLocks noGrp="1"/>
          </p:cNvSpPr>
          <p:nvPr>
            <p:ph type="dt" sz="half" idx="10"/>
          </p:nvPr>
        </p:nvSpPr>
        <p:spPr/>
        <p:txBody>
          <a:bodyPr/>
          <a:lstStyle/>
          <a:p>
            <a:fld id="{5D6495F3-B757-4FAF-98AA-EDA7D1485485}" type="datetimeFigureOut">
              <a:rPr lang="en-US" smtClean="0"/>
              <a:t>2/21/20</a:t>
            </a:fld>
            <a:endParaRPr lang="en-US"/>
          </a:p>
        </p:txBody>
      </p:sp>
      <p:sp>
        <p:nvSpPr>
          <p:cNvPr id="4" name="Footer Placeholder 3">
            <a:extLst>
              <a:ext uri="{FF2B5EF4-FFF2-40B4-BE49-F238E27FC236}">
                <a16:creationId xmlns:a16="http://schemas.microsoft.com/office/drawing/2014/main" id="{FDDD5392-AC3A-4EAF-ADE6-B6CF4B50A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679880-BF48-4F4D-B8B3-4E99FC415FF9}"/>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13514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98E25-CF37-4F73-9E22-210238167867}"/>
              </a:ext>
            </a:extLst>
          </p:cNvPr>
          <p:cNvSpPr>
            <a:spLocks noGrp="1"/>
          </p:cNvSpPr>
          <p:nvPr>
            <p:ph type="dt" sz="half" idx="10"/>
          </p:nvPr>
        </p:nvSpPr>
        <p:spPr/>
        <p:txBody>
          <a:bodyPr/>
          <a:lstStyle/>
          <a:p>
            <a:fld id="{5D6495F3-B757-4FAF-98AA-EDA7D1485485}" type="datetimeFigureOut">
              <a:rPr lang="en-US" smtClean="0"/>
              <a:t>2/21/20</a:t>
            </a:fld>
            <a:endParaRPr lang="en-US"/>
          </a:p>
        </p:txBody>
      </p:sp>
      <p:sp>
        <p:nvSpPr>
          <p:cNvPr id="3" name="Footer Placeholder 2">
            <a:extLst>
              <a:ext uri="{FF2B5EF4-FFF2-40B4-BE49-F238E27FC236}">
                <a16:creationId xmlns:a16="http://schemas.microsoft.com/office/drawing/2014/main" id="{89D7A0E1-38AB-4FDA-8EC1-2D7617909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8E424-5A91-4557-9ADF-4A9422A0690D}"/>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4978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935-0427-44CC-A384-333EAD83175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CCB9DCF6-55CF-43EE-B135-BFC4B4D40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a:extLst>
              <a:ext uri="{FF2B5EF4-FFF2-40B4-BE49-F238E27FC236}">
                <a16:creationId xmlns:a16="http://schemas.microsoft.com/office/drawing/2014/main" id="{4337538E-A112-4E8F-A445-1A06B0C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E530D413-9505-4ED8-BFF1-5141BE9EE3C4}"/>
              </a:ext>
            </a:extLst>
          </p:cNvPr>
          <p:cNvSpPr>
            <a:spLocks noGrp="1"/>
          </p:cNvSpPr>
          <p:nvPr>
            <p:ph type="dt" sz="half" idx="10"/>
          </p:nvPr>
        </p:nvSpPr>
        <p:spPr/>
        <p:txBody>
          <a:bodyPr/>
          <a:lstStyle/>
          <a:p>
            <a:fld id="{5D6495F3-B757-4FAF-98AA-EDA7D1485485}" type="datetimeFigureOut">
              <a:rPr lang="en-US" smtClean="0"/>
              <a:t>2/21/20</a:t>
            </a:fld>
            <a:endParaRPr lang="en-US"/>
          </a:p>
        </p:txBody>
      </p:sp>
      <p:sp>
        <p:nvSpPr>
          <p:cNvPr id="6" name="Footer Placeholder 5">
            <a:extLst>
              <a:ext uri="{FF2B5EF4-FFF2-40B4-BE49-F238E27FC236}">
                <a16:creationId xmlns:a16="http://schemas.microsoft.com/office/drawing/2014/main" id="{F60815B0-4528-4FA2-8472-8F19C0F16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9FCEF-4406-4552-BFE4-6DA3761357F2}"/>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37540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E22C-69D4-49EC-8858-787B3C67B0D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Picture Placeholder 2">
            <a:extLst>
              <a:ext uri="{FF2B5EF4-FFF2-40B4-BE49-F238E27FC236}">
                <a16:creationId xmlns:a16="http://schemas.microsoft.com/office/drawing/2014/main" id="{346A4341-3C0B-4025-AE17-8F0F8FABF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a:extLst>
              <a:ext uri="{FF2B5EF4-FFF2-40B4-BE49-F238E27FC236}">
                <a16:creationId xmlns:a16="http://schemas.microsoft.com/office/drawing/2014/main" id="{DEF5FF01-E0B6-419C-ABCC-70844E4E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92501218-FFD7-4F25-B220-F5DE5F70693C}"/>
              </a:ext>
            </a:extLst>
          </p:cNvPr>
          <p:cNvSpPr>
            <a:spLocks noGrp="1"/>
          </p:cNvSpPr>
          <p:nvPr>
            <p:ph type="dt" sz="half" idx="10"/>
          </p:nvPr>
        </p:nvSpPr>
        <p:spPr/>
        <p:txBody>
          <a:bodyPr/>
          <a:lstStyle/>
          <a:p>
            <a:fld id="{5D6495F3-B757-4FAF-98AA-EDA7D1485485}" type="datetimeFigureOut">
              <a:rPr lang="en-US" smtClean="0"/>
              <a:t>2/21/20</a:t>
            </a:fld>
            <a:endParaRPr lang="en-US"/>
          </a:p>
        </p:txBody>
      </p:sp>
      <p:sp>
        <p:nvSpPr>
          <p:cNvPr id="6" name="Footer Placeholder 5">
            <a:extLst>
              <a:ext uri="{FF2B5EF4-FFF2-40B4-BE49-F238E27FC236}">
                <a16:creationId xmlns:a16="http://schemas.microsoft.com/office/drawing/2014/main" id="{9687CBFB-34A6-49D8-A1D2-45DF38876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726A4-D33A-486A-B120-648AF3D8BA76}"/>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264474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7C8C3-4165-4353-ABF2-492454AF9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289AA46A-3C66-4E4A-9907-225E50AB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E57F8214-A11A-4309-9D51-44F35987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495F3-B757-4FAF-98AA-EDA7D1485485}" type="datetimeFigureOut">
              <a:rPr lang="en-US" smtClean="0"/>
              <a:t>2/21/20</a:t>
            </a:fld>
            <a:endParaRPr lang="en-US"/>
          </a:p>
        </p:txBody>
      </p:sp>
      <p:sp>
        <p:nvSpPr>
          <p:cNvPr id="5" name="Footer Placeholder 4">
            <a:extLst>
              <a:ext uri="{FF2B5EF4-FFF2-40B4-BE49-F238E27FC236}">
                <a16:creationId xmlns:a16="http://schemas.microsoft.com/office/drawing/2014/main" id="{D6A334EB-8260-4F13-9553-5A8593D9D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C1EF96-E028-4E68-864E-9B77CF9F2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39C1-24D7-49E9-A58A-7960365209F5}" type="slidenum">
              <a:rPr lang="en-US" smtClean="0"/>
              <a:t>‹N›</a:t>
            </a:fld>
            <a:endParaRPr lang="en-US"/>
          </a:p>
        </p:txBody>
      </p:sp>
    </p:spTree>
    <p:extLst>
      <p:ext uri="{BB962C8B-B14F-4D97-AF65-F5344CB8AC3E}">
        <p14:creationId xmlns:p14="http://schemas.microsoft.com/office/powerpoint/2010/main" val="353101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mailto:l.menditto2@lumsa.it" TargetMode="Externa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Rectangle 93">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25551"/>
            <a:ext cx="12192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95">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flipV="1">
            <a:off x="0" y="350404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p:cNvSpPr>
            <a:spLocks noGrp="1"/>
          </p:cNvSpPr>
          <p:nvPr>
            <p:ph type="ctrTitle"/>
          </p:nvPr>
        </p:nvSpPr>
        <p:spPr>
          <a:xfrm>
            <a:off x="804672" y="4334274"/>
            <a:ext cx="5011473" cy="1773936"/>
          </a:xfrm>
        </p:spPr>
        <p:txBody>
          <a:bodyPr vert="horz" lIns="91440" tIns="45720" rIns="91440" bIns="45720" rtlCol="0" anchor="ctr">
            <a:normAutofit/>
          </a:bodyPr>
          <a:lstStyle/>
          <a:p>
            <a:pPr algn="r"/>
            <a:r>
              <a:rPr lang="en-US" sz="4000">
                <a:solidFill>
                  <a:srgbClr val="FFFFFF"/>
                </a:solidFill>
              </a:rPr>
              <a:t>Embriologia umana</a:t>
            </a:r>
          </a:p>
        </p:txBody>
      </p:sp>
      <p:sp>
        <p:nvSpPr>
          <p:cNvPr id="104" name="Rectangle 97">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36484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segnale, sedendo, tavolo, cibo&#10;&#10;Descrizione generata automaticamente">
            <a:extLst>
              <a:ext uri="{FF2B5EF4-FFF2-40B4-BE49-F238E27FC236}">
                <a16:creationId xmlns:a16="http://schemas.microsoft.com/office/drawing/2014/main" id="{3E7AD622-AF83-0E4A-BF19-445DF7DD0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11" y="462230"/>
            <a:ext cx="4974336" cy="3108960"/>
          </a:xfrm>
          <a:prstGeom prst="rect">
            <a:avLst/>
          </a:prstGeom>
        </p:spPr>
      </p:pic>
      <p:pic>
        <p:nvPicPr>
          <p:cNvPr id="9" name="Elemento grafico 8">
            <a:extLst>
              <a:ext uri="{FF2B5EF4-FFF2-40B4-BE49-F238E27FC236}">
                <a16:creationId xmlns:a16="http://schemas.microsoft.com/office/drawing/2014/main" id="{3FC25A3F-BE04-6948-8DD0-C93E282A6C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55641" y="909633"/>
            <a:ext cx="5166360" cy="2214154"/>
          </a:xfrm>
          <a:prstGeom prst="rect">
            <a:avLst/>
          </a:prstGeom>
        </p:spPr>
      </p:pic>
      <p:sp>
        <p:nvSpPr>
          <p:cNvPr id="3" name="Content Placeholder 2"/>
          <p:cNvSpPr>
            <a:spLocks noGrp="1"/>
          </p:cNvSpPr>
          <p:nvPr>
            <p:ph type="subTitle" idx="1"/>
          </p:nvPr>
        </p:nvSpPr>
        <p:spPr>
          <a:xfrm>
            <a:off x="6355641" y="4331839"/>
            <a:ext cx="5029200" cy="1773936"/>
          </a:xfrm>
        </p:spPr>
        <p:txBody>
          <a:bodyPr vert="horz" lIns="91440" tIns="45720" rIns="91440" bIns="45720" rtlCol="0" anchor="ctr">
            <a:normAutofit/>
          </a:bodyPr>
          <a:lstStyle/>
          <a:p>
            <a:pPr indent="-228600" algn="l">
              <a:buFont typeface="Arial" panose="020B0604020202020204" pitchFamily="34" charset="0"/>
              <a:buChar char="•"/>
            </a:pPr>
            <a:r>
              <a:rPr lang="en-US" sz="1800">
                <a:solidFill>
                  <a:srgbClr val="FFFFFF"/>
                </a:solidFill>
              </a:rPr>
              <a:t>Lezione 2</a:t>
            </a:r>
          </a:p>
          <a:p>
            <a:pPr indent="-228600" algn="l">
              <a:buFont typeface="Arial" panose="020B0604020202020204" pitchFamily="34" charset="0"/>
              <a:buChar char="•"/>
            </a:pPr>
            <a:r>
              <a:rPr lang="en-US" sz="1800">
                <a:solidFill>
                  <a:srgbClr val="FFFFFF"/>
                </a:solidFill>
              </a:rPr>
              <a:t>Venerdì 22 febbraio 2020</a:t>
            </a:r>
          </a:p>
          <a:p>
            <a:pPr indent="-228600" algn="l">
              <a:buFont typeface="Arial" panose="020B0604020202020204" pitchFamily="34" charset="0"/>
              <a:buChar char="•"/>
            </a:pPr>
            <a:r>
              <a:rPr lang="en-US" sz="1800">
                <a:solidFill>
                  <a:srgbClr val="FFFFFF"/>
                </a:solidFill>
              </a:rPr>
              <a:t>Docente Lorena Menditto</a:t>
            </a:r>
          </a:p>
          <a:p>
            <a:pPr indent="-228600" algn="l">
              <a:buFont typeface="Arial" panose="020B0604020202020204" pitchFamily="34" charset="0"/>
              <a:buChar char="•"/>
            </a:pPr>
            <a:r>
              <a:rPr lang="en-US" sz="1800">
                <a:solidFill>
                  <a:srgbClr val="FFFFFF"/>
                </a:solidFill>
              </a:rPr>
              <a:t>Aula 24 Sede Piazza delle vaschette, 101</a:t>
            </a:r>
          </a:p>
          <a:p>
            <a:pPr indent="-228600" algn="l">
              <a:buFont typeface="Arial" panose="020B0604020202020204" pitchFamily="34" charset="0"/>
              <a:buChar char="•"/>
            </a:pPr>
            <a:endParaRPr lang="en-US" sz="1800">
              <a:solidFill>
                <a:srgbClr val="FFFFFF"/>
              </a:solidFill>
            </a:endParaRPr>
          </a:p>
          <a:p>
            <a:pPr indent="-228600" algn="l">
              <a:buFont typeface="Arial" panose="020B0604020202020204" pitchFamily="34" charset="0"/>
              <a:buChar char="•"/>
            </a:pPr>
            <a:endParaRPr lang="en-US" sz="1800">
              <a:solidFill>
                <a:srgbClr val="FFFFFF"/>
              </a:solidFill>
            </a:endParaRPr>
          </a:p>
        </p:txBody>
      </p:sp>
    </p:spTree>
    <p:extLst>
      <p:ext uri="{BB962C8B-B14F-4D97-AF65-F5344CB8AC3E}">
        <p14:creationId xmlns:p14="http://schemas.microsoft.com/office/powerpoint/2010/main" val="329798393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5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5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5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5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5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Isosceles Triangle 6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D83E216E-8FC7-2445-BB33-0797FFB5A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543" y="643467"/>
            <a:ext cx="4304913" cy="5571065"/>
          </a:xfrm>
          <a:prstGeom prst="rect">
            <a:avLst/>
          </a:prstGeom>
          <a:ln>
            <a:noFill/>
          </a:ln>
        </p:spPr>
      </p:pic>
      <p:sp>
        <p:nvSpPr>
          <p:cNvPr id="79" name="Isosceles Triangle 6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a:extLst>
              <a:ext uri="{FF2B5EF4-FFF2-40B4-BE49-F238E27FC236}">
                <a16:creationId xmlns:a16="http://schemas.microsoft.com/office/drawing/2014/main" id="{3436E2A3-6522-FB4D-AA50-F851CD257885}"/>
              </a:ext>
            </a:extLst>
          </p:cNvPr>
          <p:cNvSpPr/>
          <p:nvPr/>
        </p:nvSpPr>
        <p:spPr>
          <a:xfrm>
            <a:off x="2878042" y="154830"/>
            <a:ext cx="5924507" cy="369332"/>
          </a:xfrm>
          <a:prstGeom prst="rect">
            <a:avLst/>
          </a:prstGeom>
        </p:spPr>
        <p:txBody>
          <a:bodyPr wrap="none">
            <a:spAutoFit/>
          </a:bodyPr>
          <a:lstStyle/>
          <a:p>
            <a:r>
              <a:rPr lang="it-IT" dirty="0" err="1">
                <a:latin typeface="-apple-system"/>
              </a:rPr>
              <a:t>https</a:t>
            </a:r>
            <a:r>
              <a:rPr lang="it-IT" dirty="0">
                <a:latin typeface="-apple-system"/>
              </a:rPr>
              <a:t>://</a:t>
            </a:r>
            <a:r>
              <a:rPr lang="it-IT" dirty="0" err="1">
                <a:latin typeface="-apple-system"/>
              </a:rPr>
              <a:t>www.linkedin.com</a:t>
            </a:r>
            <a:r>
              <a:rPr lang="it-IT" dirty="0">
                <a:latin typeface="-apple-system"/>
              </a:rPr>
              <a:t>/in/lorena-menditto-ph-d-648a767</a:t>
            </a:r>
            <a:endParaRPr lang="it-IT" dirty="0"/>
          </a:p>
        </p:txBody>
      </p:sp>
    </p:spTree>
    <p:extLst>
      <p:ext uri="{BB962C8B-B14F-4D97-AF65-F5344CB8AC3E}">
        <p14:creationId xmlns:p14="http://schemas.microsoft.com/office/powerpoint/2010/main" val="225723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37">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39">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Rectangle 41">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ttangolo 3">
            <a:extLst>
              <a:ext uri="{FF2B5EF4-FFF2-40B4-BE49-F238E27FC236}">
                <a16:creationId xmlns:a16="http://schemas.microsoft.com/office/drawing/2014/main" id="{F3D41138-050E-824C-940B-5471B48F9396}"/>
              </a:ext>
            </a:extLst>
          </p:cNvPr>
          <p:cNvSpPr/>
          <p:nvPr/>
        </p:nvSpPr>
        <p:spPr>
          <a:xfrm>
            <a:off x="115747" y="943054"/>
            <a:ext cx="11432785" cy="5271478"/>
          </a:xfrm>
          <a:prstGeom prst="rect">
            <a:avLst/>
          </a:prstGeom>
        </p:spPr>
        <p:txBody>
          <a:bodyPr vert="horz" lIns="91440" tIns="45720" rIns="91440" bIns="45720" rtlCol="0" anchor="ctr">
            <a:noAutofit/>
          </a:bodyPr>
          <a:lstStyle/>
          <a:p>
            <a:pPr marL="342900" lvl="0" indent="-228600">
              <a:lnSpc>
                <a:spcPct val="90000"/>
              </a:lnSpc>
              <a:spcAft>
                <a:spcPts val="600"/>
              </a:spcAft>
              <a:buClr>
                <a:srgbClr val="282828"/>
              </a:buClr>
              <a:buFont typeface="+mj-lt"/>
              <a:buAutoNum type="arabicPeriod"/>
            </a:pPr>
            <a:r>
              <a:rPr lang="en-US" sz="1200" b="1" dirty="0" err="1"/>
              <a:t>L’esperienza</a:t>
            </a:r>
            <a:r>
              <a:rPr lang="en-US" sz="1200" b="1" dirty="0"/>
              <a:t> </a:t>
            </a:r>
            <a:r>
              <a:rPr lang="en-US" sz="1200" b="1" dirty="0" err="1"/>
              <a:t>della</a:t>
            </a:r>
            <a:r>
              <a:rPr lang="en-US" sz="1200" b="1" dirty="0"/>
              <a:t> </a:t>
            </a:r>
            <a:r>
              <a:rPr lang="en-US" sz="1200" b="1" dirty="0" err="1"/>
              <a:t>nascita</a:t>
            </a:r>
            <a:r>
              <a:rPr lang="en-US" sz="1200" b="1" dirty="0"/>
              <a:t>; </a:t>
            </a:r>
          </a:p>
          <a:p>
            <a:pPr marL="342900" lvl="0" indent="-228600">
              <a:lnSpc>
                <a:spcPct val="90000"/>
              </a:lnSpc>
              <a:spcAft>
                <a:spcPts val="600"/>
              </a:spcAft>
              <a:buClr>
                <a:srgbClr val="282828"/>
              </a:buClr>
              <a:buFont typeface="+mj-lt"/>
              <a:buAutoNum type="arabicPeriod"/>
            </a:pPr>
            <a:r>
              <a:rPr lang="en-US" sz="1200" b="1" dirty="0"/>
              <a:t>la </a:t>
            </a:r>
            <a:r>
              <a:rPr lang="en-US" sz="1200" b="1" dirty="0" err="1"/>
              <a:t>costruzione</a:t>
            </a:r>
            <a:r>
              <a:rPr lang="en-US" sz="1200" b="1" dirty="0"/>
              <a:t> del </a:t>
            </a:r>
            <a:r>
              <a:rPr lang="en-US" sz="1200" b="1" dirty="0" err="1"/>
              <a:t>sentimento</a:t>
            </a:r>
            <a:r>
              <a:rPr lang="en-US" sz="1200" b="1" dirty="0"/>
              <a:t> di fiducia di base del bambino </a:t>
            </a:r>
            <a:r>
              <a:rPr lang="en-US" sz="1200" b="1" dirty="0" err="1"/>
              <a:t>nella</a:t>
            </a:r>
            <a:r>
              <a:rPr lang="en-US" sz="1200" b="1" dirty="0"/>
              <a:t> vita; </a:t>
            </a:r>
          </a:p>
          <a:p>
            <a:pPr marL="342900" lvl="0" indent="-228600">
              <a:lnSpc>
                <a:spcPct val="90000"/>
              </a:lnSpc>
              <a:spcAft>
                <a:spcPts val="600"/>
              </a:spcAft>
              <a:buClr>
                <a:srgbClr val="282828"/>
              </a:buClr>
              <a:buFont typeface="+mj-lt"/>
              <a:buAutoNum type="arabicPeriod"/>
            </a:pPr>
            <a:r>
              <a:rPr lang="en-US" sz="1200" b="1" dirty="0" err="1"/>
              <a:t>impatto</a:t>
            </a:r>
            <a:r>
              <a:rPr lang="en-US" sz="1200" b="1" dirty="0"/>
              <a:t> con </a:t>
            </a:r>
            <a:r>
              <a:rPr lang="en-US" sz="1200" b="1" dirty="0" err="1"/>
              <a:t>il</a:t>
            </a:r>
            <a:r>
              <a:rPr lang="en-US" sz="1200" b="1" dirty="0"/>
              <a:t> </a:t>
            </a:r>
            <a:r>
              <a:rPr lang="en-US" sz="1200" b="1" dirty="0" err="1"/>
              <a:t>mondo</a:t>
            </a:r>
            <a:r>
              <a:rPr lang="en-US" sz="1200" b="1" dirty="0"/>
              <a:t> post-</a:t>
            </a:r>
            <a:r>
              <a:rPr lang="en-US" sz="1200" b="1" dirty="0" err="1"/>
              <a:t>uterino</a:t>
            </a:r>
            <a:r>
              <a:rPr lang="en-US" sz="1200" b="1" dirty="0"/>
              <a:t>; </a:t>
            </a:r>
          </a:p>
          <a:p>
            <a:pPr marL="342900" lvl="0" indent="-228600">
              <a:lnSpc>
                <a:spcPct val="90000"/>
              </a:lnSpc>
              <a:spcAft>
                <a:spcPts val="600"/>
              </a:spcAft>
              <a:buClr>
                <a:srgbClr val="282828"/>
              </a:buClr>
              <a:buFont typeface="+mj-lt"/>
              <a:buAutoNum type="arabicPeriod"/>
            </a:pPr>
            <a:r>
              <a:rPr lang="en-US" sz="1200" b="1" dirty="0" err="1"/>
              <a:t>i</a:t>
            </a:r>
            <a:r>
              <a:rPr lang="en-US" sz="1200" b="1" dirty="0"/>
              <a:t> </a:t>
            </a:r>
            <a:r>
              <a:rPr lang="en-US" sz="1200" b="1" dirty="0" err="1"/>
              <a:t>processi</a:t>
            </a:r>
            <a:r>
              <a:rPr lang="en-US" sz="1200" b="1" dirty="0"/>
              <a:t> di </a:t>
            </a:r>
            <a:r>
              <a:rPr lang="en-US" sz="1200" b="1" dirty="0" err="1"/>
              <a:t>interiorizzazione</a:t>
            </a:r>
            <a:r>
              <a:rPr lang="en-US" sz="1200" b="1" dirty="0"/>
              <a:t> </a:t>
            </a:r>
            <a:r>
              <a:rPr lang="en-US" sz="1200" b="1" dirty="0" err="1"/>
              <a:t>delle</a:t>
            </a:r>
            <a:r>
              <a:rPr lang="en-US" sz="1200" b="1" dirty="0"/>
              <a:t> figure </a:t>
            </a:r>
            <a:r>
              <a:rPr lang="en-US" sz="1200" b="1" dirty="0" err="1"/>
              <a:t>primarie</a:t>
            </a:r>
            <a:r>
              <a:rPr lang="en-US" sz="1200" b="1" dirty="0"/>
              <a:t>: </a:t>
            </a:r>
            <a:r>
              <a:rPr lang="en-US" sz="1200" b="1" dirty="0" err="1"/>
              <a:t>momentanee</a:t>
            </a:r>
            <a:r>
              <a:rPr lang="en-US" sz="1200" b="1" dirty="0"/>
              <a:t> </a:t>
            </a:r>
            <a:r>
              <a:rPr lang="en-US" sz="1200" b="1" dirty="0" err="1"/>
              <a:t>assenze</a:t>
            </a:r>
            <a:r>
              <a:rPr lang="en-US" sz="1200" b="1" dirty="0"/>
              <a:t> </a:t>
            </a:r>
            <a:r>
              <a:rPr lang="en-US" sz="1200" b="1" dirty="0" err="1"/>
              <a:t>dei</a:t>
            </a:r>
            <a:r>
              <a:rPr lang="en-US" sz="1200" b="1" dirty="0"/>
              <a:t> caregivers e </a:t>
            </a:r>
            <a:r>
              <a:rPr lang="en-US" sz="1200" b="1" dirty="0" err="1"/>
              <a:t>differimento</a:t>
            </a:r>
            <a:r>
              <a:rPr lang="en-US" sz="1200" b="1" dirty="0"/>
              <a:t> del </a:t>
            </a:r>
            <a:r>
              <a:rPr lang="en-US" sz="1200" b="1" dirty="0" err="1"/>
              <a:t>nutrimento</a:t>
            </a:r>
            <a:r>
              <a:rPr lang="en-US" sz="1200" b="1" dirty="0"/>
              <a:t>; </a:t>
            </a:r>
          </a:p>
          <a:p>
            <a:pPr marL="342900" lvl="0" indent="-228600">
              <a:lnSpc>
                <a:spcPct val="90000"/>
              </a:lnSpc>
              <a:spcAft>
                <a:spcPts val="600"/>
              </a:spcAft>
              <a:buClr>
                <a:srgbClr val="282828"/>
              </a:buClr>
              <a:buFont typeface="+mj-lt"/>
              <a:buAutoNum type="arabicPeriod"/>
            </a:pPr>
            <a:r>
              <a:rPr lang="en-US" sz="1200" b="1" dirty="0" err="1"/>
              <a:t>i</a:t>
            </a:r>
            <a:r>
              <a:rPr lang="en-US" sz="1200" b="1" dirty="0"/>
              <a:t> </a:t>
            </a:r>
            <a:r>
              <a:rPr lang="en-US" sz="1200" b="1" dirty="0" err="1"/>
              <a:t>primi</a:t>
            </a:r>
            <a:r>
              <a:rPr lang="en-US" sz="1200" b="1" dirty="0"/>
              <a:t> </a:t>
            </a:r>
            <a:r>
              <a:rPr lang="en-US" sz="1200" b="1" dirty="0" err="1"/>
              <a:t>passi</a:t>
            </a:r>
            <a:r>
              <a:rPr lang="en-US" sz="1200" b="1" dirty="0"/>
              <a:t> di </a:t>
            </a:r>
            <a:r>
              <a:rPr lang="en-US" sz="1200" b="1" dirty="0" err="1"/>
              <a:t>distanziamento</a:t>
            </a:r>
            <a:r>
              <a:rPr lang="en-US" sz="1200" b="1" dirty="0"/>
              <a:t> verso </a:t>
            </a:r>
            <a:r>
              <a:rPr lang="en-US" sz="1200" b="1" dirty="0" err="1"/>
              <a:t>l’autonomia</a:t>
            </a:r>
            <a:r>
              <a:rPr lang="en-US" sz="1200" b="1" dirty="0"/>
              <a:t>: </a:t>
            </a:r>
            <a:r>
              <a:rPr lang="en-US" sz="1200" b="1" dirty="0" err="1"/>
              <a:t>il</a:t>
            </a:r>
            <a:r>
              <a:rPr lang="en-US" sz="1200" b="1" dirty="0"/>
              <a:t> </a:t>
            </a:r>
            <a:r>
              <a:rPr lang="en-US" sz="1200" b="1" dirty="0" err="1"/>
              <a:t>controllo</a:t>
            </a:r>
            <a:r>
              <a:rPr lang="en-US" sz="1200" b="1" dirty="0"/>
              <a:t> </a:t>
            </a:r>
            <a:r>
              <a:rPr lang="en-US" sz="1200" b="1" dirty="0" err="1"/>
              <a:t>sfinterico</a:t>
            </a:r>
            <a:r>
              <a:rPr lang="en-US" sz="1200" b="1" dirty="0"/>
              <a:t>; </a:t>
            </a:r>
          </a:p>
          <a:p>
            <a:pPr marL="342900" lvl="0" indent="-228600">
              <a:lnSpc>
                <a:spcPct val="90000"/>
              </a:lnSpc>
              <a:spcAft>
                <a:spcPts val="600"/>
              </a:spcAft>
              <a:buClr>
                <a:srgbClr val="282828"/>
              </a:buClr>
              <a:buFont typeface="+mj-lt"/>
              <a:buAutoNum type="arabicPeriod"/>
            </a:pPr>
            <a:r>
              <a:rPr lang="en-US" sz="1200" b="1" dirty="0" err="1"/>
              <a:t>spirito</a:t>
            </a:r>
            <a:r>
              <a:rPr lang="en-US" sz="1200" b="1" dirty="0"/>
              <a:t> </a:t>
            </a:r>
            <a:r>
              <a:rPr lang="en-US" sz="1200" b="1" dirty="0" err="1"/>
              <a:t>d’iniziativa-efficienza-identificazione</a:t>
            </a:r>
            <a:r>
              <a:rPr lang="en-US" sz="1200" b="1" dirty="0"/>
              <a:t> </a:t>
            </a:r>
            <a:r>
              <a:rPr lang="en-US" sz="1200" b="1" dirty="0" err="1"/>
              <a:t>opposta</a:t>
            </a:r>
            <a:r>
              <a:rPr lang="en-US" sz="1200" b="1" dirty="0"/>
              <a:t> a </a:t>
            </a:r>
            <a:r>
              <a:rPr lang="en-US" sz="1200" b="1" dirty="0" err="1"/>
              <a:t>senso</a:t>
            </a:r>
            <a:r>
              <a:rPr lang="en-US" sz="1200" b="1" dirty="0"/>
              <a:t> di </a:t>
            </a:r>
            <a:r>
              <a:rPr lang="en-US" sz="1200" b="1" dirty="0" err="1"/>
              <a:t>colpa</a:t>
            </a:r>
            <a:r>
              <a:rPr lang="en-US" sz="1200" b="1" dirty="0"/>
              <a:t>; </a:t>
            </a:r>
          </a:p>
          <a:p>
            <a:pPr marL="342900" lvl="0" indent="-228600">
              <a:lnSpc>
                <a:spcPct val="90000"/>
              </a:lnSpc>
              <a:spcAft>
                <a:spcPts val="600"/>
              </a:spcAft>
              <a:buClr>
                <a:srgbClr val="282828"/>
              </a:buClr>
              <a:buFont typeface="+mj-lt"/>
              <a:buAutoNum type="arabicPeriod"/>
            </a:pPr>
            <a:r>
              <a:rPr lang="en-US" sz="1200" b="1" dirty="0" err="1"/>
              <a:t>il</a:t>
            </a:r>
            <a:r>
              <a:rPr lang="en-US" sz="1200" b="1" dirty="0"/>
              <a:t> </a:t>
            </a:r>
            <a:r>
              <a:rPr lang="en-US" sz="1200" b="1" dirty="0" err="1"/>
              <a:t>desiderio</a:t>
            </a:r>
            <a:r>
              <a:rPr lang="en-US" sz="1200" b="1" dirty="0"/>
              <a:t> di </a:t>
            </a:r>
            <a:r>
              <a:rPr lang="en-US" sz="1200" b="1" dirty="0" err="1"/>
              <a:t>operosità</a:t>
            </a:r>
            <a:r>
              <a:rPr lang="en-US" sz="1200" b="1" dirty="0"/>
              <a:t> e di </a:t>
            </a:r>
            <a:r>
              <a:rPr lang="en-US" sz="1200" b="1" dirty="0" err="1"/>
              <a:t>efficienza</a:t>
            </a:r>
            <a:r>
              <a:rPr lang="en-US" sz="1200" b="1" dirty="0"/>
              <a:t> del bambino; </a:t>
            </a:r>
          </a:p>
          <a:p>
            <a:pPr marL="342900" lvl="0" indent="-228600">
              <a:lnSpc>
                <a:spcPct val="90000"/>
              </a:lnSpc>
              <a:spcAft>
                <a:spcPts val="600"/>
              </a:spcAft>
              <a:buClr>
                <a:srgbClr val="282828"/>
              </a:buClr>
              <a:buFont typeface="+mj-lt"/>
              <a:buAutoNum type="arabicPeriod"/>
            </a:pPr>
            <a:r>
              <a:rPr lang="en-US" sz="1200" b="1" dirty="0" err="1"/>
              <a:t>costruzione</a:t>
            </a:r>
            <a:r>
              <a:rPr lang="en-US" sz="1200" b="1" dirty="0"/>
              <a:t> di una </a:t>
            </a:r>
            <a:r>
              <a:rPr lang="en-US" sz="1200" b="1" dirty="0" err="1"/>
              <a:t>personalità</a:t>
            </a:r>
            <a:r>
              <a:rPr lang="en-US" sz="1200" b="1" dirty="0"/>
              <a:t> </a:t>
            </a:r>
            <a:r>
              <a:rPr lang="en-US" sz="1200" b="1" dirty="0" err="1"/>
              <a:t>più</a:t>
            </a:r>
            <a:r>
              <a:rPr lang="en-US" sz="1200" b="1" dirty="0"/>
              <a:t> </a:t>
            </a:r>
            <a:r>
              <a:rPr lang="en-US" sz="1200" b="1" dirty="0" err="1"/>
              <a:t>sociale</a:t>
            </a:r>
            <a:r>
              <a:rPr lang="en-US" sz="1200" b="1" dirty="0"/>
              <a:t> e </a:t>
            </a:r>
            <a:r>
              <a:rPr lang="en-US" sz="1200" b="1" dirty="0" err="1"/>
              <a:t>orientata</a:t>
            </a:r>
            <a:r>
              <a:rPr lang="en-US" sz="1200" b="1" dirty="0"/>
              <a:t> verso </a:t>
            </a:r>
            <a:r>
              <a:rPr lang="en-US" sz="1200" b="1" dirty="0" err="1"/>
              <a:t>il</a:t>
            </a:r>
            <a:r>
              <a:rPr lang="en-US" sz="1200" b="1" dirty="0"/>
              <a:t> </a:t>
            </a:r>
            <a:r>
              <a:rPr lang="en-US" sz="1200" b="1" dirty="0" err="1"/>
              <a:t>futuro</a:t>
            </a:r>
            <a:r>
              <a:rPr lang="en-US" sz="1200" b="1" dirty="0"/>
              <a:t>; ( </a:t>
            </a:r>
            <a:r>
              <a:rPr lang="en-US" sz="1200" b="1" dirty="0" err="1"/>
              <a:t>Lezioni</a:t>
            </a:r>
            <a:r>
              <a:rPr lang="en-US" sz="1200" b="1" dirty="0"/>
              <a:t> </a:t>
            </a:r>
            <a:r>
              <a:rPr lang="en-US" sz="1200" b="1" dirty="0" err="1"/>
              <a:t>febbraio</a:t>
            </a:r>
            <a:r>
              <a:rPr lang="en-US" sz="1200" b="1" dirty="0"/>
              <a:t> )</a:t>
            </a:r>
          </a:p>
          <a:p>
            <a:pPr marL="342900" lvl="0" indent="-228600">
              <a:lnSpc>
                <a:spcPct val="90000"/>
              </a:lnSpc>
              <a:spcAft>
                <a:spcPts val="600"/>
              </a:spcAft>
              <a:buClr>
                <a:srgbClr val="282828"/>
              </a:buClr>
              <a:buFont typeface="+mj-lt"/>
              <a:buAutoNum type="arabicPeriod"/>
            </a:pPr>
            <a:r>
              <a:rPr lang="en-US" sz="1200" b="1" dirty="0" err="1"/>
              <a:t>l’adolescenza</a:t>
            </a:r>
            <a:r>
              <a:rPr lang="en-US" sz="1200" b="1" dirty="0"/>
              <a:t>, </a:t>
            </a:r>
            <a:r>
              <a:rPr lang="en-US" sz="1200" b="1" dirty="0" err="1"/>
              <a:t>età</a:t>
            </a:r>
            <a:r>
              <a:rPr lang="en-US" sz="1200" b="1" dirty="0"/>
              <a:t> </a:t>
            </a:r>
            <a:r>
              <a:rPr lang="en-US" sz="1200" b="1" dirty="0" err="1"/>
              <a:t>dell’identità</a:t>
            </a:r>
            <a:r>
              <a:rPr lang="en-US" sz="1200" b="1" dirty="0"/>
              <a:t> o </a:t>
            </a:r>
            <a:r>
              <a:rPr lang="en-US" sz="1200" b="1" dirty="0" err="1"/>
              <a:t>della</a:t>
            </a:r>
            <a:r>
              <a:rPr lang="en-US" sz="1200" b="1" dirty="0"/>
              <a:t> </a:t>
            </a:r>
            <a:r>
              <a:rPr lang="en-US" sz="1200" b="1" dirty="0" err="1"/>
              <a:t>dispersione</a:t>
            </a:r>
            <a:r>
              <a:rPr lang="en-US" sz="1200" b="1" dirty="0"/>
              <a:t> (</a:t>
            </a:r>
            <a:r>
              <a:rPr lang="en-US" sz="1200" b="1" dirty="0" err="1"/>
              <a:t>diffusione</a:t>
            </a:r>
            <a:r>
              <a:rPr lang="en-US" sz="1200" b="1" dirty="0"/>
              <a:t>) </a:t>
            </a:r>
            <a:r>
              <a:rPr lang="en-US" sz="1200" b="1" dirty="0" err="1"/>
              <a:t>dei</a:t>
            </a:r>
            <a:r>
              <a:rPr lang="en-US" sz="1200" b="1" dirty="0"/>
              <a:t> </a:t>
            </a:r>
            <a:r>
              <a:rPr lang="en-US" sz="1200" b="1" dirty="0" err="1"/>
              <a:t>ruoli</a:t>
            </a:r>
            <a:r>
              <a:rPr lang="en-US" sz="1200" b="1" dirty="0"/>
              <a:t>; </a:t>
            </a:r>
          </a:p>
          <a:p>
            <a:pPr marL="342900" lvl="0" indent="-228600">
              <a:lnSpc>
                <a:spcPct val="90000"/>
              </a:lnSpc>
              <a:spcAft>
                <a:spcPts val="600"/>
              </a:spcAft>
              <a:buClr>
                <a:srgbClr val="282828"/>
              </a:buClr>
              <a:buFont typeface="+mj-lt"/>
              <a:buAutoNum type="arabicPeriod"/>
            </a:pPr>
            <a:r>
              <a:rPr lang="en-US" sz="1200" b="1" dirty="0" err="1"/>
              <a:t>l’acquisizione</a:t>
            </a:r>
            <a:r>
              <a:rPr lang="en-US" sz="1200" b="1" dirty="0"/>
              <a:t> di un </a:t>
            </a:r>
            <a:r>
              <a:rPr lang="en-US" sz="1200" b="1" dirty="0" err="1"/>
              <a:t>senso</a:t>
            </a:r>
            <a:r>
              <a:rPr lang="en-US" sz="1200" b="1" dirty="0"/>
              <a:t> di </a:t>
            </a:r>
            <a:r>
              <a:rPr lang="en-US" sz="1200" b="1" dirty="0" err="1"/>
              <a:t>identità</a:t>
            </a:r>
            <a:r>
              <a:rPr lang="en-US" sz="1200" b="1" dirty="0"/>
              <a:t> </a:t>
            </a:r>
            <a:r>
              <a:rPr lang="en-US" sz="1200" b="1" dirty="0" err="1"/>
              <a:t>più</a:t>
            </a:r>
            <a:r>
              <a:rPr lang="en-US" sz="1200" b="1" dirty="0"/>
              <a:t> stabile ed </a:t>
            </a:r>
            <a:r>
              <a:rPr lang="en-US" sz="1200" b="1" dirty="0" err="1"/>
              <a:t>integrato</a:t>
            </a:r>
            <a:r>
              <a:rPr lang="en-US" sz="1200" b="1" dirty="0"/>
              <a:t> rispetto </a:t>
            </a:r>
            <a:r>
              <a:rPr lang="en-US" sz="1200" b="1" dirty="0" err="1"/>
              <a:t>alle</a:t>
            </a:r>
            <a:r>
              <a:rPr lang="en-US" sz="1200" b="1" dirty="0"/>
              <a:t> </a:t>
            </a:r>
            <a:r>
              <a:rPr lang="en-US" sz="1200" b="1" dirty="0" err="1"/>
              <a:t>epoche</a:t>
            </a:r>
            <a:r>
              <a:rPr lang="en-US" sz="1200" b="1" dirty="0"/>
              <a:t> </a:t>
            </a:r>
            <a:r>
              <a:rPr lang="en-US" sz="1200" b="1" dirty="0" err="1"/>
              <a:t>precedenti</a:t>
            </a:r>
            <a:r>
              <a:rPr lang="en-US" sz="1200" b="1" dirty="0"/>
              <a:t> </a:t>
            </a:r>
            <a:r>
              <a:rPr lang="en-US" sz="1200" b="1" dirty="0" err="1"/>
              <a:t>della</a:t>
            </a:r>
            <a:r>
              <a:rPr lang="en-US" sz="1200" b="1" dirty="0"/>
              <a:t> vita; </a:t>
            </a:r>
          </a:p>
          <a:p>
            <a:pPr marL="342900" lvl="0" indent="-228600">
              <a:lnSpc>
                <a:spcPct val="90000"/>
              </a:lnSpc>
              <a:spcAft>
                <a:spcPts val="600"/>
              </a:spcAft>
              <a:buClr>
                <a:srgbClr val="282828"/>
              </a:buClr>
              <a:buFont typeface="+mj-lt"/>
              <a:buAutoNum type="arabicPeriod"/>
            </a:pPr>
            <a:r>
              <a:rPr lang="en-US" sz="1200" b="1" dirty="0"/>
              <a:t>la </a:t>
            </a:r>
            <a:r>
              <a:rPr lang="en-US" sz="1200" b="1" dirty="0" err="1"/>
              <a:t>crisi</a:t>
            </a:r>
            <a:r>
              <a:rPr lang="en-US" sz="1200" b="1" dirty="0"/>
              <a:t> di </a:t>
            </a:r>
            <a:r>
              <a:rPr lang="en-US" sz="1200" b="1" dirty="0" err="1"/>
              <a:t>identità</a:t>
            </a:r>
            <a:r>
              <a:rPr lang="en-US" sz="1200" b="1" dirty="0"/>
              <a:t>; </a:t>
            </a:r>
          </a:p>
          <a:p>
            <a:pPr marL="342900" lvl="0" indent="-228600">
              <a:lnSpc>
                <a:spcPct val="90000"/>
              </a:lnSpc>
              <a:spcAft>
                <a:spcPts val="600"/>
              </a:spcAft>
              <a:buClr>
                <a:srgbClr val="282828"/>
              </a:buClr>
              <a:buFont typeface="+mj-lt"/>
              <a:buAutoNum type="arabicPeriod"/>
            </a:pPr>
            <a:r>
              <a:rPr lang="en-US" sz="1200" b="1" dirty="0" err="1"/>
              <a:t>superamento</a:t>
            </a:r>
            <a:r>
              <a:rPr lang="en-US" sz="1200" b="1" dirty="0"/>
              <a:t> </a:t>
            </a:r>
            <a:r>
              <a:rPr lang="en-US" sz="1200" b="1" dirty="0" err="1"/>
              <a:t>della</a:t>
            </a:r>
            <a:r>
              <a:rPr lang="en-US" sz="1200" b="1" dirty="0"/>
              <a:t> </a:t>
            </a:r>
            <a:r>
              <a:rPr lang="en-US" sz="1200" b="1" dirty="0" err="1"/>
              <a:t>confusione</a:t>
            </a:r>
            <a:r>
              <a:rPr lang="en-US" sz="1200" b="1" dirty="0"/>
              <a:t> e </a:t>
            </a:r>
            <a:r>
              <a:rPr lang="en-US" sz="1200" b="1" dirty="0" err="1"/>
              <a:t>dell'ambivalenza</a:t>
            </a:r>
            <a:r>
              <a:rPr lang="en-US" sz="1200" b="1" dirty="0"/>
              <a:t> </a:t>
            </a:r>
            <a:r>
              <a:rPr lang="en-US" sz="1200" b="1" dirty="0" err="1"/>
              <a:t>tipica</a:t>
            </a:r>
            <a:r>
              <a:rPr lang="en-US" sz="1200" b="1" dirty="0"/>
              <a:t> del </a:t>
            </a:r>
            <a:r>
              <a:rPr lang="en-US" sz="1200" b="1" dirty="0" err="1"/>
              <a:t>periodo</a:t>
            </a:r>
            <a:r>
              <a:rPr lang="en-US" sz="1200" b="1" dirty="0"/>
              <a:t> per </a:t>
            </a:r>
            <a:r>
              <a:rPr lang="en-US" sz="1200" b="1" dirty="0" err="1"/>
              <a:t>lasciare</a:t>
            </a:r>
            <a:r>
              <a:rPr lang="en-US" sz="1200" b="1" dirty="0"/>
              <a:t> </a:t>
            </a:r>
            <a:r>
              <a:rPr lang="en-US" sz="1200" b="1" dirty="0" err="1"/>
              <a:t>infine</a:t>
            </a:r>
            <a:r>
              <a:rPr lang="en-US" sz="1200" b="1" dirty="0"/>
              <a:t> </a:t>
            </a:r>
            <a:r>
              <a:rPr lang="en-US" sz="1200" b="1" dirty="0" err="1"/>
              <a:t>spazio</a:t>
            </a:r>
            <a:r>
              <a:rPr lang="en-US" sz="1200" b="1" dirty="0"/>
              <a:t> </a:t>
            </a:r>
            <a:r>
              <a:rPr lang="en-US" sz="1200" b="1" dirty="0" err="1"/>
              <a:t>pieno</a:t>
            </a:r>
            <a:r>
              <a:rPr lang="en-US" sz="1200" b="1" dirty="0"/>
              <a:t> </a:t>
            </a:r>
            <a:r>
              <a:rPr lang="en-US" sz="1200" b="1" dirty="0" err="1"/>
              <a:t>alla</a:t>
            </a:r>
            <a:r>
              <a:rPr lang="en-US" sz="1200" b="1" dirty="0"/>
              <a:t> propria </a:t>
            </a:r>
            <a:r>
              <a:rPr lang="en-US" sz="1200" b="1" dirty="0" err="1"/>
              <a:t>identità</a:t>
            </a:r>
            <a:r>
              <a:rPr lang="en-US" sz="1200" b="1" dirty="0"/>
              <a:t>; </a:t>
            </a:r>
          </a:p>
          <a:p>
            <a:pPr marL="342900" lvl="0" indent="-228600">
              <a:lnSpc>
                <a:spcPct val="90000"/>
              </a:lnSpc>
              <a:spcAft>
                <a:spcPts val="600"/>
              </a:spcAft>
              <a:buClr>
                <a:srgbClr val="282828"/>
              </a:buClr>
              <a:buFont typeface="+mj-lt"/>
              <a:buAutoNum type="arabicPeriod"/>
            </a:pPr>
            <a:r>
              <a:rPr lang="en-US" sz="1200" b="1" dirty="0" err="1"/>
              <a:t>integrazione</a:t>
            </a:r>
            <a:r>
              <a:rPr lang="en-US" sz="1200" b="1" dirty="0"/>
              <a:t> del </a:t>
            </a:r>
            <a:r>
              <a:rPr lang="en-US" sz="1200" b="1" dirty="0" err="1"/>
              <a:t>senso</a:t>
            </a:r>
            <a:r>
              <a:rPr lang="en-US" sz="1200" b="1" dirty="0"/>
              <a:t> </a:t>
            </a:r>
            <a:r>
              <a:rPr lang="en-US" sz="1200" b="1" dirty="0" err="1"/>
              <a:t>della</a:t>
            </a:r>
            <a:r>
              <a:rPr lang="en-US" sz="1200" b="1" dirty="0"/>
              <a:t> </a:t>
            </a:r>
            <a:r>
              <a:rPr lang="en-US" sz="1200" b="1" dirty="0" err="1"/>
              <a:t>fedeltà</a:t>
            </a:r>
            <a:r>
              <a:rPr lang="en-US" sz="1200" b="1" dirty="0"/>
              <a:t> ai </a:t>
            </a:r>
            <a:r>
              <a:rPr lang="en-US" sz="1200" b="1" dirty="0" err="1"/>
              <a:t>propri</a:t>
            </a:r>
            <a:r>
              <a:rPr lang="en-US" sz="1200" b="1" dirty="0"/>
              <a:t> </a:t>
            </a:r>
            <a:r>
              <a:rPr lang="en-US" sz="1200" b="1" dirty="0" err="1"/>
              <a:t>schemi</a:t>
            </a:r>
            <a:r>
              <a:rPr lang="en-US" sz="1200" b="1" dirty="0"/>
              <a:t> di </a:t>
            </a:r>
            <a:r>
              <a:rPr lang="en-US" sz="1200" b="1" dirty="0" err="1"/>
              <a:t>riferimento</a:t>
            </a:r>
            <a:r>
              <a:rPr lang="en-US" sz="1200" b="1" dirty="0"/>
              <a:t> (</a:t>
            </a:r>
            <a:r>
              <a:rPr lang="en-US" sz="1200" b="1" dirty="0" err="1"/>
              <a:t>valori</a:t>
            </a:r>
            <a:r>
              <a:rPr lang="en-US" sz="1200" b="1" dirty="0"/>
              <a:t> e </a:t>
            </a:r>
            <a:r>
              <a:rPr lang="en-US" sz="1200" b="1" dirty="0" err="1"/>
              <a:t>ideologie</a:t>
            </a:r>
            <a:r>
              <a:rPr lang="en-US" sz="1200" b="1" dirty="0"/>
              <a:t>): </a:t>
            </a:r>
            <a:r>
              <a:rPr lang="en-US" sz="1200" b="1" dirty="0" err="1"/>
              <a:t>adesione</a:t>
            </a:r>
            <a:r>
              <a:rPr lang="en-US" sz="1200" b="1" dirty="0"/>
              <a:t> a </a:t>
            </a:r>
            <a:r>
              <a:rPr lang="en-US" sz="1200" b="1" dirty="0" err="1"/>
              <a:t>forme</a:t>
            </a:r>
            <a:r>
              <a:rPr lang="en-US" sz="1200" b="1" dirty="0"/>
              <a:t> </a:t>
            </a:r>
            <a:r>
              <a:rPr lang="en-US" sz="1200" b="1" dirty="0" err="1"/>
              <a:t>ideologiche</a:t>
            </a:r>
            <a:r>
              <a:rPr lang="en-US" sz="1200" b="1" dirty="0"/>
              <a:t> e </a:t>
            </a:r>
            <a:r>
              <a:rPr lang="en-US" sz="1200" b="1" dirty="0" err="1"/>
              <a:t>senso</a:t>
            </a:r>
            <a:r>
              <a:rPr lang="en-US" sz="1200" b="1" dirty="0"/>
              <a:t> di </a:t>
            </a:r>
            <a:r>
              <a:rPr lang="en-US" sz="1200" b="1" dirty="0" err="1"/>
              <a:t>appartenenza</a:t>
            </a:r>
            <a:r>
              <a:rPr lang="en-US" sz="1200" b="1" dirty="0"/>
              <a:t>; </a:t>
            </a:r>
          </a:p>
          <a:p>
            <a:pPr marL="342900" lvl="0" indent="-228600">
              <a:lnSpc>
                <a:spcPct val="90000"/>
              </a:lnSpc>
              <a:spcAft>
                <a:spcPts val="600"/>
              </a:spcAft>
              <a:buClr>
                <a:srgbClr val="282828"/>
              </a:buClr>
              <a:buFont typeface="+mj-lt"/>
              <a:buAutoNum type="arabicPeriod"/>
            </a:pPr>
            <a:r>
              <a:rPr lang="en-US" sz="1200" b="1" dirty="0" err="1"/>
              <a:t>giovane</a:t>
            </a:r>
            <a:r>
              <a:rPr lang="en-US" sz="1200" b="1" dirty="0"/>
              <a:t> </a:t>
            </a:r>
            <a:r>
              <a:rPr lang="en-US" sz="1200" b="1" dirty="0" err="1"/>
              <a:t>età</a:t>
            </a:r>
            <a:r>
              <a:rPr lang="en-US" sz="1200" b="1" dirty="0"/>
              <a:t> </a:t>
            </a:r>
            <a:r>
              <a:rPr lang="en-US" sz="1200" b="1" dirty="0" err="1"/>
              <a:t>adulta</a:t>
            </a:r>
            <a:r>
              <a:rPr lang="en-US" sz="1200" b="1" dirty="0"/>
              <a:t>, </a:t>
            </a:r>
            <a:r>
              <a:rPr lang="en-US" sz="1200" b="1" dirty="0" err="1"/>
              <a:t>intimità</a:t>
            </a:r>
            <a:r>
              <a:rPr lang="en-US" sz="1200" b="1" dirty="0"/>
              <a:t>, </a:t>
            </a:r>
            <a:r>
              <a:rPr lang="en-US" sz="1200" b="1" dirty="0" err="1"/>
              <a:t>solidarietà</a:t>
            </a:r>
            <a:r>
              <a:rPr lang="en-US" sz="1200" b="1" dirty="0"/>
              <a:t> e </a:t>
            </a:r>
            <a:r>
              <a:rPr lang="en-US" sz="1200" b="1" dirty="0" err="1"/>
              <a:t>isolamento</a:t>
            </a:r>
            <a:r>
              <a:rPr lang="en-US" sz="1200" b="1" dirty="0"/>
              <a:t>; </a:t>
            </a:r>
          </a:p>
          <a:p>
            <a:pPr marL="342900" lvl="0" indent="-228600">
              <a:lnSpc>
                <a:spcPct val="90000"/>
              </a:lnSpc>
              <a:spcAft>
                <a:spcPts val="600"/>
              </a:spcAft>
              <a:buClr>
                <a:srgbClr val="282828"/>
              </a:buClr>
              <a:buFont typeface="+mj-lt"/>
              <a:buAutoNum type="arabicPeriod"/>
            </a:pPr>
            <a:r>
              <a:rPr lang="en-US" sz="1200" b="1" dirty="0" err="1"/>
              <a:t>ricerca</a:t>
            </a:r>
            <a:r>
              <a:rPr lang="en-US" sz="1200" b="1" dirty="0"/>
              <a:t> di </a:t>
            </a:r>
            <a:r>
              <a:rPr lang="en-US" sz="1200" b="1" dirty="0" err="1"/>
              <a:t>legami</a:t>
            </a:r>
            <a:r>
              <a:rPr lang="en-US" sz="1200" b="1" dirty="0"/>
              <a:t> </a:t>
            </a:r>
            <a:r>
              <a:rPr lang="en-US" sz="1200" b="1" dirty="0" err="1"/>
              <a:t>amorosi</a:t>
            </a:r>
            <a:r>
              <a:rPr lang="en-US" sz="1200" b="1" dirty="0"/>
              <a:t> e di </a:t>
            </a:r>
            <a:r>
              <a:rPr lang="en-US" sz="1200" b="1" dirty="0" err="1"/>
              <a:t>relazioni</a:t>
            </a:r>
            <a:r>
              <a:rPr lang="en-US" sz="1200" b="1" dirty="0"/>
              <a:t> </a:t>
            </a:r>
            <a:r>
              <a:rPr lang="en-US" sz="1200" b="1" dirty="0" err="1"/>
              <a:t>amicali</a:t>
            </a:r>
            <a:r>
              <a:rPr lang="en-US" sz="1200" b="1" dirty="0"/>
              <a:t>; </a:t>
            </a:r>
          </a:p>
          <a:p>
            <a:pPr marL="342900" lvl="0" indent="-228600">
              <a:lnSpc>
                <a:spcPct val="90000"/>
              </a:lnSpc>
              <a:spcAft>
                <a:spcPts val="600"/>
              </a:spcAft>
              <a:buClr>
                <a:srgbClr val="282828"/>
              </a:buClr>
              <a:buFont typeface="+mj-lt"/>
              <a:buAutoNum type="arabicPeriod"/>
            </a:pPr>
            <a:r>
              <a:rPr lang="en-US" sz="1200" b="1" dirty="0" err="1"/>
              <a:t>legare</a:t>
            </a:r>
            <a:r>
              <a:rPr lang="en-US" sz="1200" b="1" dirty="0"/>
              <a:t> la propria </a:t>
            </a:r>
            <a:r>
              <a:rPr lang="en-US" sz="1200" b="1" dirty="0" err="1"/>
              <a:t>individualità</a:t>
            </a:r>
            <a:r>
              <a:rPr lang="en-US" sz="1200" b="1" dirty="0"/>
              <a:t> e </a:t>
            </a:r>
            <a:r>
              <a:rPr lang="en-US" sz="1200" b="1" dirty="0" err="1"/>
              <a:t>il</a:t>
            </a:r>
            <a:r>
              <a:rPr lang="en-US" sz="1200" b="1" dirty="0"/>
              <a:t> proprio </a:t>
            </a:r>
            <a:r>
              <a:rPr lang="en-US" sz="1200" b="1" dirty="0" err="1"/>
              <a:t>futuro</a:t>
            </a:r>
            <a:r>
              <a:rPr lang="en-US" sz="1200" b="1" dirty="0"/>
              <a:t> a </a:t>
            </a:r>
            <a:r>
              <a:rPr lang="en-US" sz="1200" b="1" dirty="0" err="1"/>
              <a:t>quella</a:t>
            </a:r>
            <a:r>
              <a:rPr lang="en-US" sz="1200" b="1" dirty="0"/>
              <a:t> di </a:t>
            </a:r>
            <a:r>
              <a:rPr lang="en-US" sz="1200" b="1" dirty="0" err="1"/>
              <a:t>un'altra</a:t>
            </a:r>
            <a:r>
              <a:rPr lang="en-US" sz="1200" b="1" dirty="0"/>
              <a:t> persona; </a:t>
            </a:r>
          </a:p>
          <a:p>
            <a:pPr marL="342900" lvl="0" indent="-228600">
              <a:lnSpc>
                <a:spcPct val="90000"/>
              </a:lnSpc>
              <a:spcAft>
                <a:spcPts val="600"/>
              </a:spcAft>
              <a:buClr>
                <a:srgbClr val="282828"/>
              </a:buClr>
              <a:buFont typeface="+mj-lt"/>
              <a:buAutoNum type="arabicPeriod"/>
            </a:pPr>
            <a:r>
              <a:rPr lang="en-US" sz="1200" b="1" dirty="0" err="1"/>
              <a:t>isolamento</a:t>
            </a:r>
            <a:r>
              <a:rPr lang="en-US" sz="1200" b="1" dirty="0"/>
              <a:t> </a:t>
            </a:r>
            <a:r>
              <a:rPr lang="en-US" sz="1200" b="1" dirty="0" err="1"/>
              <a:t>sociale</a:t>
            </a:r>
            <a:r>
              <a:rPr lang="en-US" sz="1200" b="1" dirty="0"/>
              <a:t> e </a:t>
            </a:r>
            <a:r>
              <a:rPr lang="en-US" sz="1200" b="1" dirty="0" err="1"/>
              <a:t>relazionale</a:t>
            </a:r>
            <a:r>
              <a:rPr lang="en-US" sz="1200" b="1" dirty="0"/>
              <a:t> come </a:t>
            </a:r>
            <a:r>
              <a:rPr lang="en-US" sz="1200" b="1" dirty="0" err="1"/>
              <a:t>conseguenza</a:t>
            </a:r>
            <a:r>
              <a:rPr lang="en-US" sz="1200" b="1" dirty="0"/>
              <a:t> </a:t>
            </a:r>
            <a:r>
              <a:rPr lang="en-US" sz="1200" b="1" dirty="0" err="1"/>
              <a:t>dei</a:t>
            </a:r>
            <a:r>
              <a:rPr lang="en-US" sz="1200" b="1" dirty="0"/>
              <a:t> </a:t>
            </a:r>
            <a:r>
              <a:rPr lang="en-US" sz="1200" b="1" dirty="0" err="1"/>
              <a:t>fallimenti</a:t>
            </a:r>
            <a:r>
              <a:rPr lang="en-US" sz="1200" b="1" dirty="0"/>
              <a:t> </a:t>
            </a:r>
            <a:r>
              <a:rPr lang="en-US" sz="1200" b="1" dirty="0" err="1"/>
              <a:t>delle</a:t>
            </a:r>
            <a:r>
              <a:rPr lang="en-US" sz="1200" b="1" dirty="0"/>
              <a:t> </a:t>
            </a:r>
            <a:r>
              <a:rPr lang="en-US" sz="1200" b="1" dirty="0" err="1"/>
              <a:t>precedenti</a:t>
            </a:r>
            <a:r>
              <a:rPr lang="en-US" sz="1200" b="1" dirty="0"/>
              <a:t> </a:t>
            </a:r>
            <a:r>
              <a:rPr lang="en-US" sz="1200" b="1" dirty="0" err="1"/>
              <a:t>fasi</a:t>
            </a:r>
            <a:r>
              <a:rPr lang="en-US" sz="1200" b="1" dirty="0"/>
              <a:t> evolutive; </a:t>
            </a:r>
          </a:p>
          <a:p>
            <a:pPr marL="342900" lvl="0" indent="-228600">
              <a:lnSpc>
                <a:spcPct val="90000"/>
              </a:lnSpc>
              <a:spcAft>
                <a:spcPts val="600"/>
              </a:spcAft>
              <a:buClr>
                <a:srgbClr val="282828"/>
              </a:buClr>
              <a:buFont typeface="+mj-lt"/>
              <a:buAutoNum type="arabicPeriod"/>
            </a:pPr>
            <a:r>
              <a:rPr lang="en-US" sz="1200" b="1" dirty="0" err="1"/>
              <a:t>generatività</a:t>
            </a:r>
            <a:r>
              <a:rPr lang="en-US" sz="1200" b="1" dirty="0"/>
              <a:t>, </a:t>
            </a:r>
            <a:r>
              <a:rPr lang="en-US" sz="1200" b="1" dirty="0" err="1"/>
              <a:t>stagnazione</a:t>
            </a:r>
            <a:r>
              <a:rPr lang="en-US" sz="1200" b="1" dirty="0"/>
              <a:t> e auto-</a:t>
            </a:r>
            <a:r>
              <a:rPr lang="en-US" sz="1200" b="1" dirty="0" err="1"/>
              <a:t>assorbimento</a:t>
            </a:r>
            <a:r>
              <a:rPr lang="en-US" sz="1200" b="1" dirty="0"/>
              <a:t>; </a:t>
            </a:r>
          </a:p>
          <a:p>
            <a:pPr marL="342900" lvl="0" indent="-228600">
              <a:lnSpc>
                <a:spcPct val="90000"/>
              </a:lnSpc>
              <a:spcAft>
                <a:spcPts val="600"/>
              </a:spcAft>
              <a:buClr>
                <a:srgbClr val="282828"/>
              </a:buClr>
              <a:buFont typeface="+mj-lt"/>
              <a:buAutoNum type="arabicPeriod"/>
            </a:pPr>
            <a:r>
              <a:rPr lang="en-US" sz="1200" b="1" dirty="0" err="1"/>
              <a:t>dai</a:t>
            </a:r>
            <a:r>
              <a:rPr lang="en-US" sz="1200" b="1" dirty="0"/>
              <a:t> </a:t>
            </a:r>
            <a:r>
              <a:rPr lang="en-US" sz="1200" b="1" dirty="0" err="1"/>
              <a:t>venticinque</a:t>
            </a:r>
            <a:r>
              <a:rPr lang="en-US" sz="1200" b="1" dirty="0"/>
              <a:t> ai </a:t>
            </a:r>
            <a:r>
              <a:rPr lang="en-US" sz="1200" b="1" dirty="0" err="1"/>
              <a:t>sessanta</a:t>
            </a:r>
            <a:r>
              <a:rPr lang="en-US" sz="1200" b="1" dirty="0"/>
              <a:t> </a:t>
            </a:r>
            <a:r>
              <a:rPr lang="en-US" sz="1200" b="1" dirty="0" err="1"/>
              <a:t>anni</a:t>
            </a:r>
            <a:r>
              <a:rPr lang="en-US" sz="1200" b="1" dirty="0"/>
              <a:t>: la </a:t>
            </a:r>
            <a:r>
              <a:rPr lang="en-US" sz="1200" b="1" dirty="0" err="1"/>
              <a:t>capacità</a:t>
            </a:r>
            <a:r>
              <a:rPr lang="en-US" sz="1200" b="1" dirty="0"/>
              <a:t> </a:t>
            </a:r>
            <a:r>
              <a:rPr lang="en-US" sz="1200" b="1" dirty="0" err="1"/>
              <a:t>produttiva</a:t>
            </a:r>
            <a:r>
              <a:rPr lang="en-US" sz="1200" b="1" dirty="0"/>
              <a:t> e </a:t>
            </a:r>
            <a:r>
              <a:rPr lang="en-US" sz="1200" b="1" dirty="0" err="1"/>
              <a:t>creativa</a:t>
            </a:r>
            <a:r>
              <a:rPr lang="en-US" sz="1200" b="1" dirty="0"/>
              <a:t> di </a:t>
            </a:r>
            <a:r>
              <a:rPr lang="en-US" sz="1200" b="1" dirty="0" err="1"/>
              <a:t>ogni</a:t>
            </a:r>
            <a:r>
              <a:rPr lang="en-US" sz="1200" b="1" dirty="0"/>
              <a:t> </a:t>
            </a:r>
            <a:r>
              <a:rPr lang="en-US" sz="1200" b="1" dirty="0" err="1"/>
              <a:t>individuo</a:t>
            </a:r>
            <a:r>
              <a:rPr lang="en-US" sz="1200" b="1" dirty="0"/>
              <a:t>; </a:t>
            </a:r>
          </a:p>
          <a:p>
            <a:pPr marL="342900" lvl="0" indent="-228600">
              <a:lnSpc>
                <a:spcPct val="90000"/>
              </a:lnSpc>
              <a:spcAft>
                <a:spcPts val="600"/>
              </a:spcAft>
              <a:buClr>
                <a:srgbClr val="282828"/>
              </a:buClr>
              <a:buFont typeface="+mj-lt"/>
              <a:buAutoNum type="arabicPeriod"/>
            </a:pPr>
            <a:r>
              <a:rPr lang="en-US" sz="1200" b="1" dirty="0"/>
              <a:t>la </a:t>
            </a:r>
            <a:r>
              <a:rPr lang="en-US" sz="1200" b="1" dirty="0" err="1"/>
              <a:t>sollecitudine</a:t>
            </a:r>
            <a:r>
              <a:rPr lang="en-US" sz="1200" b="1" dirty="0"/>
              <a:t> come </a:t>
            </a:r>
            <a:r>
              <a:rPr lang="en-US" sz="1200" b="1" dirty="0" err="1"/>
              <a:t>virtù</a:t>
            </a:r>
            <a:r>
              <a:rPr lang="en-US" sz="1200" b="1" dirty="0"/>
              <a:t> </a:t>
            </a:r>
            <a:r>
              <a:rPr lang="en-US" sz="1200" b="1" dirty="0" err="1"/>
              <a:t>emergente</a:t>
            </a:r>
            <a:r>
              <a:rPr lang="en-US" sz="1200" b="1" dirty="0"/>
              <a:t> in </a:t>
            </a:r>
            <a:r>
              <a:rPr lang="en-US" sz="1200" b="1" dirty="0" err="1"/>
              <a:t>questa</a:t>
            </a:r>
            <a:r>
              <a:rPr lang="en-US" sz="1200" b="1" dirty="0"/>
              <a:t> </a:t>
            </a:r>
            <a:r>
              <a:rPr lang="en-US" sz="1200" b="1" dirty="0" err="1"/>
              <a:t>fase</a:t>
            </a:r>
            <a:r>
              <a:rPr lang="en-US" sz="1200" b="1" dirty="0"/>
              <a:t> </a:t>
            </a:r>
            <a:r>
              <a:rPr lang="en-US" sz="1200" b="1" dirty="0" err="1"/>
              <a:t>adulta</a:t>
            </a:r>
            <a:r>
              <a:rPr lang="en-US" sz="1200" b="1" dirty="0"/>
              <a:t>: </a:t>
            </a:r>
            <a:r>
              <a:rPr lang="en-US" sz="1200" b="1" dirty="0" err="1"/>
              <a:t>perdita</a:t>
            </a:r>
            <a:r>
              <a:rPr lang="en-US" sz="1200" b="1" dirty="0"/>
              <a:t> </a:t>
            </a:r>
            <a:r>
              <a:rPr lang="en-US" sz="1200" b="1" dirty="0" err="1"/>
              <a:t>della</a:t>
            </a:r>
            <a:r>
              <a:rPr lang="en-US" sz="1200" b="1" dirty="0"/>
              <a:t> “</a:t>
            </a:r>
            <a:r>
              <a:rPr lang="en-US" sz="1200" b="1" dirty="0" err="1"/>
              <a:t>messa</a:t>
            </a:r>
            <a:r>
              <a:rPr lang="en-US" sz="1200" b="1" dirty="0"/>
              <a:t> in </a:t>
            </a:r>
            <a:r>
              <a:rPr lang="en-US" sz="1200" b="1" dirty="0" err="1"/>
              <a:t>gioco</a:t>
            </a:r>
            <a:r>
              <a:rPr lang="en-US" sz="1200" b="1" dirty="0"/>
              <a:t>” per </a:t>
            </a:r>
            <a:r>
              <a:rPr lang="en-US" sz="1200" b="1" dirty="0" err="1"/>
              <a:t>il</a:t>
            </a:r>
            <a:r>
              <a:rPr lang="en-US" sz="1200" b="1" dirty="0"/>
              <a:t> </a:t>
            </a:r>
            <a:r>
              <a:rPr lang="en-US" sz="1200" b="1" dirty="0" err="1"/>
              <a:t>timore</a:t>
            </a:r>
            <a:r>
              <a:rPr lang="en-US" sz="1200" b="1" dirty="0"/>
              <a:t> di </a:t>
            </a:r>
            <a:r>
              <a:rPr lang="en-US" sz="1200" b="1" dirty="0" err="1"/>
              <a:t>nuovi</a:t>
            </a:r>
            <a:r>
              <a:rPr lang="en-US" sz="1200" b="1" dirty="0"/>
              <a:t> </a:t>
            </a:r>
            <a:r>
              <a:rPr lang="en-US" sz="1200" b="1" dirty="0" err="1"/>
              <a:t>fallimenti</a:t>
            </a:r>
            <a:r>
              <a:rPr lang="en-US" sz="1200" b="1" dirty="0"/>
              <a:t>; </a:t>
            </a:r>
          </a:p>
          <a:p>
            <a:pPr marL="342900" lvl="0" indent="-228600">
              <a:lnSpc>
                <a:spcPct val="90000"/>
              </a:lnSpc>
              <a:spcAft>
                <a:spcPts val="600"/>
              </a:spcAft>
              <a:buClr>
                <a:srgbClr val="282828"/>
              </a:buClr>
              <a:buFont typeface="+mj-lt"/>
              <a:buAutoNum type="arabicPeriod"/>
            </a:pPr>
            <a:r>
              <a:rPr lang="en-US" sz="1200" b="1" dirty="0" err="1"/>
              <a:t>dalla</a:t>
            </a:r>
            <a:r>
              <a:rPr lang="en-US" sz="1200" b="1" dirty="0"/>
              <a:t> </a:t>
            </a:r>
            <a:r>
              <a:rPr lang="en-US" sz="1200" b="1" dirty="0" err="1"/>
              <a:t>maturità</a:t>
            </a:r>
            <a:r>
              <a:rPr lang="en-US" sz="1200" b="1" dirty="0"/>
              <a:t> </a:t>
            </a:r>
            <a:r>
              <a:rPr lang="en-US" sz="1200" b="1" dirty="0" err="1"/>
              <a:t>alla</a:t>
            </a:r>
            <a:r>
              <a:rPr lang="en-US" sz="1200" b="1" dirty="0"/>
              <a:t> </a:t>
            </a:r>
            <a:r>
              <a:rPr lang="en-US" sz="1200" b="1" dirty="0" err="1"/>
              <a:t>vecchiaia</a:t>
            </a:r>
            <a:r>
              <a:rPr lang="en-US" sz="1200" b="1" dirty="0"/>
              <a:t>: </a:t>
            </a:r>
            <a:r>
              <a:rPr lang="en-US" sz="1200" b="1" dirty="0" err="1"/>
              <a:t>integrità</a:t>
            </a:r>
            <a:r>
              <a:rPr lang="en-US" sz="1200" b="1" dirty="0"/>
              <a:t> </a:t>
            </a:r>
            <a:r>
              <a:rPr lang="en-US" sz="1200" b="1" dirty="0" err="1"/>
              <a:t>oppure</a:t>
            </a:r>
            <a:r>
              <a:rPr lang="en-US" sz="1200" b="1" dirty="0"/>
              <a:t> </a:t>
            </a:r>
            <a:r>
              <a:rPr lang="en-US" sz="1200" b="1" dirty="0" err="1"/>
              <a:t>disperazione</a:t>
            </a:r>
            <a:r>
              <a:rPr lang="en-US" sz="1200" b="1" dirty="0"/>
              <a:t>; </a:t>
            </a:r>
          </a:p>
          <a:p>
            <a:pPr marL="342900" lvl="0" indent="-228600">
              <a:lnSpc>
                <a:spcPct val="90000"/>
              </a:lnSpc>
              <a:spcAft>
                <a:spcPts val="600"/>
              </a:spcAft>
              <a:buClr>
                <a:srgbClr val="282828"/>
              </a:buClr>
              <a:buFont typeface="+mj-lt"/>
              <a:buAutoNum type="arabicPeriod"/>
            </a:pPr>
            <a:r>
              <a:rPr lang="en-US" sz="1200" b="1" dirty="0" err="1"/>
              <a:t>affermazione</a:t>
            </a:r>
            <a:r>
              <a:rPr lang="en-US" sz="1200" b="1" dirty="0"/>
              <a:t> </a:t>
            </a:r>
            <a:r>
              <a:rPr lang="en-US" sz="1200" b="1" dirty="0" err="1"/>
              <a:t>della</a:t>
            </a:r>
            <a:r>
              <a:rPr lang="en-US" sz="1200" b="1" dirty="0"/>
              <a:t> propria </a:t>
            </a:r>
            <a:r>
              <a:rPr lang="en-US" sz="1200" b="1" dirty="0" err="1"/>
              <a:t>individualità</a:t>
            </a:r>
            <a:r>
              <a:rPr lang="en-US" sz="1200" b="1" dirty="0"/>
              <a:t> e del proprio stile </a:t>
            </a:r>
            <a:r>
              <a:rPr lang="en-US" sz="1200" b="1" dirty="0" err="1"/>
              <a:t>esistenziale</a:t>
            </a:r>
            <a:r>
              <a:rPr lang="en-US" sz="1200" b="1" dirty="0"/>
              <a:t>; </a:t>
            </a:r>
          </a:p>
          <a:p>
            <a:pPr marL="342900" lvl="0" indent="-228600">
              <a:lnSpc>
                <a:spcPct val="90000"/>
              </a:lnSpc>
              <a:spcAft>
                <a:spcPts val="600"/>
              </a:spcAft>
              <a:buClr>
                <a:srgbClr val="282828"/>
              </a:buClr>
              <a:buFont typeface="+mj-lt"/>
              <a:buAutoNum type="arabicPeriod"/>
            </a:pPr>
            <a:r>
              <a:rPr lang="en-US" sz="1200" b="1" dirty="0"/>
              <a:t>la </a:t>
            </a:r>
            <a:r>
              <a:rPr lang="en-US" sz="1200" b="1" dirty="0" err="1"/>
              <a:t>disperazione</a:t>
            </a:r>
            <a:r>
              <a:rPr lang="en-US" sz="1200" b="1" dirty="0"/>
              <a:t> rispetto </a:t>
            </a:r>
            <a:r>
              <a:rPr lang="en-US" sz="1200" b="1" dirty="0" err="1"/>
              <a:t>alla</a:t>
            </a:r>
            <a:r>
              <a:rPr lang="en-US" sz="1200" b="1" dirty="0"/>
              <a:t> propria </a:t>
            </a:r>
            <a:r>
              <a:rPr lang="en-US" sz="1200" b="1" dirty="0" err="1"/>
              <a:t>esistenza</a:t>
            </a:r>
            <a:r>
              <a:rPr lang="en-US" sz="1200" b="1" dirty="0"/>
              <a:t> e di </a:t>
            </a:r>
            <a:r>
              <a:rPr lang="en-US" sz="1200" b="1" dirty="0" err="1"/>
              <a:t>fronte</a:t>
            </a:r>
            <a:r>
              <a:rPr lang="en-US" sz="1200" b="1" dirty="0"/>
              <a:t> </a:t>
            </a:r>
            <a:r>
              <a:rPr lang="en-US" sz="1200" b="1" dirty="0" err="1"/>
              <a:t>alla</a:t>
            </a:r>
            <a:r>
              <a:rPr lang="en-US" sz="1200" b="1" dirty="0"/>
              <a:t> </a:t>
            </a:r>
            <a:r>
              <a:rPr lang="en-US" sz="1200" b="1" dirty="0" err="1"/>
              <a:t>realtà</a:t>
            </a:r>
            <a:r>
              <a:rPr lang="en-US" sz="1200" b="1" dirty="0"/>
              <a:t> </a:t>
            </a:r>
            <a:r>
              <a:rPr lang="en-US" sz="1200" b="1" dirty="0" err="1"/>
              <a:t>della</a:t>
            </a:r>
            <a:r>
              <a:rPr lang="en-US" sz="1200" b="1" dirty="0"/>
              <a:t> </a:t>
            </a:r>
            <a:r>
              <a:rPr lang="en-US" sz="1200" b="1" dirty="0" err="1"/>
              <a:t>morte</a:t>
            </a:r>
            <a:r>
              <a:rPr lang="en-US" sz="1200" b="1" dirty="0"/>
              <a:t>; </a:t>
            </a:r>
          </a:p>
          <a:p>
            <a:pPr marL="342900" lvl="0" indent="-228600">
              <a:lnSpc>
                <a:spcPct val="90000"/>
              </a:lnSpc>
              <a:spcAft>
                <a:spcPts val="600"/>
              </a:spcAft>
              <a:buClr>
                <a:srgbClr val="282828"/>
              </a:buClr>
              <a:buFont typeface="+mj-lt"/>
              <a:buAutoNum type="arabicPeriod"/>
            </a:pPr>
            <a:r>
              <a:rPr lang="en-US" sz="1200" b="1" dirty="0"/>
              <a:t>la </a:t>
            </a:r>
            <a:r>
              <a:rPr lang="en-US" sz="1200" b="1" dirty="0" err="1"/>
              <a:t>supponenza</a:t>
            </a:r>
            <a:r>
              <a:rPr lang="en-US" sz="1200" b="1" dirty="0"/>
              <a:t> </a:t>
            </a:r>
            <a:r>
              <a:rPr lang="en-US" sz="1200" b="1" dirty="0" err="1"/>
              <a:t>condizione</a:t>
            </a:r>
            <a:r>
              <a:rPr lang="en-US" sz="1200" b="1" dirty="0"/>
              <a:t> </a:t>
            </a:r>
            <a:r>
              <a:rPr lang="en-US" sz="1200" b="1" dirty="0" err="1"/>
              <a:t>negativa</a:t>
            </a:r>
            <a:r>
              <a:rPr lang="en-US" sz="1200" b="1" dirty="0"/>
              <a:t> </a:t>
            </a:r>
            <a:r>
              <a:rPr lang="en-US" sz="1200" b="1" dirty="0" err="1"/>
              <a:t>della</a:t>
            </a:r>
            <a:r>
              <a:rPr lang="en-US" sz="1200" b="1" dirty="0"/>
              <a:t> </a:t>
            </a:r>
            <a:r>
              <a:rPr lang="en-US" sz="1200" b="1" dirty="0" err="1"/>
              <a:t>saggezza</a:t>
            </a:r>
            <a:r>
              <a:rPr lang="en-US" sz="1200" b="1" dirty="0"/>
              <a:t> </a:t>
            </a:r>
            <a:r>
              <a:rPr lang="en-US" sz="1200" b="1" dirty="0" err="1"/>
              <a:t>dell’età</a:t>
            </a:r>
            <a:r>
              <a:rPr lang="en-US" sz="1200" b="1" dirty="0"/>
              <a:t>; </a:t>
            </a:r>
          </a:p>
          <a:p>
            <a:pPr marL="342900" lvl="0" indent="-228600">
              <a:lnSpc>
                <a:spcPct val="90000"/>
              </a:lnSpc>
              <a:spcAft>
                <a:spcPts val="600"/>
              </a:spcAft>
              <a:buClr>
                <a:srgbClr val="282828"/>
              </a:buClr>
              <a:buFont typeface="+mj-lt"/>
              <a:buAutoNum type="arabicPeriod"/>
            </a:pPr>
            <a:r>
              <a:rPr lang="en-US" sz="1200" b="1" dirty="0" err="1"/>
              <a:t>l’illuminismo</a:t>
            </a:r>
            <a:r>
              <a:rPr lang="en-US" sz="1200" b="1" dirty="0"/>
              <a:t> e le </a:t>
            </a:r>
            <a:r>
              <a:rPr lang="en-US" sz="1200" b="1" dirty="0" err="1"/>
              <a:t>catene</a:t>
            </a:r>
            <a:r>
              <a:rPr lang="en-US" sz="1200" b="1" dirty="0"/>
              <a:t> da </a:t>
            </a:r>
            <a:r>
              <a:rPr lang="en-US" sz="1200" b="1" dirty="0" err="1"/>
              <a:t>rompere</a:t>
            </a:r>
            <a:r>
              <a:rPr lang="en-US" sz="1200" b="1" dirty="0"/>
              <a:t>: </a:t>
            </a:r>
            <a:r>
              <a:rPr lang="en-US" sz="1200" b="1" dirty="0" err="1"/>
              <a:t>i</a:t>
            </a:r>
            <a:r>
              <a:rPr lang="en-US" sz="1200" b="1" dirty="0"/>
              <a:t> </a:t>
            </a:r>
            <a:r>
              <a:rPr lang="en-US" sz="1200" b="1" dirty="0" err="1"/>
              <a:t>mondi</a:t>
            </a:r>
            <a:r>
              <a:rPr lang="en-US" sz="1200" b="1" dirty="0"/>
              <a:t> </a:t>
            </a:r>
            <a:r>
              <a:rPr lang="en-US" sz="1200" b="1" dirty="0" err="1"/>
              <a:t>possibili</a:t>
            </a:r>
            <a:r>
              <a:rPr lang="en-US" sz="1200" b="1" dirty="0"/>
              <a:t> </a:t>
            </a:r>
            <a:r>
              <a:rPr lang="en-US" sz="1200" b="1" dirty="0" err="1"/>
              <a:t>nelle</a:t>
            </a:r>
            <a:r>
              <a:rPr lang="en-US" sz="1200" b="1" dirty="0"/>
              <a:t> </a:t>
            </a:r>
            <a:r>
              <a:rPr lang="en-US" sz="1200" b="1" dirty="0" err="1"/>
              <a:t>tappe</a:t>
            </a:r>
            <a:r>
              <a:rPr lang="en-US" sz="1200" b="1" dirty="0"/>
              <a:t> </a:t>
            </a:r>
            <a:r>
              <a:rPr lang="en-US" sz="1200" b="1" dirty="0" err="1"/>
              <a:t>neonato</a:t>
            </a:r>
            <a:r>
              <a:rPr lang="en-US" sz="1200" b="1" dirty="0"/>
              <a:t>, bambino, </a:t>
            </a:r>
            <a:r>
              <a:rPr lang="en-US" sz="1200" b="1" dirty="0" err="1"/>
              <a:t>adolescente</a:t>
            </a:r>
            <a:r>
              <a:rPr lang="en-US" sz="1200" b="1" dirty="0"/>
              <a:t>; </a:t>
            </a:r>
          </a:p>
          <a:p>
            <a:pPr marL="342900" lvl="0" indent="-228600">
              <a:lnSpc>
                <a:spcPct val="90000"/>
              </a:lnSpc>
              <a:spcAft>
                <a:spcPts val="600"/>
              </a:spcAft>
              <a:buClr>
                <a:srgbClr val="282828"/>
              </a:buClr>
              <a:buFont typeface="+mj-lt"/>
              <a:buAutoNum type="arabicPeriod"/>
            </a:pPr>
            <a:r>
              <a:rPr lang="en-US" sz="1200" b="1" dirty="0" err="1"/>
              <a:t>l’irrequietezza</a:t>
            </a:r>
            <a:r>
              <a:rPr lang="en-US" sz="1200" b="1" dirty="0"/>
              <a:t> verso </a:t>
            </a:r>
            <a:r>
              <a:rPr lang="en-US" sz="1200" b="1" dirty="0" err="1"/>
              <a:t>l’età</a:t>
            </a:r>
            <a:r>
              <a:rPr lang="en-US" sz="1200" b="1" dirty="0"/>
              <a:t> </a:t>
            </a:r>
            <a:r>
              <a:rPr lang="en-US" sz="1200" b="1" dirty="0" err="1"/>
              <a:t>adulta</a:t>
            </a:r>
            <a:r>
              <a:rPr lang="en-US" sz="1200" b="1" dirty="0"/>
              <a:t>: </a:t>
            </a:r>
            <a:r>
              <a:rPr lang="en-US" sz="1200" b="1" dirty="0" err="1"/>
              <a:t>l’educazione</a:t>
            </a:r>
            <a:r>
              <a:rPr lang="en-US" sz="1200" b="1" dirty="0"/>
              <a:t>, </a:t>
            </a:r>
            <a:r>
              <a:rPr lang="en-US" sz="1200" b="1" dirty="0" err="1"/>
              <a:t>il</a:t>
            </a:r>
            <a:r>
              <a:rPr lang="en-US" sz="1200" b="1" dirty="0"/>
              <a:t> </a:t>
            </a:r>
            <a:r>
              <a:rPr lang="en-US" sz="1200" b="1" dirty="0" err="1"/>
              <a:t>viaggio</a:t>
            </a:r>
            <a:r>
              <a:rPr lang="en-US" sz="1200" b="1" dirty="0"/>
              <a:t>, </a:t>
            </a:r>
            <a:r>
              <a:rPr lang="en-US" sz="1200" b="1" dirty="0" err="1"/>
              <a:t>il</a:t>
            </a:r>
            <a:r>
              <a:rPr lang="en-US" sz="1200" b="1" dirty="0"/>
              <a:t> </a:t>
            </a:r>
            <a:r>
              <a:rPr lang="en-US" sz="1200" b="1" dirty="0" err="1"/>
              <a:t>lavoro</a:t>
            </a:r>
            <a:r>
              <a:rPr lang="en-US" sz="1200" b="1" dirty="0"/>
              <a:t>; </a:t>
            </a:r>
          </a:p>
          <a:p>
            <a:pPr marL="228600" indent="-228600">
              <a:lnSpc>
                <a:spcPct val="90000"/>
              </a:lnSpc>
              <a:spcAft>
                <a:spcPts val="600"/>
              </a:spcAft>
              <a:buFont typeface="+mj-lt"/>
              <a:buAutoNum type="arabicPeriod"/>
            </a:pPr>
            <a:r>
              <a:rPr lang="en-US" sz="1200" b="1" dirty="0"/>
              <a:t>    lo </a:t>
            </a:r>
            <a:r>
              <a:rPr lang="en-US" sz="1200" b="1" dirty="0" err="1"/>
              <a:t>stadio</a:t>
            </a:r>
            <a:r>
              <a:rPr lang="en-US" sz="1200" b="1" dirty="0"/>
              <a:t> </a:t>
            </a:r>
            <a:r>
              <a:rPr lang="en-US" sz="1200" b="1" dirty="0" err="1"/>
              <a:t>della</a:t>
            </a:r>
            <a:r>
              <a:rPr lang="en-US" sz="1200" b="1" dirty="0"/>
              <a:t> </a:t>
            </a:r>
            <a:r>
              <a:rPr lang="en-US" sz="1200" b="1" dirty="0" err="1"/>
              <a:t>ragione</a:t>
            </a:r>
            <a:r>
              <a:rPr lang="en-US" sz="1200" b="1" dirty="0"/>
              <a:t> e </a:t>
            </a:r>
            <a:r>
              <a:rPr lang="en-US" sz="1200" b="1" dirty="0" err="1"/>
              <a:t>quello</a:t>
            </a:r>
            <a:r>
              <a:rPr lang="en-US" sz="1200" b="1" dirty="0"/>
              <a:t> </a:t>
            </a:r>
            <a:r>
              <a:rPr lang="en-US" sz="1200" b="1" dirty="0" err="1"/>
              <a:t>dello</a:t>
            </a:r>
            <a:r>
              <a:rPr lang="en-US" sz="1200" b="1" dirty="0"/>
              <a:t> </a:t>
            </a:r>
            <a:r>
              <a:rPr lang="en-US" sz="1200" b="1" dirty="0" err="1"/>
              <a:t>scetticismo</a:t>
            </a:r>
            <a:r>
              <a:rPr lang="en-US" sz="1200" b="1" dirty="0"/>
              <a:t> </a:t>
            </a:r>
          </a:p>
        </p:txBody>
      </p:sp>
      <p:sp>
        <p:nvSpPr>
          <p:cNvPr id="75" name="Rectangle 4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45">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34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9" name="Rectangle 228">
            <a:extLst>
              <a:ext uri="{FF2B5EF4-FFF2-40B4-BE49-F238E27FC236}">
                <a16:creationId xmlns:a16="http://schemas.microsoft.com/office/drawing/2014/main" id="{435ADAF7-9BEB-4FA3-AE9F-4CF47620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499647" y="431212"/>
            <a:ext cx="3420305" cy="1906317"/>
          </a:xfrm>
        </p:spPr>
        <p:txBody>
          <a:bodyPr>
            <a:normAutofit/>
          </a:bodyPr>
          <a:lstStyle/>
          <a:p>
            <a:pPr algn="ctr"/>
            <a:r>
              <a:rPr lang="en-US" sz="2800"/>
              <a:t>Quello che troverete</a:t>
            </a:r>
          </a:p>
        </p:txBody>
      </p:sp>
      <p:sp>
        <p:nvSpPr>
          <p:cNvPr id="240" name="Rectangle 230">
            <a:extLst>
              <a:ext uri="{FF2B5EF4-FFF2-40B4-BE49-F238E27FC236}">
                <a16:creationId xmlns:a16="http://schemas.microsoft.com/office/drawing/2014/main" id="{57BB0BA7-0383-4937-8874-B01AAA08E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40892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lemento grafico 5">
            <a:extLst>
              <a:ext uri="{FF2B5EF4-FFF2-40B4-BE49-F238E27FC236}">
                <a16:creationId xmlns:a16="http://schemas.microsoft.com/office/drawing/2014/main" id="{9E26ADD0-421F-3545-8DC5-A2FE331052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603" y="4040854"/>
            <a:ext cx="3605083" cy="1545035"/>
          </a:xfrm>
          <a:prstGeom prst="rect">
            <a:avLst/>
          </a:prstGeom>
        </p:spPr>
      </p:pic>
      <p:sp>
        <p:nvSpPr>
          <p:cNvPr id="3" name="Content Placeholder 2"/>
          <p:cNvSpPr>
            <a:spLocks noGrp="1"/>
          </p:cNvSpPr>
          <p:nvPr>
            <p:ph type="body" idx="1"/>
          </p:nvPr>
        </p:nvSpPr>
        <p:spPr>
          <a:xfrm>
            <a:off x="5360176" y="678955"/>
            <a:ext cx="5586448" cy="5409743"/>
          </a:xfrm>
        </p:spPr>
        <p:txBody>
          <a:bodyPr anchor="ctr">
            <a:normAutofit/>
          </a:bodyPr>
          <a:lstStyle/>
          <a:p>
            <a:pPr marL="342900" lvl="0">
              <a:spcAft>
                <a:spcPts val="600"/>
              </a:spcAft>
              <a:buClr>
                <a:srgbClr val="282828"/>
              </a:buClr>
              <a:buFont typeface="+mj-lt"/>
              <a:buAutoNum type="arabicPeriod"/>
            </a:pPr>
            <a:r>
              <a:rPr lang="en-US" sz="2000" b="1"/>
              <a:t>Il tempo;</a:t>
            </a:r>
          </a:p>
          <a:p>
            <a:pPr marL="342900" lvl="0">
              <a:spcAft>
                <a:spcPts val="600"/>
              </a:spcAft>
              <a:buClr>
                <a:srgbClr val="282828"/>
              </a:buClr>
              <a:buFont typeface="+mj-lt"/>
              <a:buAutoNum type="arabicPeriod"/>
            </a:pPr>
            <a:r>
              <a:rPr lang="en-US" sz="2000" b="1"/>
              <a:t>L’esperienza della nascita; </a:t>
            </a:r>
          </a:p>
          <a:p>
            <a:pPr marL="342900" lvl="0">
              <a:spcAft>
                <a:spcPts val="600"/>
              </a:spcAft>
              <a:buClr>
                <a:srgbClr val="282828"/>
              </a:buClr>
              <a:buFont typeface="+mj-lt"/>
              <a:buAutoNum type="arabicPeriod"/>
            </a:pPr>
            <a:r>
              <a:rPr lang="en-US" sz="2000" b="1"/>
              <a:t>la costruzione del sentimento di fiducia di base del bambino nella vita; </a:t>
            </a:r>
          </a:p>
          <a:p>
            <a:endParaRPr lang="en-US" sz="2000"/>
          </a:p>
        </p:txBody>
      </p:sp>
      <p:sp>
        <p:nvSpPr>
          <p:cNvPr id="241" name="Rectangle 23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974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7409134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EEC2684F-12BC-48B7-8F65-80C35647B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9">
            <a:extLst>
              <a:ext uri="{FF2B5EF4-FFF2-40B4-BE49-F238E27FC236}">
                <a16:creationId xmlns:a16="http://schemas.microsoft.com/office/drawing/2014/main" id="{8C146EA9-8DC6-4D4F-90C2-A5A658504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22" name="Graphic 21">
            <a:extLst>
              <a:ext uri="{FF2B5EF4-FFF2-40B4-BE49-F238E27FC236}">
                <a16:creationId xmlns:a16="http://schemas.microsoft.com/office/drawing/2014/main" id="{886309BE-2E90-40A5-BF91-70F0402C73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66236" y="-2655252"/>
            <a:ext cx="5486400" cy="12188952"/>
          </a:xfrm>
          <a:prstGeom prst="rect">
            <a:avLst/>
          </a:prstGeom>
        </p:spPr>
      </p:pic>
      <p:sp>
        <p:nvSpPr>
          <p:cNvPr id="2" name="Title 1"/>
          <p:cNvSpPr>
            <a:spLocks noGrp="1"/>
          </p:cNvSpPr>
          <p:nvPr>
            <p:ph type="title"/>
          </p:nvPr>
        </p:nvSpPr>
        <p:spPr>
          <a:xfrm>
            <a:off x="1463040" y="685800"/>
            <a:ext cx="4791456" cy="2813939"/>
          </a:xfrm>
        </p:spPr>
        <p:txBody>
          <a:bodyPr vert="horz" lIns="91440" tIns="45720" rIns="91440" bIns="45720" rtlCol="0" anchor="t">
            <a:normAutofit/>
          </a:bodyPr>
          <a:lstStyle/>
          <a:p>
            <a:r>
              <a:rPr lang="en-US" sz="5000" dirty="0"/>
              <a:t>Il </a:t>
            </a:r>
            <a:r>
              <a:rPr lang="en-US" sz="5000" dirty="0" err="1"/>
              <a:t>periodo</a:t>
            </a:r>
            <a:r>
              <a:rPr lang="en-US" sz="5000" dirty="0"/>
              <a:t> </a:t>
            </a:r>
            <a:r>
              <a:rPr lang="en-US" sz="5000" dirty="0" err="1"/>
              <a:t>embrionale</a:t>
            </a:r>
            <a:endParaRPr lang="en-US" sz="5000" dirty="0"/>
          </a:p>
        </p:txBody>
      </p:sp>
      <p:sp>
        <p:nvSpPr>
          <p:cNvPr id="24" name="Rectangle 23">
            <a:extLst>
              <a:ext uri="{FF2B5EF4-FFF2-40B4-BE49-F238E27FC236}">
                <a16:creationId xmlns:a16="http://schemas.microsoft.com/office/drawing/2014/main" id="{987D0A7F-09CB-4E1C-ACF6-5ECF8B481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egnaposto contenuto 6">
            <a:extLst>
              <a:ext uri="{FF2B5EF4-FFF2-40B4-BE49-F238E27FC236}">
                <a16:creationId xmlns:a16="http://schemas.microsoft.com/office/drawing/2014/main" id="{76DB4379-D316-6642-B476-83F6277E792A}"/>
              </a:ext>
            </a:extLst>
          </p:cNvPr>
          <p:cNvPicPr>
            <a:picLocks noChangeAspect="1"/>
          </p:cNvPicPr>
          <p:nvPr/>
        </p:nvPicPr>
        <p:blipFill rotWithShape="1">
          <a:blip r:embed="rId4"/>
          <a:srcRect l="15500"/>
          <a:stretch/>
        </p:blipFill>
        <p:spPr>
          <a:xfrm>
            <a:off x="11911" y="315685"/>
            <a:ext cx="12177040" cy="6858001"/>
          </a:xfrm>
          <a:prstGeom prst="rect">
            <a:avLst/>
          </a:prstGeom>
        </p:spPr>
      </p:pic>
      <p:sp>
        <p:nvSpPr>
          <p:cNvPr id="26" name="Rectangle 25">
            <a:extLst>
              <a:ext uri="{FF2B5EF4-FFF2-40B4-BE49-F238E27FC236}">
                <a16:creationId xmlns:a16="http://schemas.microsoft.com/office/drawing/2014/main" id="{702CD586-96A0-4B88-B189-5652FA4D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ttangolo 3">
            <a:extLst>
              <a:ext uri="{FF2B5EF4-FFF2-40B4-BE49-F238E27FC236}">
                <a16:creationId xmlns:a16="http://schemas.microsoft.com/office/drawing/2014/main" id="{30E720EB-20D9-A349-BC02-E4BC9CEBE128}"/>
              </a:ext>
            </a:extLst>
          </p:cNvPr>
          <p:cNvSpPr/>
          <p:nvPr/>
        </p:nvSpPr>
        <p:spPr>
          <a:xfrm>
            <a:off x="1219200" y="1461024"/>
            <a:ext cx="6189617" cy="3892732"/>
          </a:xfrm>
          <a:prstGeom prst="rect">
            <a:avLst/>
          </a:prstGeom>
          <a:solidFill>
            <a:schemeClr val="accent6"/>
          </a:solidFill>
        </p:spPr>
        <p:txBody>
          <a:bodyPr wrap="square">
            <a:spAutoFit/>
          </a:bodyPr>
          <a:lstStyle/>
          <a:p>
            <a:pPr marL="342900" indent="-342900">
              <a:lnSpc>
                <a:spcPct val="200000"/>
              </a:lnSpc>
              <a:buFont typeface="+mj-lt"/>
              <a:buAutoNum type="arabicParenR"/>
            </a:pPr>
            <a:r>
              <a:rPr lang="it-IT" dirty="0">
                <a:solidFill>
                  <a:schemeClr val="bg1"/>
                </a:solidFill>
              </a:rPr>
              <a:t>SECONDO VOI ALLA NASCITA QUANTI NEURONI HA IL NEONATO? E IL NUMERO RESTA INVARIATO NEL TEMPO?</a:t>
            </a:r>
          </a:p>
          <a:p>
            <a:pPr marL="342900" indent="-342900">
              <a:lnSpc>
                <a:spcPct val="200000"/>
              </a:lnSpc>
              <a:buFont typeface="+mj-lt"/>
              <a:buAutoNum type="arabicParenR"/>
            </a:pPr>
            <a:r>
              <a:rPr lang="it-IT" dirty="0">
                <a:solidFill>
                  <a:schemeClr val="bg1"/>
                </a:solidFill>
              </a:rPr>
              <a:t>LE TAPPE DI SVILUPPI DELLA VITA INTRAUTERINA SONO INDIPENDENTI TRA DI LORO?</a:t>
            </a:r>
          </a:p>
          <a:p>
            <a:pPr marL="342900" indent="-342900">
              <a:lnSpc>
                <a:spcPct val="200000"/>
              </a:lnSpc>
              <a:buFont typeface="+mj-lt"/>
              <a:buAutoNum type="arabicParenR"/>
            </a:pPr>
            <a:r>
              <a:rPr lang="it-IT" dirty="0">
                <a:solidFill>
                  <a:schemeClr val="bg1"/>
                </a:solidFill>
              </a:rPr>
              <a:t>L’INFANZIA A QUALE FASE DI VITA APPARTIENE? QUANDO INIZIA E QUANDO TERMINA?</a:t>
            </a:r>
          </a:p>
          <a:p>
            <a:pPr marL="342900" indent="-342900">
              <a:lnSpc>
                <a:spcPct val="200000"/>
              </a:lnSpc>
              <a:buFont typeface="+mj-lt"/>
              <a:buAutoNum type="arabicParenR"/>
            </a:pPr>
            <a:r>
              <a:rPr lang="it-IT" dirty="0">
                <a:solidFill>
                  <a:schemeClr val="bg1"/>
                </a:solidFill>
              </a:rPr>
              <a:t>QUALI SONO SECONDO VOI LE COMPETENZE DELL’INFANZIA?</a:t>
            </a:r>
          </a:p>
        </p:txBody>
      </p:sp>
    </p:spTree>
    <p:extLst>
      <p:ext uri="{BB962C8B-B14F-4D97-AF65-F5344CB8AC3E}">
        <p14:creationId xmlns:p14="http://schemas.microsoft.com/office/powerpoint/2010/main" val="2714427932"/>
      </p:ext>
    </p:extLst>
  </p:cSld>
  <p:clrMapOvr>
    <a:masterClrMapping/>
  </p:clrMapOvr>
  <p:transition spd="slow">
    <p:push dir="u"/>
  </p:transition>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08302 -0.17981" pathEditMode="relative" ptsTypes="AA">
                                      <p:cBhvr>
                                        <p:cTn id="6" dur="30000" fill="hold"/>
                                        <p:tgtEl>
                                          <p:spTgt spid="7"/>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7"/>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08302 -0.17981 L 0 0" pathEditMode="relative" ptsTypes="AA">
                                      <p:cBhvr>
                                        <p:cTn id="11" dur="30000" fill="hold"/>
                                        <p:tgtEl>
                                          <p:spTgt spid="7"/>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7"/>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7"/>
                                        </p:tgtEl>
                                        <p:attrNameLst>
                                          <p:attrName>ppt_x</p:attrName>
                                          <p:attrName>ppt_y</p:attrName>
                                        </p:attrNameLst>
                                      </p:cBhvr>
                                    </p:animMotion>
                                  </p:childTnLst>
                                </p:cTn>
                              </p:par>
                            </p:childTnLst>
                          </p:cTn>
                        </p:par>
                      </p:childTnLst>
                    </p:cTn>
                  </p:par>
                </p:childTnLst>
              </p:cTn>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5" name="Rectangle 191">
            <a:extLst>
              <a:ext uri="{FF2B5EF4-FFF2-40B4-BE49-F238E27FC236}">
                <a16:creationId xmlns:a16="http://schemas.microsoft.com/office/drawing/2014/main" id="{EE5F705A-5E81-4B3A-8EF4-911982DB3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Elemento grafico 36">
            <a:extLst>
              <a:ext uri="{FF2B5EF4-FFF2-40B4-BE49-F238E27FC236}">
                <a16:creationId xmlns:a16="http://schemas.microsoft.com/office/drawing/2014/main" id="{080603BF-C73A-ED46-98F3-E08DE64833B7}"/>
              </a:ext>
            </a:extLst>
          </p:cNvPr>
          <p:cNvPicPr>
            <a:picLocks noChangeAspect="1"/>
          </p:cNvPicPr>
          <p:nvPr/>
        </p:nvPicPr>
        <p:blipFill>
          <a:blip r:embed="rId2">
            <a:duotone>
              <a:prstClr val="black"/>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7063" y="2739572"/>
            <a:ext cx="3217333" cy="1378857"/>
          </a:xfrm>
          <a:prstGeom prst="rect">
            <a:avLst/>
          </a:prstGeom>
        </p:spPr>
      </p:pic>
      <p:sp>
        <p:nvSpPr>
          <p:cNvPr id="3076" name="Freeform: Shape 192">
            <a:extLst>
              <a:ext uri="{FF2B5EF4-FFF2-40B4-BE49-F238E27FC236}">
                <a16:creationId xmlns:a16="http://schemas.microsoft.com/office/drawing/2014/main" id="{AD8F92D9-1751-4ABF-9CB7-D198C9A05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9067" y="0"/>
            <a:ext cx="1715241" cy="6858000"/>
          </a:xfrm>
          <a:custGeom>
            <a:avLst/>
            <a:gdLst>
              <a:gd name="connsiteX0" fmla="*/ 1619628 w 1715241"/>
              <a:gd name="connsiteY0" fmla="*/ 0 h 6858000"/>
              <a:gd name="connsiteX1" fmla="*/ 1715241 w 1715241"/>
              <a:gd name="connsiteY1" fmla="*/ 0 h 6858000"/>
              <a:gd name="connsiteX2" fmla="*/ 1711235 w 1715241"/>
              <a:gd name="connsiteY2" fmla="*/ 3148 h 6858000"/>
              <a:gd name="connsiteX3" fmla="*/ 95613 w 1715241"/>
              <a:gd name="connsiteY3" fmla="*/ 3429000 h 6858000"/>
              <a:gd name="connsiteX4" fmla="*/ 1711235 w 1715241"/>
              <a:gd name="connsiteY4" fmla="*/ 6854853 h 6858000"/>
              <a:gd name="connsiteX5" fmla="*/ 1715240 w 1715241"/>
              <a:gd name="connsiteY5" fmla="*/ 6858000 h 6858000"/>
              <a:gd name="connsiteX6" fmla="*/ 1619627 w 1715241"/>
              <a:gd name="connsiteY6" fmla="*/ 6858000 h 6858000"/>
              <a:gd name="connsiteX7" fmla="*/ 1615622 w 1715241"/>
              <a:gd name="connsiteY7" fmla="*/ 6854853 h 6858000"/>
              <a:gd name="connsiteX8" fmla="*/ 0 w 1715241"/>
              <a:gd name="connsiteY8" fmla="*/ 3429000 h 6858000"/>
              <a:gd name="connsiteX9" fmla="*/ 1615622 w 1715241"/>
              <a:gd name="connsiteY9"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5241" h="6858000">
                <a:moveTo>
                  <a:pt x="1619628" y="0"/>
                </a:moveTo>
                <a:lnTo>
                  <a:pt x="1715241" y="0"/>
                </a:lnTo>
                <a:lnTo>
                  <a:pt x="1711235" y="3148"/>
                </a:lnTo>
                <a:cubicBezTo>
                  <a:pt x="724534" y="817446"/>
                  <a:pt x="95613" y="2049777"/>
                  <a:pt x="95613" y="3429000"/>
                </a:cubicBezTo>
                <a:cubicBezTo>
                  <a:pt x="95613" y="4808224"/>
                  <a:pt x="724534" y="6040555"/>
                  <a:pt x="1711235" y="6854853"/>
                </a:cubicBezTo>
                <a:lnTo>
                  <a:pt x="1715240"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73" name="Picture 1" descr="page12image2811486816">
            <a:extLst>
              <a:ext uri="{FF2B5EF4-FFF2-40B4-BE49-F238E27FC236}">
                <a16:creationId xmlns:a16="http://schemas.microsoft.com/office/drawing/2014/main" id="{D5DDE110-5C42-164E-B131-326ACDAA30F4}"/>
              </a:ext>
            </a:extLst>
          </p:cNvPr>
          <p:cNvPicPr>
            <a:picLocks noChangeAspect="1" noChangeArrowheads="1"/>
          </p:cNvPicPr>
          <p:nvPr/>
        </p:nvPicPr>
        <p:blipFill rotWithShape="1">
          <a:blip r:embed="rId4">
            <a:duotone>
              <a:prstClr val="black"/>
              <a:prstClr val="white"/>
            </a:duotone>
            <a:extLst>
              <a:ext uri="{28A0092B-C50C-407E-A947-70E740481C1C}">
                <a14:useLocalDpi xmlns:a14="http://schemas.microsoft.com/office/drawing/2010/main" val="0"/>
              </a:ext>
            </a:extLst>
          </a:blip>
          <a:srcRect t="24851" b="18616"/>
          <a:stretch/>
        </p:blipFill>
        <p:spPr bwMode="auto">
          <a:xfrm>
            <a:off x="6096001" y="2196626"/>
            <a:ext cx="4381748" cy="2464747"/>
          </a:xfrm>
          <a:prstGeom prst="rect">
            <a:avLst/>
          </a:prstGeom>
          <a:noFill/>
          <a:extLst>
            <a:ext uri="{909E8E84-426E-40DD-AFC4-6F175D3DCCD1}">
              <a14:hiddenFill xmlns:a14="http://schemas.microsoft.com/office/drawing/2010/main">
                <a:solidFill>
                  <a:srgbClr val="FFFFFF"/>
                </a:solidFill>
              </a14:hiddenFill>
            </a:ext>
          </a:extLst>
        </p:spPr>
      </p:pic>
      <p:sp>
        <p:nvSpPr>
          <p:cNvPr id="3077" name="Freeform: Shape 193">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7816" y="2306119"/>
            <a:ext cx="1164184" cy="2245762"/>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898837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5" name="Rectangle 191">
            <a:extLst>
              <a:ext uri="{FF2B5EF4-FFF2-40B4-BE49-F238E27FC236}">
                <a16:creationId xmlns:a16="http://schemas.microsoft.com/office/drawing/2014/main" id="{EE5F705A-5E81-4B3A-8EF4-911982DB3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Elemento grafico 36">
            <a:extLst>
              <a:ext uri="{FF2B5EF4-FFF2-40B4-BE49-F238E27FC236}">
                <a16:creationId xmlns:a16="http://schemas.microsoft.com/office/drawing/2014/main" id="{080603BF-C73A-ED46-98F3-E08DE64833B7}"/>
              </a:ext>
            </a:extLst>
          </p:cNvPr>
          <p:cNvPicPr>
            <a:picLocks noChangeAspect="1"/>
          </p:cNvPicPr>
          <p:nvPr/>
        </p:nvPicPr>
        <p:blipFill>
          <a:blip r:embed="rId2">
            <a:duotone>
              <a:prstClr val="black"/>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85270" y="4981080"/>
            <a:ext cx="1610937" cy="690402"/>
          </a:xfrm>
          <a:prstGeom prst="rect">
            <a:avLst/>
          </a:prstGeom>
        </p:spPr>
      </p:pic>
      <p:sp>
        <p:nvSpPr>
          <p:cNvPr id="3076" name="Freeform: Shape 192">
            <a:extLst>
              <a:ext uri="{FF2B5EF4-FFF2-40B4-BE49-F238E27FC236}">
                <a16:creationId xmlns:a16="http://schemas.microsoft.com/office/drawing/2014/main" id="{AD8F92D9-1751-4ABF-9CB7-D198C9A05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9067" y="0"/>
            <a:ext cx="1715241" cy="6858000"/>
          </a:xfrm>
          <a:custGeom>
            <a:avLst/>
            <a:gdLst>
              <a:gd name="connsiteX0" fmla="*/ 1619628 w 1715241"/>
              <a:gd name="connsiteY0" fmla="*/ 0 h 6858000"/>
              <a:gd name="connsiteX1" fmla="*/ 1715241 w 1715241"/>
              <a:gd name="connsiteY1" fmla="*/ 0 h 6858000"/>
              <a:gd name="connsiteX2" fmla="*/ 1711235 w 1715241"/>
              <a:gd name="connsiteY2" fmla="*/ 3148 h 6858000"/>
              <a:gd name="connsiteX3" fmla="*/ 95613 w 1715241"/>
              <a:gd name="connsiteY3" fmla="*/ 3429000 h 6858000"/>
              <a:gd name="connsiteX4" fmla="*/ 1711235 w 1715241"/>
              <a:gd name="connsiteY4" fmla="*/ 6854853 h 6858000"/>
              <a:gd name="connsiteX5" fmla="*/ 1715240 w 1715241"/>
              <a:gd name="connsiteY5" fmla="*/ 6858000 h 6858000"/>
              <a:gd name="connsiteX6" fmla="*/ 1619627 w 1715241"/>
              <a:gd name="connsiteY6" fmla="*/ 6858000 h 6858000"/>
              <a:gd name="connsiteX7" fmla="*/ 1615622 w 1715241"/>
              <a:gd name="connsiteY7" fmla="*/ 6854853 h 6858000"/>
              <a:gd name="connsiteX8" fmla="*/ 0 w 1715241"/>
              <a:gd name="connsiteY8" fmla="*/ 3429000 h 6858000"/>
              <a:gd name="connsiteX9" fmla="*/ 1615622 w 1715241"/>
              <a:gd name="connsiteY9"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5241" h="6858000">
                <a:moveTo>
                  <a:pt x="1619628" y="0"/>
                </a:moveTo>
                <a:lnTo>
                  <a:pt x="1715241" y="0"/>
                </a:lnTo>
                <a:lnTo>
                  <a:pt x="1711235" y="3148"/>
                </a:lnTo>
                <a:cubicBezTo>
                  <a:pt x="724534" y="817446"/>
                  <a:pt x="95613" y="2049777"/>
                  <a:pt x="95613" y="3429000"/>
                </a:cubicBezTo>
                <a:cubicBezTo>
                  <a:pt x="95613" y="4808224"/>
                  <a:pt x="724534" y="6040555"/>
                  <a:pt x="1711235" y="6854853"/>
                </a:cubicBezTo>
                <a:lnTo>
                  <a:pt x="1715240"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73" name="Picture 1" descr="page12image2811486816">
            <a:extLst>
              <a:ext uri="{FF2B5EF4-FFF2-40B4-BE49-F238E27FC236}">
                <a16:creationId xmlns:a16="http://schemas.microsoft.com/office/drawing/2014/main" id="{D5DDE110-5C42-164E-B131-326ACDAA30F4}"/>
              </a:ext>
            </a:extLst>
          </p:cNvPr>
          <p:cNvPicPr>
            <a:picLocks noChangeAspect="1" noChangeArrowheads="1"/>
          </p:cNvPicPr>
          <p:nvPr/>
        </p:nvPicPr>
        <p:blipFill rotWithShape="1">
          <a:blip r:embed="rId4">
            <a:duotone>
              <a:prstClr val="black"/>
              <a:prstClr val="white"/>
            </a:duotone>
            <a:extLst>
              <a:ext uri="{28A0092B-C50C-407E-A947-70E740481C1C}">
                <a14:useLocalDpi xmlns:a14="http://schemas.microsoft.com/office/drawing/2010/main" val="0"/>
              </a:ext>
            </a:extLst>
          </a:blip>
          <a:srcRect t="24851" b="18616"/>
          <a:stretch/>
        </p:blipFill>
        <p:spPr bwMode="auto">
          <a:xfrm>
            <a:off x="7746811" y="2196625"/>
            <a:ext cx="4381748" cy="2464747"/>
          </a:xfrm>
          <a:prstGeom prst="rect">
            <a:avLst/>
          </a:prstGeom>
          <a:noFill/>
          <a:extLst>
            <a:ext uri="{909E8E84-426E-40DD-AFC4-6F175D3DCCD1}">
              <a14:hiddenFill xmlns:a14="http://schemas.microsoft.com/office/drawing/2010/main">
                <a:solidFill>
                  <a:srgbClr val="FFFFFF"/>
                </a:solidFill>
              </a14:hiddenFill>
            </a:ext>
          </a:extLst>
        </p:spPr>
      </p:pic>
      <p:sp>
        <p:nvSpPr>
          <p:cNvPr id="3077" name="Freeform: Shape 193">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7816" y="2306119"/>
            <a:ext cx="1164184" cy="2245762"/>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ttangolo 2">
            <a:extLst>
              <a:ext uri="{FF2B5EF4-FFF2-40B4-BE49-F238E27FC236}">
                <a16:creationId xmlns:a16="http://schemas.microsoft.com/office/drawing/2014/main" id="{7812D75C-7E36-214A-8905-1E0DB8E3E334}"/>
              </a:ext>
            </a:extLst>
          </p:cNvPr>
          <p:cNvSpPr/>
          <p:nvPr/>
        </p:nvSpPr>
        <p:spPr>
          <a:xfrm>
            <a:off x="118422" y="151179"/>
            <a:ext cx="7493940" cy="6555641"/>
          </a:xfrm>
          <a:prstGeom prst="rect">
            <a:avLst/>
          </a:prstGeom>
        </p:spPr>
        <p:txBody>
          <a:bodyPr wrap="square">
            <a:spAutoFit/>
          </a:bodyPr>
          <a:lstStyle/>
          <a:p>
            <a:pPr algn="just"/>
            <a:r>
              <a:rPr lang="it-IT" sz="2000" dirty="0">
                <a:latin typeface="Arial" panose="020B0604020202020204" pitchFamily="34" charset="0"/>
                <a:cs typeface="Arial" panose="020B0604020202020204" pitchFamily="34" charset="0"/>
              </a:rPr>
              <a:t>De Vries dedusse, probabilmente poco prima del ’900, dai suoi esperimenti di incrocio la legge della segregazione indipendente dei caratteri ereditari (terza legge di Mendel), riscoprendo in questo modo i lavori che 35 anni prima aveva compiuto Gregor Mendel illustrando perfettamente il medesimo fenomeno. In questo modo il lavoro pionieristico dell’abate di Brno fu riportato alla luce, conosciuto, divulgato e ristudiato in tutto l’ambiente della scienza naturalistica.</a:t>
            </a:r>
          </a:p>
          <a:p>
            <a:pPr algn="just"/>
            <a:r>
              <a:rPr lang="it-IT" sz="2000" dirty="0">
                <a:latin typeface="Arial" panose="020B0604020202020204" pitchFamily="34" charset="0"/>
                <a:cs typeface="Arial" panose="020B0604020202020204" pitchFamily="34" charset="0"/>
              </a:rPr>
              <a:t>Ma ancora più significativa nell’opera di De Vries è l’introduzione del concetto di Selezione di specie, anche se, forse, lui stesso non fu consapevole della vera portata di ciò che aveva fatto. Tanto è vero che non riserva mai all’argomento una posizione di particolare evidenza ma si ritrovano parti di questo in vari suoi scritti. Ciononostante De Vries lo sviluppa in modo completo e coerente. Ma non solo: dice: “La latenza, da questo punto di vista, deve essere uno dei fatti più comuni in natura. Tutti gli organismi debbono considerarsi costituiti nel loro intimo da un esercito di unità, in parte attive ed in parte inattive. Infinitamente piccole e in numero quasi inconcepibile, queste unità debbono avere i loro rappresentanti materiali nelle più intime parti delle cellule.”</a:t>
            </a:r>
          </a:p>
        </p:txBody>
      </p:sp>
    </p:spTree>
    <p:extLst>
      <p:ext uri="{BB962C8B-B14F-4D97-AF65-F5344CB8AC3E}">
        <p14:creationId xmlns:p14="http://schemas.microsoft.com/office/powerpoint/2010/main" val="140886628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5" name="Rectangle 191">
            <a:extLst>
              <a:ext uri="{FF2B5EF4-FFF2-40B4-BE49-F238E27FC236}">
                <a16:creationId xmlns:a16="http://schemas.microsoft.com/office/drawing/2014/main" id="{EE5F705A-5E81-4B3A-8EF4-911982DB3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Elemento grafico 36">
            <a:extLst>
              <a:ext uri="{FF2B5EF4-FFF2-40B4-BE49-F238E27FC236}">
                <a16:creationId xmlns:a16="http://schemas.microsoft.com/office/drawing/2014/main" id="{080603BF-C73A-ED46-98F3-E08DE64833B7}"/>
              </a:ext>
            </a:extLst>
          </p:cNvPr>
          <p:cNvPicPr>
            <a:picLocks noChangeAspect="1"/>
          </p:cNvPicPr>
          <p:nvPr/>
        </p:nvPicPr>
        <p:blipFill>
          <a:blip r:embed="rId2">
            <a:duotone>
              <a:prstClr val="black"/>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85270" y="4981080"/>
            <a:ext cx="1610937" cy="690402"/>
          </a:xfrm>
          <a:prstGeom prst="rect">
            <a:avLst/>
          </a:prstGeom>
        </p:spPr>
      </p:pic>
      <p:sp>
        <p:nvSpPr>
          <p:cNvPr id="3076" name="Freeform: Shape 192">
            <a:extLst>
              <a:ext uri="{FF2B5EF4-FFF2-40B4-BE49-F238E27FC236}">
                <a16:creationId xmlns:a16="http://schemas.microsoft.com/office/drawing/2014/main" id="{AD8F92D9-1751-4ABF-9CB7-D198C9A05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9067" y="0"/>
            <a:ext cx="1715241" cy="6858000"/>
          </a:xfrm>
          <a:custGeom>
            <a:avLst/>
            <a:gdLst>
              <a:gd name="connsiteX0" fmla="*/ 1619628 w 1715241"/>
              <a:gd name="connsiteY0" fmla="*/ 0 h 6858000"/>
              <a:gd name="connsiteX1" fmla="*/ 1715241 w 1715241"/>
              <a:gd name="connsiteY1" fmla="*/ 0 h 6858000"/>
              <a:gd name="connsiteX2" fmla="*/ 1711235 w 1715241"/>
              <a:gd name="connsiteY2" fmla="*/ 3148 h 6858000"/>
              <a:gd name="connsiteX3" fmla="*/ 95613 w 1715241"/>
              <a:gd name="connsiteY3" fmla="*/ 3429000 h 6858000"/>
              <a:gd name="connsiteX4" fmla="*/ 1711235 w 1715241"/>
              <a:gd name="connsiteY4" fmla="*/ 6854853 h 6858000"/>
              <a:gd name="connsiteX5" fmla="*/ 1715240 w 1715241"/>
              <a:gd name="connsiteY5" fmla="*/ 6858000 h 6858000"/>
              <a:gd name="connsiteX6" fmla="*/ 1619627 w 1715241"/>
              <a:gd name="connsiteY6" fmla="*/ 6858000 h 6858000"/>
              <a:gd name="connsiteX7" fmla="*/ 1615622 w 1715241"/>
              <a:gd name="connsiteY7" fmla="*/ 6854853 h 6858000"/>
              <a:gd name="connsiteX8" fmla="*/ 0 w 1715241"/>
              <a:gd name="connsiteY8" fmla="*/ 3429000 h 6858000"/>
              <a:gd name="connsiteX9" fmla="*/ 1615622 w 1715241"/>
              <a:gd name="connsiteY9"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5241" h="6858000">
                <a:moveTo>
                  <a:pt x="1619628" y="0"/>
                </a:moveTo>
                <a:lnTo>
                  <a:pt x="1715241" y="0"/>
                </a:lnTo>
                <a:lnTo>
                  <a:pt x="1711235" y="3148"/>
                </a:lnTo>
                <a:cubicBezTo>
                  <a:pt x="724534" y="817446"/>
                  <a:pt x="95613" y="2049777"/>
                  <a:pt x="95613" y="3429000"/>
                </a:cubicBezTo>
                <a:cubicBezTo>
                  <a:pt x="95613" y="4808224"/>
                  <a:pt x="724534" y="6040555"/>
                  <a:pt x="1711235" y="6854853"/>
                </a:cubicBezTo>
                <a:lnTo>
                  <a:pt x="1715240"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73" name="Picture 1" descr="page12image2811486816">
            <a:extLst>
              <a:ext uri="{FF2B5EF4-FFF2-40B4-BE49-F238E27FC236}">
                <a16:creationId xmlns:a16="http://schemas.microsoft.com/office/drawing/2014/main" id="{D5DDE110-5C42-164E-B131-326ACDAA30F4}"/>
              </a:ext>
            </a:extLst>
          </p:cNvPr>
          <p:cNvPicPr>
            <a:picLocks noChangeAspect="1" noChangeArrowheads="1"/>
          </p:cNvPicPr>
          <p:nvPr/>
        </p:nvPicPr>
        <p:blipFill rotWithShape="1">
          <a:blip r:embed="rId4">
            <a:duotone>
              <a:prstClr val="black"/>
              <a:prstClr val="white"/>
            </a:duotone>
            <a:extLst>
              <a:ext uri="{28A0092B-C50C-407E-A947-70E740481C1C}">
                <a14:useLocalDpi xmlns:a14="http://schemas.microsoft.com/office/drawing/2010/main" val="0"/>
              </a:ext>
            </a:extLst>
          </a:blip>
          <a:srcRect t="24851" b="18616"/>
          <a:stretch/>
        </p:blipFill>
        <p:spPr bwMode="auto">
          <a:xfrm>
            <a:off x="7746811" y="2196625"/>
            <a:ext cx="4381748" cy="2464747"/>
          </a:xfrm>
          <a:prstGeom prst="rect">
            <a:avLst/>
          </a:prstGeom>
          <a:noFill/>
          <a:extLst>
            <a:ext uri="{909E8E84-426E-40DD-AFC4-6F175D3DCCD1}">
              <a14:hiddenFill xmlns:a14="http://schemas.microsoft.com/office/drawing/2010/main">
                <a:solidFill>
                  <a:srgbClr val="FFFFFF"/>
                </a:solidFill>
              </a14:hiddenFill>
            </a:ext>
          </a:extLst>
        </p:spPr>
      </p:pic>
      <p:sp>
        <p:nvSpPr>
          <p:cNvPr id="3077" name="Freeform: Shape 193">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7816" y="2306119"/>
            <a:ext cx="1164184" cy="2245762"/>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8468321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E5F705A-5E81-4B3A-8EF4-911982DB3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A4D4505-9E74-45A8-988C-61DEB1460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4471" y="0"/>
            <a:ext cx="4429095" cy="6858000"/>
          </a:xfrm>
          <a:custGeom>
            <a:avLst/>
            <a:gdLst>
              <a:gd name="connsiteX0" fmla="*/ 1056708 w 4429095"/>
              <a:gd name="connsiteY0" fmla="*/ 0 h 6858000"/>
              <a:gd name="connsiteX1" fmla="*/ 2117412 w 4429095"/>
              <a:gd name="connsiteY1" fmla="*/ 0 h 6858000"/>
              <a:gd name="connsiteX2" fmla="*/ 2472664 w 4429095"/>
              <a:gd name="connsiteY2" fmla="*/ 0 h 6858000"/>
              <a:gd name="connsiteX3" fmla="*/ 3096568 w 4429095"/>
              <a:gd name="connsiteY3" fmla="*/ 0 h 6858000"/>
              <a:gd name="connsiteX4" fmla="*/ 3533368 w 4429095"/>
              <a:gd name="connsiteY4" fmla="*/ 0 h 6858000"/>
              <a:gd name="connsiteX5" fmla="*/ 4429095 w 4429095"/>
              <a:gd name="connsiteY5" fmla="*/ 0 h 6858000"/>
              <a:gd name="connsiteX6" fmla="*/ 4425089 w 4429095"/>
              <a:gd name="connsiteY6" fmla="*/ 3148 h 6858000"/>
              <a:gd name="connsiteX7" fmla="*/ 2809467 w 4429095"/>
              <a:gd name="connsiteY7" fmla="*/ 3429000 h 6858000"/>
              <a:gd name="connsiteX8" fmla="*/ 4425089 w 4429095"/>
              <a:gd name="connsiteY8" fmla="*/ 6854853 h 6858000"/>
              <a:gd name="connsiteX9" fmla="*/ 4429094 w 4429095"/>
              <a:gd name="connsiteY9" fmla="*/ 6858000 h 6858000"/>
              <a:gd name="connsiteX10" fmla="*/ 3533368 w 4429095"/>
              <a:gd name="connsiteY10" fmla="*/ 6858000 h 6858000"/>
              <a:gd name="connsiteX11" fmla="*/ 3096568 w 4429095"/>
              <a:gd name="connsiteY11" fmla="*/ 6858000 h 6858000"/>
              <a:gd name="connsiteX12" fmla="*/ 2472664 w 4429095"/>
              <a:gd name="connsiteY12" fmla="*/ 6858000 h 6858000"/>
              <a:gd name="connsiteX13" fmla="*/ 2117412 w 4429095"/>
              <a:gd name="connsiteY13" fmla="*/ 6858000 h 6858000"/>
              <a:gd name="connsiteX14" fmla="*/ 1056708 w 4429095"/>
              <a:gd name="connsiteY14" fmla="*/ 6858000 h 6858000"/>
              <a:gd name="connsiteX15" fmla="*/ 1040416 w 4429095"/>
              <a:gd name="connsiteY15" fmla="*/ 6835090 h 6858000"/>
              <a:gd name="connsiteX16" fmla="*/ 0 w 4429095"/>
              <a:gd name="connsiteY16" fmla="*/ 3429000 h 6858000"/>
              <a:gd name="connsiteX17" fmla="*/ 1040416 w 4429095"/>
              <a:gd name="connsiteY17"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29095" h="6858000">
                <a:moveTo>
                  <a:pt x="1056708" y="0"/>
                </a:moveTo>
                <a:lnTo>
                  <a:pt x="2117412" y="0"/>
                </a:lnTo>
                <a:lnTo>
                  <a:pt x="2472664" y="0"/>
                </a:lnTo>
                <a:lnTo>
                  <a:pt x="3096568" y="0"/>
                </a:lnTo>
                <a:lnTo>
                  <a:pt x="3533368" y="0"/>
                </a:lnTo>
                <a:lnTo>
                  <a:pt x="4429095" y="0"/>
                </a:lnTo>
                <a:lnTo>
                  <a:pt x="4425089" y="3148"/>
                </a:lnTo>
                <a:cubicBezTo>
                  <a:pt x="3438388" y="817446"/>
                  <a:pt x="2809467" y="2049777"/>
                  <a:pt x="2809467" y="3429000"/>
                </a:cubicBezTo>
                <a:cubicBezTo>
                  <a:pt x="2809467" y="4808224"/>
                  <a:pt x="3438388" y="6040555"/>
                  <a:pt x="4425089" y="6854853"/>
                </a:cubicBezTo>
                <a:lnTo>
                  <a:pt x="4429094" y="6858000"/>
                </a:lnTo>
                <a:lnTo>
                  <a:pt x="3533368" y="6858000"/>
                </a:lnTo>
                <a:lnTo>
                  <a:pt x="3096568" y="6858000"/>
                </a:lnTo>
                <a:lnTo>
                  <a:pt x="2472664" y="6858000"/>
                </a:lnTo>
                <a:lnTo>
                  <a:pt x="2117412"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7816" y="2306119"/>
            <a:ext cx="1164184" cy="2245762"/>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ttangolo 5">
            <a:extLst>
              <a:ext uri="{FF2B5EF4-FFF2-40B4-BE49-F238E27FC236}">
                <a16:creationId xmlns:a16="http://schemas.microsoft.com/office/drawing/2014/main" id="{06A96234-097E-4540-B0AA-1B975E9E82A4}"/>
              </a:ext>
            </a:extLst>
          </p:cNvPr>
          <p:cNvSpPr/>
          <p:nvPr/>
        </p:nvSpPr>
        <p:spPr>
          <a:xfrm>
            <a:off x="4747596" y="2574192"/>
            <a:ext cx="6096000" cy="1200329"/>
          </a:xfrm>
          <a:prstGeom prst="rect">
            <a:avLst/>
          </a:prstGeom>
        </p:spPr>
        <p:txBody>
          <a:bodyPr>
            <a:spAutoFit/>
          </a:bodyPr>
          <a:lstStyle/>
          <a:p>
            <a:pPr algn="ctr"/>
            <a:r>
              <a:rPr lang="it-IT" sz="2400" b="1" dirty="0">
                <a:solidFill>
                  <a:srgbClr val="000000"/>
                </a:solidFill>
                <a:hlinkClick r:id="rId2"/>
              </a:rPr>
              <a:t>l.menditto2@lumsa.it</a:t>
            </a:r>
            <a:endParaRPr lang="it-IT" sz="2400" b="1" dirty="0">
              <a:solidFill>
                <a:srgbClr val="000000"/>
              </a:solidFill>
            </a:endParaRPr>
          </a:p>
          <a:p>
            <a:pPr algn="ctr"/>
            <a:endParaRPr lang="it-IT" sz="2400" b="1" dirty="0">
              <a:solidFill>
                <a:srgbClr val="000000"/>
              </a:solidFill>
            </a:endParaRPr>
          </a:p>
          <a:p>
            <a:pPr algn="ctr"/>
            <a:r>
              <a:rPr lang="it-IT" sz="2400" b="1" dirty="0">
                <a:solidFill>
                  <a:srgbClr val="000000"/>
                </a:solidFill>
              </a:rPr>
              <a:t>Grazie per le idee,  gli scambi e le obiezioni.</a:t>
            </a:r>
          </a:p>
        </p:txBody>
      </p:sp>
      <mc:AlternateContent xmlns:mc="http://schemas.openxmlformats.org/markup-compatibility/2006" xmlns:p14="http://schemas.microsoft.com/office/powerpoint/2010/main">
        <mc:Choice Requires="p14">
          <p:contentPart p14:bwMode="auto" r:id="rId3">
            <p14:nvContentPartPr>
              <p14:cNvPr id="21" name="Input penna 20">
                <a:extLst>
                  <a:ext uri="{FF2B5EF4-FFF2-40B4-BE49-F238E27FC236}">
                    <a16:creationId xmlns:a16="http://schemas.microsoft.com/office/drawing/2014/main" id="{3BBC9D8F-BFE9-6140-9875-E5D61FD33A5C}"/>
                  </a:ext>
                </a:extLst>
              </p14:cNvPr>
              <p14:cNvContentPartPr/>
              <p14:nvPr/>
            </p14:nvContentPartPr>
            <p14:xfrm>
              <a:off x="3562027" y="1721757"/>
              <a:ext cx="8596080" cy="3818160"/>
            </p14:xfrm>
          </p:contentPart>
        </mc:Choice>
        <mc:Fallback xmlns="">
          <p:pic>
            <p:nvPicPr>
              <p:cNvPr id="21" name="Input penna 20">
                <a:extLst>
                  <a:ext uri="{FF2B5EF4-FFF2-40B4-BE49-F238E27FC236}">
                    <a16:creationId xmlns:a16="http://schemas.microsoft.com/office/drawing/2014/main" id="{3BBC9D8F-BFE9-6140-9875-E5D61FD33A5C}"/>
                  </a:ext>
                </a:extLst>
              </p:cNvPr>
              <p:cNvPicPr/>
              <p:nvPr/>
            </p:nvPicPr>
            <p:blipFill>
              <a:blip r:embed="rId4"/>
              <a:stretch>
                <a:fillRect/>
              </a:stretch>
            </p:blipFill>
            <p:spPr>
              <a:xfrm>
                <a:off x="3508387" y="1613757"/>
                <a:ext cx="8703720" cy="4033800"/>
              </a:xfrm>
              <a:prstGeom prst="rect">
                <a:avLst/>
              </a:prstGeom>
            </p:spPr>
          </p:pic>
        </mc:Fallback>
      </mc:AlternateContent>
      <p:pic>
        <p:nvPicPr>
          <p:cNvPr id="22" name="Elemento grafico 21">
            <a:extLst>
              <a:ext uri="{FF2B5EF4-FFF2-40B4-BE49-F238E27FC236}">
                <a16:creationId xmlns:a16="http://schemas.microsoft.com/office/drawing/2014/main" id="{D5D6DE2A-D1DF-B94C-8EB8-53301B98A2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61247" y="5773508"/>
            <a:ext cx="1993900" cy="850900"/>
          </a:xfrm>
          <a:prstGeom prst="rect">
            <a:avLst/>
          </a:prstGeom>
        </p:spPr>
      </p:pic>
    </p:spTree>
    <p:extLst>
      <p:ext uri="{BB962C8B-B14F-4D97-AF65-F5344CB8AC3E}">
        <p14:creationId xmlns:p14="http://schemas.microsoft.com/office/powerpoint/2010/main" val="1273379220"/>
      </p:ext>
    </p:extLst>
  </p:cSld>
  <p:clrMapOvr>
    <a:masterClrMapping/>
  </p:clrMapOvr>
  <p:transition spd="slow" advTm="15516">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1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774700" y="762000"/>
            <a:ext cx="3595973" cy="3018430"/>
          </a:xfrm>
        </p:spPr>
        <p:txBody>
          <a:bodyPr>
            <a:normAutofit/>
          </a:bodyPr>
          <a:lstStyle/>
          <a:p>
            <a:r>
              <a:rPr lang="en-US">
                <a:solidFill>
                  <a:srgbClr val="FFFFFF"/>
                </a:solidFill>
              </a:rPr>
              <a:t>Bibliografia</a:t>
            </a:r>
            <a:endParaRPr lang="en-US" dirty="0">
              <a:solidFill>
                <a:srgbClr val="FFFFFF"/>
              </a:solidFill>
            </a:endParaRPr>
          </a:p>
        </p:txBody>
      </p:sp>
      <p:sp>
        <p:nvSpPr>
          <p:cNvPr id="36" name="Rectangle 19">
            <a:extLst>
              <a:ext uri="{FF2B5EF4-FFF2-40B4-BE49-F238E27FC236}">
                <a16:creationId xmlns:a16="http://schemas.microsoft.com/office/drawing/2014/main" id="{9F094233-2135-4AF1-986E-5751814CD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770" y="4209599"/>
            <a:ext cx="4172809" cy="2173848"/>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259592" y="909143"/>
            <a:ext cx="4007581" cy="5029586"/>
          </a:xfrm>
        </p:spPr>
        <p:txBody>
          <a:bodyPr anchor="ctr">
            <a:normAutofit/>
          </a:bodyPr>
          <a:lstStyle/>
          <a:p>
            <a:pPr marL="0" indent="0">
              <a:buNone/>
            </a:pPr>
            <a:r>
              <a:rPr lang="it-IT" sz="1500" b="1">
                <a:highlight>
                  <a:srgbClr val="FFFF00"/>
                </a:highlight>
              </a:rPr>
              <a:t>1) Erikson, E. H., &amp; Erikson, J. M. (1999). I cicli della vita. Continuità e mutamenti. Armando Editore.</a:t>
            </a:r>
            <a:br>
              <a:rPr lang="it-IT" sz="1500"/>
            </a:br>
            <a:endParaRPr lang="it-IT" sz="1500"/>
          </a:p>
          <a:p>
            <a:pPr marL="0" indent="0">
              <a:buNone/>
            </a:pPr>
            <a:r>
              <a:rPr lang="it-IT" sz="1500"/>
              <a:t>    Un testo a scelta tra: </a:t>
            </a:r>
          </a:p>
          <a:p>
            <a:pPr marL="342900" indent="-342900">
              <a:buFont typeface="+mj-lt"/>
              <a:buAutoNum type="arabicParenR"/>
            </a:pPr>
            <a:r>
              <a:rPr lang="it-IT" sz="1500"/>
              <a:t>Aime, M., Charmet, G., P., (2014), La fatica di diventare grandi. La scomparsa dei riti di passaggio, Supera et opera viva; </a:t>
            </a:r>
          </a:p>
          <a:p>
            <a:pPr marL="342900" indent="-342900">
              <a:buFont typeface="+mj-lt"/>
              <a:buAutoNum type="arabicParenR"/>
            </a:pPr>
            <a:r>
              <a:rPr lang="it-IT" sz="1500"/>
              <a:t>R. Regni, Il sole e la storia. Il messaggio educativo di Albert Camus, Armando 2012;</a:t>
            </a:r>
          </a:p>
          <a:p>
            <a:pPr marL="342900" indent="-342900">
              <a:buFont typeface="+mj-lt"/>
              <a:buAutoNum type="arabicParenR"/>
            </a:pPr>
            <a:r>
              <a:rPr lang="it-IT" sz="1500"/>
              <a:t>Neyman, S., (2015), Perché diventare grandi?, Boringhieri; </a:t>
            </a:r>
          </a:p>
          <a:p>
            <a:pPr marL="342900" indent="-342900">
              <a:buFont typeface="+mj-lt"/>
              <a:buAutoNum type="arabicParenR"/>
            </a:pPr>
            <a:r>
              <a:rPr lang="it-IT" sz="1500"/>
              <a:t>Hillman, J., (1996), Il codice dell’anima, Adelphi; </a:t>
            </a:r>
          </a:p>
          <a:p>
            <a:pPr marL="342900" indent="-342900">
              <a:buFont typeface="+mj-lt"/>
              <a:buAutoNum type="arabicParenR"/>
            </a:pPr>
            <a:r>
              <a:rPr lang="it-IT" sz="1500"/>
              <a:t>Winnicott, D., W. (1970), Sviluppo affettivo e ambiente, Armando Editore; </a:t>
            </a:r>
          </a:p>
          <a:p>
            <a:pPr marL="342900" indent="-342900">
              <a:buFont typeface="+mj-lt"/>
              <a:buAutoNum type="arabicParenR"/>
            </a:pPr>
            <a:r>
              <a:rPr lang="it-IT" sz="1500"/>
              <a:t>Spitz, R., (1958), Il primo anno di vita del bambino, Giunti; </a:t>
            </a:r>
          </a:p>
          <a:p>
            <a:pPr marL="0" indent="0">
              <a:buNone/>
            </a:pPr>
            <a:r>
              <a:rPr lang="it-IT" sz="1500"/>
              <a:t> </a:t>
            </a:r>
          </a:p>
          <a:p>
            <a:endParaRPr lang="it-IT" sz="1500"/>
          </a:p>
        </p:txBody>
      </p:sp>
      <p:sp>
        <p:nvSpPr>
          <p:cNvPr id="38" name="Rectangle 2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5866" y="450221"/>
            <a:ext cx="1868033" cy="3603165"/>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Elemento grafico 7">
            <a:extLst>
              <a:ext uri="{FF2B5EF4-FFF2-40B4-BE49-F238E27FC236}">
                <a16:creationId xmlns:a16="http://schemas.microsoft.com/office/drawing/2014/main" id="{86F5409E-C332-8C48-887D-2BD3B04757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22" y="4514130"/>
            <a:ext cx="3630527" cy="1555940"/>
          </a:xfrm>
          <a:prstGeom prst="rect">
            <a:avLst/>
          </a:prstGeom>
        </p:spPr>
      </p:pic>
      <p:sp>
        <p:nvSpPr>
          <p:cNvPr id="39" name="Rectangle 25">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3746" y="4214253"/>
            <a:ext cx="1868033" cy="217384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794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6">
            <a:extLst>
              <a:ext uri="{FF2B5EF4-FFF2-40B4-BE49-F238E27FC236}">
                <a16:creationId xmlns:a16="http://schemas.microsoft.com/office/drawing/2014/main" id="{F4AC6C68-F125-48AD-A5B4-89AD5E797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4C0E5DA-5624-49BC-AC1E-30229AA5B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5709"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0">
            <a:extLst>
              <a:ext uri="{FF2B5EF4-FFF2-40B4-BE49-F238E27FC236}">
                <a16:creationId xmlns:a16="http://schemas.microsoft.com/office/drawing/2014/main" id="{25E157ED-E992-43F3-9A84-96C30A5C4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301542"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060812" y="1533463"/>
            <a:ext cx="4101152" cy="3514294"/>
          </a:xfrm>
        </p:spPr>
        <p:txBody>
          <a:bodyPr vert="horz" lIns="91440" tIns="45720" rIns="91440" bIns="45720" rtlCol="0" anchor="ctr">
            <a:normAutofit/>
          </a:bodyPr>
          <a:lstStyle/>
          <a:p>
            <a:r>
              <a:rPr lang="en-US" sz="5600" kern="1200">
                <a:solidFill>
                  <a:schemeClr val="tx1"/>
                </a:solidFill>
                <a:latin typeface="+mj-lt"/>
                <a:ea typeface="+mj-ea"/>
                <a:cs typeface="+mj-cs"/>
              </a:rPr>
              <a:t>Collegamenti esterni</a:t>
            </a:r>
          </a:p>
        </p:txBody>
      </p:sp>
      <p:sp>
        <p:nvSpPr>
          <p:cNvPr id="47" name="Oval 42">
            <a:extLst>
              <a:ext uri="{FF2B5EF4-FFF2-40B4-BE49-F238E27FC236}">
                <a16:creationId xmlns:a16="http://schemas.microsoft.com/office/drawing/2014/main" id="{AEFD253A-9BCA-430B-979A-AA2F8445D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8360" y="3024171"/>
            <a:ext cx="435428" cy="435428"/>
          </a:xfrm>
          <a:prstGeom prst="ellipse">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7" name="Input penna 6">
                <a:extLst>
                  <a:ext uri="{FF2B5EF4-FFF2-40B4-BE49-F238E27FC236}">
                    <a16:creationId xmlns:a16="http://schemas.microsoft.com/office/drawing/2014/main" id="{F8A82474-5168-D74C-99B4-DDB1623ED912}"/>
                  </a:ext>
                </a:extLst>
              </p14:cNvPr>
              <p14:cNvContentPartPr/>
              <p14:nvPr/>
            </p14:nvContentPartPr>
            <p14:xfrm>
              <a:off x="8175787" y="2603037"/>
              <a:ext cx="360" cy="360"/>
            </p14:xfrm>
          </p:contentPart>
        </mc:Choice>
        <mc:Fallback xmlns="">
          <p:pic>
            <p:nvPicPr>
              <p:cNvPr id="7" name="Input penna 6">
                <a:extLst>
                  <a:ext uri="{FF2B5EF4-FFF2-40B4-BE49-F238E27FC236}">
                    <a16:creationId xmlns:a16="http://schemas.microsoft.com/office/drawing/2014/main" id="{F8A82474-5168-D74C-99B4-DDB1623ED912}"/>
                  </a:ext>
                </a:extLst>
              </p:cNvPr>
              <p:cNvPicPr/>
              <p:nvPr/>
            </p:nvPicPr>
            <p:blipFill>
              <a:blip r:embed="rId3"/>
              <a:stretch>
                <a:fillRect/>
              </a:stretch>
            </p:blipFill>
            <p:spPr>
              <a:xfrm>
                <a:off x="8157787" y="2495397"/>
                <a:ext cx="36000" cy="216000"/>
              </a:xfrm>
              <a:prstGeom prst="rect">
                <a:avLst/>
              </a:prstGeom>
            </p:spPr>
          </p:pic>
        </mc:Fallback>
      </mc:AlternateContent>
    </p:spTree>
    <p:extLst>
      <p:ext uri="{BB962C8B-B14F-4D97-AF65-F5344CB8AC3E}">
        <p14:creationId xmlns:p14="http://schemas.microsoft.com/office/powerpoint/2010/main" val="8649544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808</Words>
  <Application>Microsoft Macintosh PowerPoint</Application>
  <PresentationFormat>Widescreen</PresentationFormat>
  <Paragraphs>60</Paragraphs>
  <Slides>11</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-apple-system</vt:lpstr>
      <vt:lpstr>Arial</vt:lpstr>
      <vt:lpstr>Calibri</vt:lpstr>
      <vt:lpstr>Calibri Light</vt:lpstr>
      <vt:lpstr>Helvetica Neue Light</vt:lpstr>
      <vt:lpstr>Helvetica Neue Medium</vt:lpstr>
      <vt:lpstr>Tema di Office</vt:lpstr>
      <vt:lpstr>Embriologia umana</vt:lpstr>
      <vt:lpstr>Quello che troverete</vt:lpstr>
      <vt:lpstr>Il periodo embrionale</vt:lpstr>
      <vt:lpstr>Presentazione standard di PowerPoint</vt:lpstr>
      <vt:lpstr>Presentazione standard di PowerPoint</vt:lpstr>
      <vt:lpstr>Presentazione standard di PowerPoint</vt:lpstr>
      <vt:lpstr>Presentazione standard di PowerPoint</vt:lpstr>
      <vt:lpstr>Bibliografia</vt:lpstr>
      <vt:lpstr>Collegamenti esterni</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Embriologia umana</dc:title>
  <dc:creator>lorena Menditto</dc:creator>
  <cp:lastModifiedBy>lorena Menditto</cp:lastModifiedBy>
  <cp:revision>1</cp:revision>
  <dcterms:created xsi:type="dcterms:W3CDTF">2020-02-21T18:20:26Z</dcterms:created>
  <dcterms:modified xsi:type="dcterms:W3CDTF">2020-02-21T18:30:05Z</dcterms:modified>
</cp:coreProperties>
</file>