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3" r:id="rId2"/>
    <p:sldId id="262" r:id="rId3"/>
    <p:sldId id="261" r:id="rId4"/>
    <p:sldId id="266" r:id="rId5"/>
    <p:sldId id="276" r:id="rId6"/>
    <p:sldId id="277" r:id="rId7"/>
    <p:sldId id="280" r:id="rId8"/>
    <p:sldId id="260" r:id="rId9"/>
    <p:sldId id="267" r:id="rId10"/>
    <p:sldId id="268" r:id="rId11"/>
    <p:sldId id="270" r:id="rId12"/>
    <p:sldId id="265" r:id="rId13"/>
    <p:sldId id="271" r:id="rId14"/>
    <p:sldId id="272" r:id="rId15"/>
    <p:sldId id="273" r:id="rId16"/>
    <p:sldId id="274" r:id="rId17"/>
    <p:sldId id="281" r:id="rId18"/>
    <p:sldId id="282" r:id="rId19"/>
    <p:sldId id="275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C6E417E5-DD5A-F745-AEA5-A8733ACB382D}">
          <p14:sldIdLst>
            <p14:sldId id="263"/>
            <p14:sldId id="262"/>
            <p14:sldId id="261"/>
            <p14:sldId id="266"/>
            <p14:sldId id="276"/>
            <p14:sldId id="277"/>
            <p14:sldId id="280"/>
            <p14:sldId id="260"/>
            <p14:sldId id="267"/>
            <p14:sldId id="268"/>
            <p14:sldId id="270"/>
            <p14:sldId id="265"/>
            <p14:sldId id="271"/>
            <p14:sldId id="272"/>
            <p14:sldId id="273"/>
            <p14:sldId id="274"/>
          </p14:sldIdLst>
        </p14:section>
        <p14:section name="Prassi" id="{F1500248-D5B2-0A42-9EB6-32F74A3F4622}">
          <p14:sldIdLst>
            <p14:sldId id="281"/>
            <p14:sldId id="282"/>
            <p14:sldId id="275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a Menditto" initials="LM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8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18T10:13:01.235" idx="4">
    <p:pos x="6584" y="1813"/>
    <p:text>Per testare le differenze tra maschi e femmine sono condotte dei t test per campioni indipendenti, considerando come variabile indipendente il genere e come variabile dipendente di volta in volta i punteggi del quoziente di empatia, delle quattro scale dell’IRI e delle due sottoscale della BEES. Dalle analisi sono emerse delle differenze statisticamente significative dove le femmine riportano punteggi significativamente più alti di maschi nella Fantasy Scale (t(48) = 0,28; p &lt; .05), nella Empaty Concern (t(48) = 0,76; p = .07), nel Personal Distress (t(48) = 0,79; p &lt; .05), nel facet 1 e 2 della BEES (t(48) = 0,30; p &lt; .05) e negli altri facet della BEES (t(48) = 0,52; p &lt; .05). Non sono emerse, invece, differenze statisticamente significative nella scala totale del quoziente di empatia e nel Perspective Taking. 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18T10:13:01.235" idx="5">
    <p:pos x="6584" y="1836"/>
    <p:text>Successivamente, i partecipanti sono stati raggruppati in tre categorie (studenti di psicologia, impiegati ed altri). Al fine di confrontare i gruppi per valutare se ci fossero delle differenze nei livelli di empatia sono stati condotti delle analisi dell’ANOVA. Dai risultati emerge una differenza statisticamente significativa nel Perspective Taking (F(2,47) = 5,33; p &lt; .01). Gli impiegati riferivano punteggi significativamente più bassi rispetto agli altri due gruppi (studenti universitari e professioni) i quali invece non differivano fra di loro. Per le medie si riporta al grafico sottostante.
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18T11:34:26.822" idx="6">
    <p:pos x="6575" y="2399"/>
    <p:text>Successivamente, sono state condotte delle analisi dell’ANOVA al fine di confrontare i tre gruppi (studenti di psicologia, impiegati, altro) sulle loro risposte al test dei passi falsi (item 1 cognitivo, item 3 cognitivo, item 2 + 4 emotivo, item 5 di controllo). Dalle analisi è emersa una differenza statisticamente significativa tra i tre gruppi nell’item di controllo (F(2,47) = 3,503; p &lt; .05), dove gli studenti di psicologia avevano punteggi significativamente inferiori rispetto agli altri due gruppi. 
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18T13:27:22.052" idx="8">
    <p:pos x="4394" y="2099"/>
    <p:text>Tabella 3. Presentazione dei dati dei confronti multipli suddivisi per categorie, calcolati sui punteggi totali ai singoli items emotivi e cognitivi.
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BE593-38CD-E649-AF22-DF1D67D96DB7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9E652-5B0C-E34B-A2CE-CF781BBCCB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56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 err="1"/>
              <a:t>Epi</a:t>
            </a:r>
            <a:r>
              <a:rPr lang="it-IT" dirty="0"/>
              <a:t> = sopra </a:t>
            </a:r>
            <a:r>
              <a:rPr lang="it-IT" dirty="0" err="1"/>
              <a:t>geneticos</a:t>
            </a:r>
            <a:r>
              <a:rPr lang="it-IT" dirty="0"/>
              <a:t> = </a:t>
            </a:r>
            <a:r>
              <a:rPr lang="it-IT" dirty="0" err="1"/>
              <a:t>relaticvo</a:t>
            </a:r>
            <a:r>
              <a:rPr lang="it-IT" dirty="0"/>
              <a:t> all’</a:t>
            </a:r>
            <a:r>
              <a:rPr lang="it-IT" dirty="0" err="1"/>
              <a:t>ereedityà</a:t>
            </a:r>
            <a:r>
              <a:rPr lang="it-IT" dirty="0"/>
              <a:t> </a:t>
            </a:r>
            <a:r>
              <a:rPr lang="it-IT" dirty="0" err="1"/>
              <a:t>familaire</a:t>
            </a:r>
            <a:endParaRPr lang="it-IT" dirty="0"/>
          </a:p>
          <a:p>
            <a:r>
              <a:rPr lang="it-IT" dirty="0" err="1"/>
              <a:t>Brancva</a:t>
            </a:r>
            <a:r>
              <a:rPr lang="it-IT" dirty="0"/>
              <a:t> recente della genetica che si occupa dei </a:t>
            </a:r>
            <a:r>
              <a:rPr lang="it-IT" dirty="0" err="1"/>
              <a:t>cambaimenti</a:t>
            </a:r>
            <a:r>
              <a:rPr lang="it-IT" dirty="0"/>
              <a:t> fenotipici ereditabili </a:t>
            </a:r>
            <a:r>
              <a:rPr lang="it-IT" dirty="0" err="1"/>
              <a:t>dauna</a:t>
            </a:r>
            <a:r>
              <a:rPr lang="it-IT" dirty="0"/>
              <a:t> cellula. In cui si </a:t>
            </a:r>
            <a:r>
              <a:rPr lang="it-IT" dirty="0" err="1"/>
              <a:t>ossewrva</a:t>
            </a:r>
            <a:r>
              <a:rPr lang="it-IT" dirty="0"/>
              <a:t> il </a:t>
            </a:r>
            <a:r>
              <a:rPr lang="it-IT" dirty="0" err="1"/>
              <a:t>cambnaimento</a:t>
            </a:r>
            <a:r>
              <a:rPr lang="it-IT" dirty="0"/>
              <a:t> del genotipo.</a:t>
            </a:r>
          </a:p>
          <a:p>
            <a:endParaRPr lang="it-IT" dirty="0"/>
          </a:p>
          <a:p>
            <a:r>
              <a:rPr lang="it-IT" dirty="0" err="1"/>
              <a:t>Psico</a:t>
            </a:r>
            <a:r>
              <a:rPr lang="it-IT" dirty="0"/>
              <a:t> neuro </a:t>
            </a:r>
            <a:r>
              <a:rPr lang="it-IT" dirty="0" err="1"/>
              <a:t>endocrinoimmunologia</a:t>
            </a:r>
            <a:r>
              <a:rPr lang="it-IT" dirty="0"/>
              <a:t> PNEI da un lato la ricerca molecolare, il genoma dal punto di vista sistemico e dall’altro anche l’intero organismo.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E652-5B0C-E34B-A2CE-CF781BBCCBE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08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 err="1"/>
              <a:t>Epi</a:t>
            </a:r>
            <a:r>
              <a:rPr lang="it-IT" dirty="0"/>
              <a:t> = sopra </a:t>
            </a:r>
            <a:r>
              <a:rPr lang="it-IT" dirty="0" err="1"/>
              <a:t>geneticos</a:t>
            </a:r>
            <a:r>
              <a:rPr lang="it-IT" dirty="0"/>
              <a:t> = </a:t>
            </a:r>
            <a:r>
              <a:rPr lang="it-IT" dirty="0" err="1"/>
              <a:t>relaticvo</a:t>
            </a:r>
            <a:r>
              <a:rPr lang="it-IT" dirty="0"/>
              <a:t> all’</a:t>
            </a:r>
            <a:r>
              <a:rPr lang="it-IT" dirty="0" err="1"/>
              <a:t>ereedityà</a:t>
            </a:r>
            <a:r>
              <a:rPr lang="it-IT" dirty="0"/>
              <a:t> </a:t>
            </a:r>
            <a:r>
              <a:rPr lang="it-IT" dirty="0" err="1"/>
              <a:t>familaire</a:t>
            </a:r>
            <a:endParaRPr lang="it-IT" dirty="0"/>
          </a:p>
          <a:p>
            <a:r>
              <a:rPr lang="it-IT" dirty="0" err="1"/>
              <a:t>Brancva</a:t>
            </a:r>
            <a:r>
              <a:rPr lang="it-IT" dirty="0"/>
              <a:t> recente della genetica che si occupa dei </a:t>
            </a:r>
            <a:r>
              <a:rPr lang="it-IT" dirty="0" err="1"/>
              <a:t>cambaimenti</a:t>
            </a:r>
            <a:r>
              <a:rPr lang="it-IT" dirty="0"/>
              <a:t> fenotipici ereditabili </a:t>
            </a:r>
            <a:r>
              <a:rPr lang="it-IT" dirty="0" err="1"/>
              <a:t>dauna</a:t>
            </a:r>
            <a:r>
              <a:rPr lang="it-IT" dirty="0"/>
              <a:t> cellula. In cui si </a:t>
            </a:r>
            <a:r>
              <a:rPr lang="it-IT" dirty="0" err="1"/>
              <a:t>ossewrva</a:t>
            </a:r>
            <a:r>
              <a:rPr lang="it-IT" dirty="0"/>
              <a:t> il </a:t>
            </a:r>
            <a:r>
              <a:rPr lang="it-IT" dirty="0" err="1"/>
              <a:t>cambnaimento</a:t>
            </a:r>
            <a:r>
              <a:rPr lang="it-IT" dirty="0"/>
              <a:t> del genotipo.</a:t>
            </a:r>
          </a:p>
          <a:p>
            <a:endParaRPr lang="it-IT" dirty="0"/>
          </a:p>
          <a:p>
            <a:r>
              <a:rPr lang="it-IT" dirty="0" err="1"/>
              <a:t>Psico</a:t>
            </a:r>
            <a:r>
              <a:rPr lang="it-IT" dirty="0"/>
              <a:t> neuro </a:t>
            </a:r>
            <a:r>
              <a:rPr lang="it-IT" dirty="0" err="1"/>
              <a:t>endocrinoimmunologia</a:t>
            </a:r>
            <a:r>
              <a:rPr lang="it-IT" dirty="0"/>
              <a:t> PNEI da un lato la ricerca molecolare, il genoma dal punto di vista sistemico e dall’altro anche l’intero organismo.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E652-5B0C-E34B-A2CE-CF781BBCCBE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800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ZONE DEI DILEMMI MORALI DEFAULT MODE NETWORK: PENSIERI AUPOTREFERENZIALI « è LECITO SPINGERE UNA PERSONA E SALVARNE UN’ALTRA? QUALE ATTIVAZION E CEREBRALE METTIAMO IN ATTO QUANDO DOBBIAMO DECIDERE? </a:t>
            </a:r>
          </a:p>
          <a:p>
            <a:r>
              <a:rPr lang="it-IT" sz="1200" b="1" dirty="0">
                <a:solidFill>
                  <a:srgbClr val="FFFFFF"/>
                </a:solidFill>
              </a:rPr>
              <a:t>I circuiti cerebrali dell’EMPATIA</a:t>
            </a:r>
            <a:br>
              <a:rPr lang="it-IT" sz="1200" b="1" dirty="0">
                <a:solidFill>
                  <a:srgbClr val="FFFFFF"/>
                </a:solidFill>
              </a:rPr>
            </a:br>
            <a:r>
              <a:rPr lang="it-IT" sz="1200" b="1" dirty="0">
                <a:solidFill>
                  <a:srgbClr val="FFFFFF"/>
                </a:solidFill>
              </a:rPr>
              <a:t>Adattamento funzionale  di </a:t>
            </a:r>
            <a:br>
              <a:rPr lang="it-IT" sz="1200" b="1" dirty="0">
                <a:solidFill>
                  <a:srgbClr val="FFFFFF"/>
                </a:solidFill>
              </a:rPr>
            </a:br>
            <a:r>
              <a:rPr lang="it-IT" sz="1200" b="1" dirty="0">
                <a:solidFill>
                  <a:srgbClr val="FFFFFF"/>
                </a:solidFill>
              </a:rPr>
              <a:t>ogni individuo all’interno del proprio ambiente sociale</a:t>
            </a:r>
            <a:br>
              <a:rPr lang="it-IT" sz="1200" b="1" dirty="0">
                <a:solidFill>
                  <a:srgbClr val="FFFFFF"/>
                </a:solidFill>
              </a:rPr>
            </a:br>
            <a:r>
              <a:rPr lang="it-IT" dirty="0"/>
              <a:t>Qui l’empatia è la capacità di comprendere e rispondere alle esperienze uniche di un’altra persona Jackson 2004</a:t>
            </a:r>
          </a:p>
          <a:p>
            <a:r>
              <a:rPr lang="it-IT" dirty="0"/>
              <a:t>Caratterizzata da componenti cognitive + emozionali</a:t>
            </a:r>
          </a:p>
          <a:p>
            <a:r>
              <a:rPr lang="it-IT" dirty="0"/>
              <a:t>Che devono funzionare in maniera coordinata e flessibile</a:t>
            </a:r>
          </a:p>
          <a:p>
            <a:r>
              <a:rPr lang="it-IT" dirty="0" err="1"/>
              <a:t>Epi</a:t>
            </a:r>
            <a:r>
              <a:rPr lang="it-IT" dirty="0"/>
              <a:t> = sopra </a:t>
            </a:r>
            <a:r>
              <a:rPr lang="it-IT" dirty="0" err="1"/>
              <a:t>geneticos</a:t>
            </a:r>
            <a:r>
              <a:rPr lang="it-IT" dirty="0"/>
              <a:t> = </a:t>
            </a:r>
            <a:r>
              <a:rPr lang="it-IT" dirty="0" err="1"/>
              <a:t>relaticvo</a:t>
            </a:r>
            <a:r>
              <a:rPr lang="it-IT" dirty="0"/>
              <a:t> all’</a:t>
            </a:r>
            <a:r>
              <a:rPr lang="it-IT" dirty="0" err="1"/>
              <a:t>ereedityà</a:t>
            </a:r>
            <a:r>
              <a:rPr lang="it-IT" dirty="0"/>
              <a:t> </a:t>
            </a:r>
            <a:r>
              <a:rPr lang="it-IT" dirty="0" err="1"/>
              <a:t>familaire</a:t>
            </a:r>
            <a:endParaRPr lang="it-IT" dirty="0"/>
          </a:p>
          <a:p>
            <a:r>
              <a:rPr lang="it-IT" dirty="0" err="1"/>
              <a:t>Brancva</a:t>
            </a:r>
            <a:r>
              <a:rPr lang="it-IT" dirty="0"/>
              <a:t> recente della genetica che si occupa dei </a:t>
            </a:r>
            <a:r>
              <a:rPr lang="it-IT" dirty="0" err="1"/>
              <a:t>cambaimenti</a:t>
            </a:r>
            <a:r>
              <a:rPr lang="it-IT" dirty="0"/>
              <a:t> fenotipici ereditabili </a:t>
            </a:r>
            <a:r>
              <a:rPr lang="it-IT" dirty="0" err="1"/>
              <a:t>dauna</a:t>
            </a:r>
            <a:r>
              <a:rPr lang="it-IT" dirty="0"/>
              <a:t> cellula. In cui si </a:t>
            </a:r>
            <a:r>
              <a:rPr lang="it-IT" dirty="0" err="1"/>
              <a:t>ossewrva</a:t>
            </a:r>
            <a:r>
              <a:rPr lang="it-IT" dirty="0"/>
              <a:t> il </a:t>
            </a:r>
            <a:r>
              <a:rPr lang="it-IT" dirty="0" err="1"/>
              <a:t>cambnaimento</a:t>
            </a:r>
            <a:r>
              <a:rPr lang="it-IT" dirty="0"/>
              <a:t> del genotipo.</a:t>
            </a:r>
          </a:p>
          <a:p>
            <a:endParaRPr lang="it-IT" dirty="0"/>
          </a:p>
          <a:p>
            <a:r>
              <a:rPr lang="it-IT" dirty="0" err="1"/>
              <a:t>Psico</a:t>
            </a:r>
            <a:r>
              <a:rPr lang="it-IT" dirty="0"/>
              <a:t> neuro </a:t>
            </a:r>
            <a:r>
              <a:rPr lang="it-IT" dirty="0" err="1"/>
              <a:t>endocrinoimmunologia</a:t>
            </a:r>
            <a:r>
              <a:rPr lang="it-IT" dirty="0"/>
              <a:t> PNEI da un lato la ricerca molecolare, il genoma dal punto di vista sistemico e dall’altro anche l’intero organismo.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E652-5B0C-E34B-A2CE-CF781BBCCBE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84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ZONE DEI DILEMMI MORALI DEFAULT MODE NETWORK: PENSIERI AUPOTREFERENZIALI « è LECITO SPINGERE UNA PERSONA E SALVARNE UN’ALTRA? QUALE ATTIVAZION E CEREBRALE METTIAMO IN ATTO QUANDO DOBBIAMO DECIDERE? </a:t>
            </a:r>
          </a:p>
          <a:p>
            <a:r>
              <a:rPr lang="it-IT" sz="1200" b="1" dirty="0">
                <a:solidFill>
                  <a:srgbClr val="FFFFFF"/>
                </a:solidFill>
              </a:rPr>
              <a:t>I circuiti cerebrali dell’EMPATIA</a:t>
            </a:r>
            <a:br>
              <a:rPr lang="it-IT" sz="1200" b="1" dirty="0">
                <a:solidFill>
                  <a:srgbClr val="FFFFFF"/>
                </a:solidFill>
              </a:rPr>
            </a:br>
            <a:r>
              <a:rPr lang="it-IT" sz="1200" b="1" dirty="0">
                <a:solidFill>
                  <a:srgbClr val="FFFFFF"/>
                </a:solidFill>
              </a:rPr>
              <a:t>Adattamento funzionale  di </a:t>
            </a:r>
            <a:br>
              <a:rPr lang="it-IT" sz="1200" b="1" dirty="0">
                <a:solidFill>
                  <a:srgbClr val="FFFFFF"/>
                </a:solidFill>
              </a:rPr>
            </a:br>
            <a:r>
              <a:rPr lang="it-IT" sz="1200" b="1" dirty="0">
                <a:solidFill>
                  <a:srgbClr val="FFFFFF"/>
                </a:solidFill>
              </a:rPr>
              <a:t>ogni individuo all’interno del proprio ambiente sociale</a:t>
            </a:r>
            <a:br>
              <a:rPr lang="it-IT" sz="1200" b="1" dirty="0">
                <a:solidFill>
                  <a:srgbClr val="FFFFFF"/>
                </a:solidFill>
              </a:rPr>
            </a:br>
            <a:r>
              <a:rPr lang="it-IT" dirty="0"/>
              <a:t>Qui l’empatia è la capacità di comprendere e rispondere alle esperienze uniche di un’altra persona Jackson 2004</a:t>
            </a:r>
          </a:p>
          <a:p>
            <a:r>
              <a:rPr lang="it-IT" dirty="0"/>
              <a:t>Caratterizzata da componenti cognitive + emozionali</a:t>
            </a:r>
          </a:p>
          <a:p>
            <a:r>
              <a:rPr lang="it-IT" dirty="0"/>
              <a:t>Che devono funzionare in maniera coordinata e flessibile</a:t>
            </a:r>
          </a:p>
          <a:p>
            <a:r>
              <a:rPr lang="it-IT" dirty="0" err="1"/>
              <a:t>Epi</a:t>
            </a:r>
            <a:r>
              <a:rPr lang="it-IT" dirty="0"/>
              <a:t> = sopra </a:t>
            </a:r>
            <a:r>
              <a:rPr lang="it-IT" dirty="0" err="1"/>
              <a:t>geneticos</a:t>
            </a:r>
            <a:r>
              <a:rPr lang="it-IT" dirty="0"/>
              <a:t> = </a:t>
            </a:r>
            <a:r>
              <a:rPr lang="it-IT" dirty="0" err="1"/>
              <a:t>relaticvo</a:t>
            </a:r>
            <a:r>
              <a:rPr lang="it-IT" dirty="0"/>
              <a:t> all’</a:t>
            </a:r>
            <a:r>
              <a:rPr lang="it-IT" dirty="0" err="1"/>
              <a:t>ereedityà</a:t>
            </a:r>
            <a:r>
              <a:rPr lang="it-IT" dirty="0"/>
              <a:t> </a:t>
            </a:r>
            <a:r>
              <a:rPr lang="it-IT" dirty="0" err="1"/>
              <a:t>familaire</a:t>
            </a:r>
            <a:endParaRPr lang="it-IT" dirty="0"/>
          </a:p>
          <a:p>
            <a:r>
              <a:rPr lang="it-IT" dirty="0" err="1"/>
              <a:t>Brancva</a:t>
            </a:r>
            <a:r>
              <a:rPr lang="it-IT" dirty="0"/>
              <a:t> recente della genetica che si occupa dei </a:t>
            </a:r>
            <a:r>
              <a:rPr lang="it-IT" dirty="0" err="1"/>
              <a:t>cambaimenti</a:t>
            </a:r>
            <a:r>
              <a:rPr lang="it-IT" dirty="0"/>
              <a:t> fenotipici ereditabili </a:t>
            </a:r>
            <a:r>
              <a:rPr lang="it-IT" dirty="0" err="1"/>
              <a:t>dauna</a:t>
            </a:r>
            <a:r>
              <a:rPr lang="it-IT" dirty="0"/>
              <a:t> cellula. In cui si </a:t>
            </a:r>
            <a:r>
              <a:rPr lang="it-IT" dirty="0" err="1"/>
              <a:t>ossewrva</a:t>
            </a:r>
            <a:r>
              <a:rPr lang="it-IT" dirty="0"/>
              <a:t> il </a:t>
            </a:r>
            <a:r>
              <a:rPr lang="it-IT" dirty="0" err="1"/>
              <a:t>cambnaimento</a:t>
            </a:r>
            <a:r>
              <a:rPr lang="it-IT" dirty="0"/>
              <a:t> del genotipo.</a:t>
            </a:r>
          </a:p>
          <a:p>
            <a:endParaRPr lang="it-IT" dirty="0"/>
          </a:p>
          <a:p>
            <a:r>
              <a:rPr lang="it-IT" dirty="0" err="1"/>
              <a:t>Psico</a:t>
            </a:r>
            <a:r>
              <a:rPr lang="it-IT" dirty="0"/>
              <a:t> neuro </a:t>
            </a:r>
            <a:r>
              <a:rPr lang="it-IT" dirty="0" err="1"/>
              <a:t>endocrinoimmunologia</a:t>
            </a:r>
            <a:r>
              <a:rPr lang="it-IT" dirty="0"/>
              <a:t> PNEI da un lato la ricerca molecolare, il genoma dal punto di vista sistemico e dall’altro anche l’intero organismo.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E652-5B0C-E34B-A2CE-CF781BBCCBE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68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 err="1"/>
              <a:t>Epi</a:t>
            </a:r>
            <a:r>
              <a:rPr lang="it-IT" dirty="0"/>
              <a:t> = sopra </a:t>
            </a:r>
            <a:r>
              <a:rPr lang="it-IT" dirty="0" err="1"/>
              <a:t>geneticos</a:t>
            </a:r>
            <a:r>
              <a:rPr lang="it-IT" dirty="0"/>
              <a:t> = </a:t>
            </a:r>
            <a:r>
              <a:rPr lang="it-IT" dirty="0" err="1"/>
              <a:t>relaticvo</a:t>
            </a:r>
            <a:r>
              <a:rPr lang="it-IT" dirty="0"/>
              <a:t> all’</a:t>
            </a:r>
            <a:r>
              <a:rPr lang="it-IT" dirty="0" err="1"/>
              <a:t>ereedityà</a:t>
            </a:r>
            <a:r>
              <a:rPr lang="it-IT" dirty="0"/>
              <a:t> </a:t>
            </a:r>
            <a:r>
              <a:rPr lang="it-IT" dirty="0" err="1"/>
              <a:t>familaire</a:t>
            </a:r>
            <a:endParaRPr lang="it-IT" dirty="0"/>
          </a:p>
          <a:p>
            <a:r>
              <a:rPr lang="it-IT" dirty="0" err="1"/>
              <a:t>Brancva</a:t>
            </a:r>
            <a:r>
              <a:rPr lang="it-IT" dirty="0"/>
              <a:t> recente della genetica che si occupa dei </a:t>
            </a:r>
            <a:r>
              <a:rPr lang="it-IT" dirty="0" err="1"/>
              <a:t>cambaimenti</a:t>
            </a:r>
            <a:r>
              <a:rPr lang="it-IT" dirty="0"/>
              <a:t> fenotipici ereditabili </a:t>
            </a:r>
            <a:r>
              <a:rPr lang="it-IT" dirty="0" err="1"/>
              <a:t>dauna</a:t>
            </a:r>
            <a:r>
              <a:rPr lang="it-IT" dirty="0"/>
              <a:t> cellula. In cui si </a:t>
            </a:r>
            <a:r>
              <a:rPr lang="it-IT" dirty="0" err="1"/>
              <a:t>ossewrva</a:t>
            </a:r>
            <a:r>
              <a:rPr lang="it-IT" dirty="0"/>
              <a:t> il </a:t>
            </a:r>
            <a:r>
              <a:rPr lang="it-IT" dirty="0" err="1"/>
              <a:t>cambnaimento</a:t>
            </a:r>
            <a:r>
              <a:rPr lang="it-IT" dirty="0"/>
              <a:t> del genotipo.</a:t>
            </a:r>
          </a:p>
          <a:p>
            <a:endParaRPr lang="it-IT" dirty="0"/>
          </a:p>
          <a:p>
            <a:r>
              <a:rPr lang="it-IT" dirty="0" err="1"/>
              <a:t>Psico</a:t>
            </a:r>
            <a:r>
              <a:rPr lang="it-IT" dirty="0"/>
              <a:t> neuro </a:t>
            </a:r>
            <a:r>
              <a:rPr lang="it-IT" dirty="0" err="1"/>
              <a:t>endocrinoimmunologia</a:t>
            </a:r>
            <a:r>
              <a:rPr lang="it-IT" dirty="0"/>
              <a:t> PNEI da un lato la ricerca molecolare, il genoma dal punto di vista sistemico e dall’altro anche l’intero organismo.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E652-5B0C-E34B-A2CE-CF781BBCCBE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569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 err="1"/>
              <a:t>Epi</a:t>
            </a:r>
            <a:r>
              <a:rPr lang="it-IT" dirty="0"/>
              <a:t> = sopra </a:t>
            </a:r>
            <a:r>
              <a:rPr lang="it-IT" dirty="0" err="1"/>
              <a:t>geneticos</a:t>
            </a:r>
            <a:r>
              <a:rPr lang="it-IT" dirty="0"/>
              <a:t> = </a:t>
            </a:r>
            <a:r>
              <a:rPr lang="it-IT" dirty="0" err="1"/>
              <a:t>relaticvo</a:t>
            </a:r>
            <a:r>
              <a:rPr lang="it-IT" dirty="0"/>
              <a:t> all’</a:t>
            </a:r>
            <a:r>
              <a:rPr lang="it-IT" dirty="0" err="1"/>
              <a:t>ereedityà</a:t>
            </a:r>
            <a:r>
              <a:rPr lang="it-IT" dirty="0"/>
              <a:t> </a:t>
            </a:r>
            <a:r>
              <a:rPr lang="it-IT" dirty="0" err="1"/>
              <a:t>familaire</a:t>
            </a:r>
            <a:endParaRPr lang="it-IT" dirty="0"/>
          </a:p>
          <a:p>
            <a:r>
              <a:rPr lang="it-IT" dirty="0" err="1"/>
              <a:t>Brancva</a:t>
            </a:r>
            <a:r>
              <a:rPr lang="it-IT" dirty="0"/>
              <a:t> recente della genetica che si occupa dei </a:t>
            </a:r>
            <a:r>
              <a:rPr lang="it-IT" dirty="0" err="1"/>
              <a:t>cambaimenti</a:t>
            </a:r>
            <a:r>
              <a:rPr lang="it-IT" dirty="0"/>
              <a:t> fenotipici ereditabili </a:t>
            </a:r>
            <a:r>
              <a:rPr lang="it-IT" dirty="0" err="1"/>
              <a:t>dauna</a:t>
            </a:r>
            <a:r>
              <a:rPr lang="it-IT" dirty="0"/>
              <a:t> cellula. In cui si </a:t>
            </a:r>
            <a:r>
              <a:rPr lang="it-IT" dirty="0" err="1"/>
              <a:t>ossewrva</a:t>
            </a:r>
            <a:r>
              <a:rPr lang="it-IT" dirty="0"/>
              <a:t> il </a:t>
            </a:r>
            <a:r>
              <a:rPr lang="it-IT" dirty="0" err="1"/>
              <a:t>cambnaimento</a:t>
            </a:r>
            <a:r>
              <a:rPr lang="it-IT" dirty="0"/>
              <a:t> del genotipo.</a:t>
            </a:r>
          </a:p>
          <a:p>
            <a:endParaRPr lang="it-IT" dirty="0"/>
          </a:p>
          <a:p>
            <a:r>
              <a:rPr lang="it-IT" dirty="0" err="1"/>
              <a:t>Psico</a:t>
            </a:r>
            <a:r>
              <a:rPr lang="it-IT" dirty="0"/>
              <a:t> neuro </a:t>
            </a:r>
            <a:r>
              <a:rPr lang="it-IT" dirty="0" err="1"/>
              <a:t>endocrinoimmunologia</a:t>
            </a:r>
            <a:r>
              <a:rPr lang="it-IT" dirty="0"/>
              <a:t> PNEI da un lato la ricerca molecolare, il genoma dal punto di vista sistemico e dall’altro anche l’intero organismo.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E652-5B0C-E34B-A2CE-CF781BBCCBE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94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 err="1"/>
              <a:t>Epi</a:t>
            </a:r>
            <a:r>
              <a:rPr lang="it-IT" dirty="0"/>
              <a:t> = sopra </a:t>
            </a:r>
            <a:r>
              <a:rPr lang="it-IT" dirty="0" err="1"/>
              <a:t>geneticos</a:t>
            </a:r>
            <a:r>
              <a:rPr lang="it-IT" dirty="0"/>
              <a:t> = </a:t>
            </a:r>
            <a:r>
              <a:rPr lang="it-IT" dirty="0" err="1"/>
              <a:t>relaticvo</a:t>
            </a:r>
            <a:r>
              <a:rPr lang="it-IT" dirty="0"/>
              <a:t> all’</a:t>
            </a:r>
            <a:r>
              <a:rPr lang="it-IT" dirty="0" err="1"/>
              <a:t>ereedityà</a:t>
            </a:r>
            <a:r>
              <a:rPr lang="it-IT" dirty="0"/>
              <a:t> </a:t>
            </a:r>
            <a:r>
              <a:rPr lang="it-IT" dirty="0" err="1"/>
              <a:t>familaire</a:t>
            </a:r>
            <a:endParaRPr lang="it-IT" dirty="0"/>
          </a:p>
          <a:p>
            <a:r>
              <a:rPr lang="it-IT" dirty="0" err="1"/>
              <a:t>Brancva</a:t>
            </a:r>
            <a:r>
              <a:rPr lang="it-IT" dirty="0"/>
              <a:t> recente della genetica che si occupa dei </a:t>
            </a:r>
            <a:r>
              <a:rPr lang="it-IT" dirty="0" err="1"/>
              <a:t>cambaimenti</a:t>
            </a:r>
            <a:r>
              <a:rPr lang="it-IT" dirty="0"/>
              <a:t> fenotipici ereditabili </a:t>
            </a:r>
            <a:r>
              <a:rPr lang="it-IT" dirty="0" err="1"/>
              <a:t>dauna</a:t>
            </a:r>
            <a:r>
              <a:rPr lang="it-IT" dirty="0"/>
              <a:t> cellula. In cui si </a:t>
            </a:r>
            <a:r>
              <a:rPr lang="it-IT" dirty="0" err="1"/>
              <a:t>ossewrva</a:t>
            </a:r>
            <a:r>
              <a:rPr lang="it-IT" dirty="0"/>
              <a:t> il </a:t>
            </a:r>
            <a:r>
              <a:rPr lang="it-IT" dirty="0" err="1"/>
              <a:t>cambnaimento</a:t>
            </a:r>
            <a:r>
              <a:rPr lang="it-IT" dirty="0"/>
              <a:t> del genotipo.</a:t>
            </a:r>
          </a:p>
          <a:p>
            <a:endParaRPr lang="it-IT" dirty="0"/>
          </a:p>
          <a:p>
            <a:r>
              <a:rPr lang="it-IT" dirty="0" err="1"/>
              <a:t>Psico</a:t>
            </a:r>
            <a:r>
              <a:rPr lang="it-IT" dirty="0"/>
              <a:t> neuro </a:t>
            </a:r>
            <a:r>
              <a:rPr lang="it-IT" dirty="0" err="1"/>
              <a:t>endocrinoimmunologia</a:t>
            </a:r>
            <a:r>
              <a:rPr lang="it-IT" dirty="0"/>
              <a:t> PNEI da un lato la ricerca molecolare, il genoma dal punto di vista sistemico e dall’altro anche l’intero organismo.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E652-5B0C-E34B-A2CE-CF781BBCCBE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0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 err="1"/>
              <a:t>Epi</a:t>
            </a:r>
            <a:r>
              <a:rPr lang="it-IT" dirty="0"/>
              <a:t> = sopra </a:t>
            </a:r>
            <a:r>
              <a:rPr lang="it-IT" dirty="0" err="1"/>
              <a:t>geneticos</a:t>
            </a:r>
            <a:r>
              <a:rPr lang="it-IT" dirty="0"/>
              <a:t> = </a:t>
            </a:r>
            <a:r>
              <a:rPr lang="it-IT" dirty="0" err="1"/>
              <a:t>relaticvo</a:t>
            </a:r>
            <a:r>
              <a:rPr lang="it-IT" dirty="0"/>
              <a:t> all’</a:t>
            </a:r>
            <a:r>
              <a:rPr lang="it-IT" dirty="0" err="1"/>
              <a:t>ereedityà</a:t>
            </a:r>
            <a:r>
              <a:rPr lang="it-IT" dirty="0"/>
              <a:t> </a:t>
            </a:r>
            <a:r>
              <a:rPr lang="it-IT" dirty="0" err="1"/>
              <a:t>familaire</a:t>
            </a:r>
            <a:endParaRPr lang="it-IT" dirty="0"/>
          </a:p>
          <a:p>
            <a:r>
              <a:rPr lang="it-IT" dirty="0" err="1"/>
              <a:t>Brancva</a:t>
            </a:r>
            <a:r>
              <a:rPr lang="it-IT" dirty="0"/>
              <a:t> recente della genetica che si occupa dei </a:t>
            </a:r>
            <a:r>
              <a:rPr lang="it-IT" dirty="0" err="1"/>
              <a:t>cambaimenti</a:t>
            </a:r>
            <a:r>
              <a:rPr lang="it-IT" dirty="0"/>
              <a:t> fenotipici ereditabili </a:t>
            </a:r>
            <a:r>
              <a:rPr lang="it-IT" dirty="0" err="1"/>
              <a:t>dauna</a:t>
            </a:r>
            <a:r>
              <a:rPr lang="it-IT" dirty="0"/>
              <a:t> cellula. In cui si </a:t>
            </a:r>
            <a:r>
              <a:rPr lang="it-IT" dirty="0" err="1"/>
              <a:t>ossewrva</a:t>
            </a:r>
            <a:r>
              <a:rPr lang="it-IT" dirty="0"/>
              <a:t> il </a:t>
            </a:r>
            <a:r>
              <a:rPr lang="it-IT" dirty="0" err="1"/>
              <a:t>cambnaimento</a:t>
            </a:r>
            <a:r>
              <a:rPr lang="it-IT" dirty="0"/>
              <a:t> del genotipo.</a:t>
            </a:r>
          </a:p>
          <a:p>
            <a:endParaRPr lang="it-IT" dirty="0"/>
          </a:p>
          <a:p>
            <a:r>
              <a:rPr lang="it-IT" dirty="0" err="1"/>
              <a:t>Psico</a:t>
            </a:r>
            <a:r>
              <a:rPr lang="it-IT" dirty="0"/>
              <a:t> neuro </a:t>
            </a:r>
            <a:r>
              <a:rPr lang="it-IT" dirty="0" err="1"/>
              <a:t>endocrinoimmunologia</a:t>
            </a:r>
            <a:r>
              <a:rPr lang="it-IT" dirty="0"/>
              <a:t> PNEI da un lato la ricerca molecolare, il genoma dal punto di vista sistemico e dall’altro anche l’intero organismo.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E652-5B0C-E34B-A2CE-CF781BBCCBE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45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 err="1"/>
              <a:t>Epi</a:t>
            </a:r>
            <a:r>
              <a:rPr lang="it-IT" dirty="0"/>
              <a:t> = sopra </a:t>
            </a:r>
            <a:r>
              <a:rPr lang="it-IT" dirty="0" err="1"/>
              <a:t>geneticos</a:t>
            </a:r>
            <a:r>
              <a:rPr lang="it-IT" dirty="0"/>
              <a:t> = </a:t>
            </a:r>
            <a:r>
              <a:rPr lang="it-IT" dirty="0" err="1"/>
              <a:t>relaticvo</a:t>
            </a:r>
            <a:r>
              <a:rPr lang="it-IT" dirty="0"/>
              <a:t> all’</a:t>
            </a:r>
            <a:r>
              <a:rPr lang="it-IT" dirty="0" err="1"/>
              <a:t>ereedityà</a:t>
            </a:r>
            <a:r>
              <a:rPr lang="it-IT" dirty="0"/>
              <a:t> </a:t>
            </a:r>
            <a:r>
              <a:rPr lang="it-IT" dirty="0" err="1"/>
              <a:t>familaire</a:t>
            </a:r>
            <a:endParaRPr lang="it-IT" dirty="0"/>
          </a:p>
          <a:p>
            <a:r>
              <a:rPr lang="it-IT" dirty="0" err="1"/>
              <a:t>Brancva</a:t>
            </a:r>
            <a:r>
              <a:rPr lang="it-IT" dirty="0"/>
              <a:t> recente della genetica che si occupa dei </a:t>
            </a:r>
            <a:r>
              <a:rPr lang="it-IT" dirty="0" err="1"/>
              <a:t>cambaimenti</a:t>
            </a:r>
            <a:r>
              <a:rPr lang="it-IT" dirty="0"/>
              <a:t> fenotipici ereditabili </a:t>
            </a:r>
            <a:r>
              <a:rPr lang="it-IT" dirty="0" err="1"/>
              <a:t>dauna</a:t>
            </a:r>
            <a:r>
              <a:rPr lang="it-IT" dirty="0"/>
              <a:t> cellula. In cui si </a:t>
            </a:r>
            <a:r>
              <a:rPr lang="it-IT" dirty="0" err="1"/>
              <a:t>ossewrva</a:t>
            </a:r>
            <a:r>
              <a:rPr lang="it-IT" dirty="0"/>
              <a:t> il </a:t>
            </a:r>
            <a:r>
              <a:rPr lang="it-IT" dirty="0" err="1"/>
              <a:t>cambnaimento</a:t>
            </a:r>
            <a:r>
              <a:rPr lang="it-IT" dirty="0"/>
              <a:t> del genotipo.</a:t>
            </a:r>
          </a:p>
          <a:p>
            <a:endParaRPr lang="it-IT" dirty="0"/>
          </a:p>
          <a:p>
            <a:r>
              <a:rPr lang="it-IT" dirty="0" err="1"/>
              <a:t>Psico</a:t>
            </a:r>
            <a:r>
              <a:rPr lang="it-IT" dirty="0"/>
              <a:t> neuro </a:t>
            </a:r>
            <a:r>
              <a:rPr lang="it-IT" dirty="0" err="1"/>
              <a:t>endocrinoimmunologia</a:t>
            </a:r>
            <a:r>
              <a:rPr lang="it-IT" dirty="0"/>
              <a:t> PNEI da un lato la ricerca molecolare, il genoma dal punto di vista sistemico e dall’altro anche l’intero organismo.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9E652-5B0C-E34B-A2CE-CF781BBCCBE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31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EE044-0E54-F249-9E61-1A5FEB344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B8F5494-CEE3-9C4B-9C32-F0C6A3E50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777E4D-D871-CA42-806D-5F19DA59F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C08839-6764-4342-A287-FE27B05D7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BAAB01-1570-4747-B0FA-D7D96251A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375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5EE1A4-C110-8E41-AA28-04F1FC25C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D76B48-6F6F-524C-A5FC-7700BA633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1F9F58-C362-E043-8891-3872F7254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04C634-F9B3-3C4D-A1CB-B2277B72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056673-F7D4-3E47-81EC-178F69C4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0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3E53AF1-274E-1640-B580-643A9C64D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9FFB29-8929-904E-BF97-92D6E6964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B5AF26-AF22-E048-95F9-DDF28C42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9015CB-20CD-5348-95E3-E6259483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8CAA1C-14F0-AB43-B225-882A234B9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681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0108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65058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5" y="4473773"/>
            <a:ext cx="9810750" cy="3243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5" y="3000313"/>
            <a:ext cx="9810750" cy="4287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0615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D1EB76-A590-7243-81C9-4AA8D304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CBE14-1946-584E-AE0F-FAC8C445F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8B38EE-FADE-1841-9983-79D56624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6731D7-A3A7-2645-813B-6010B84FE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85A11E-2AA4-CF48-A4B5-678B2C84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6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27D1E7-1807-E241-9D71-26C3CD0CF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2E7487-49D9-6D48-8000-01A221F28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232F83-5EEB-984F-A0CC-EB824419A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D307BC-953D-7B43-BD5D-77131796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84A10B-C76B-4C49-B3D6-005C80C4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15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AEDE39-EFE6-5141-8FB7-FDE28E606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616246-CA86-594F-853A-8DDE68D50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C0EC804-0FDB-9D45-AEE2-D25332D55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D084D5-1954-4E4F-A594-069292C66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1B9E62-0462-CC4E-8699-F4182794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56D239-F73C-5045-940B-01ECAFE09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256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CE0C66-2409-1C49-B50C-4EB436CE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7B618C-D34C-DB4B-9015-E0DE1DB35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580863B-E9F1-0C44-9390-A5ED2FFF8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1399D6E-61F9-D149-8E2A-612500047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0CC8891-E370-934F-8B7F-33C236012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3074E09-56EE-A44D-9233-9A8FDC28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3CCB9F-48D9-F74A-8B88-64F7FD69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D6E29D-91A3-904E-9A44-8B7C9D159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62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031291-83FB-0F4B-BB1A-EE046C97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DBCBF8D-D981-8D4C-8F36-C74F4150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176058-0811-F24E-8B18-94594718A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D84779-78DF-B641-8375-D178317D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568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9CF44A8-ABDC-8F45-8A3D-0C1A7C24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9A8BA0B-A5F8-3445-A970-0544DFFA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3C22F6-5ED6-C143-8EDF-3EB8691BB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55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66FBF-AE92-3D4C-8B72-53DE93FB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E27A01-39E7-2145-9832-34276288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2F9408-743A-9A43-8779-2BE64FBA3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4BEE96-8E3B-ED4F-A8C4-B1B8B3CC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CB296F-0091-5A42-8732-43A63268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1DDDF7-700C-F44F-ADFC-1C0ABB04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50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123171-597C-014B-9413-8CCD12593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6656991-F847-D14A-9EFE-4C3D86A72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B92321-53B0-1C48-85D5-DE92BED35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507679-F50E-D946-BD16-F42188CBE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781F19-EBB0-3447-BFA4-F8FAFCE3D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703A34-97EE-1E45-B687-AEF025A2F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04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091E593-F014-1E40-9BE6-F7E8D436F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87FF9A-DCE1-1644-8444-18225169F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CF2364-5E61-1049-84B6-94F0F4385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CEA0-D916-3A42-96D8-12AF655C8C92}" type="datetimeFigureOut">
              <a:rPr lang="it-IT" smtClean="0"/>
              <a:t>02/12/19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106DC4-2F5B-4B41-8D1D-734EEE780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DA96FA-7CFB-7E41-AD37-136323AA5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AC76D-408E-294B-8C04-1FF378E8B7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56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psicologiaenpositivo.com/?p=2145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tiff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image" Target="../media/image7.png"/><Relationship Id="rId7" Type="http://schemas.openxmlformats.org/officeDocument/2006/relationships/hyperlink" Target="http://psicologiaenpositivo.com/?p=2145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2.tiff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psicologiaenpositivo.com/?p=2145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comments" Target="../comments/commen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psicologiaenpositivo.com/?p=2145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psicologiaenpositivo.com/?p=2145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psicologiaenpositivo.com/?p=2145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psicologiaenpositivo.com/?p=2145" TargetMode="Externa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tiff"/><Relationship Id="rId5" Type="http://schemas.openxmlformats.org/officeDocument/2006/relationships/hyperlink" Target="http://psicologiaenpositivo.com/?p=2145" TargetMode="Externa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5.jp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hyperlink" Target="http://psicologiaenpositivo.com/?p=2145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3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sicologiaenpositivo.com/?p=2145" TargetMode="External"/><Relationship Id="rId5" Type="http://schemas.openxmlformats.org/officeDocument/2006/relationships/image" Target="../media/image5.jpg"/><Relationship Id="rId10" Type="http://schemas.openxmlformats.org/officeDocument/2006/relationships/hyperlink" Target="http://www.scoop.it/" TargetMode="External"/><Relationship Id="rId4" Type="http://schemas.openxmlformats.org/officeDocument/2006/relationships/image" Target="../media/image4.svg"/><Relationship Id="rId9" Type="http://schemas.openxmlformats.org/officeDocument/2006/relationships/hyperlink" Target="http://www.glennrowe.ne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sicologiaenpositivo.com/?p=2145" TargetMode="External"/><Relationship Id="rId7" Type="http://schemas.openxmlformats.org/officeDocument/2006/relationships/hyperlink" Target="https://youtu.be/AoXDZBEBMwk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tif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psicologiaenpositivo.com/?p=2145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2.tiff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5.jp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1.tiff"/><Relationship Id="rId4" Type="http://schemas.openxmlformats.org/officeDocument/2006/relationships/hyperlink" Target="http://psicologiaenpositivo.com/?p=2145" TargetMode="External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7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sicologiaenpositivo.com/?p=2145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6.tiff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tiff"/><Relationship Id="rId9" Type="http://schemas.openxmlformats.org/officeDocument/2006/relationships/hyperlink" Target="http://psicologiaenpositivo.com/?p=214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6.tiff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tiff"/><Relationship Id="rId9" Type="http://schemas.openxmlformats.org/officeDocument/2006/relationships/hyperlink" Target="http://psicologiaenpositivo.com/?p=2145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tiff"/><Relationship Id="rId7" Type="http://schemas.openxmlformats.org/officeDocument/2006/relationships/image" Target="../media/image15.png"/><Relationship Id="rId12" Type="http://schemas.openxmlformats.org/officeDocument/2006/relationships/hyperlink" Target="http://psicologiaenpositivo.com/?p=214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5.jp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tiff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psicologiaenpositivo.com/?p=2145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7.png"/><Relationship Id="rId7" Type="http://schemas.openxmlformats.org/officeDocument/2006/relationships/hyperlink" Target="http://psicologiaenpositivo.com/?p=2145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2.tiff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magine che contiene interni, fila, rigato, sedendo&#10;&#10;Descrizione generata automaticamente">
            <a:extLst>
              <a:ext uri="{FF2B5EF4-FFF2-40B4-BE49-F238E27FC236}">
                <a16:creationId xmlns:a16="http://schemas.microsoft.com/office/drawing/2014/main" id="{C66B2BF2-A478-4BEE-8EAD-4A5EFE60C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78" r="-2" b="26754"/>
          <a:stretch/>
        </p:blipFill>
        <p:spPr>
          <a:xfrm>
            <a:off x="623341" y="2697029"/>
            <a:ext cx="2814453" cy="1448393"/>
          </a:xfrm>
          <a:prstGeom prst="rect">
            <a:avLst/>
          </a:prstGeom>
        </p:spPr>
      </p:pic>
      <p:pic>
        <p:nvPicPr>
          <p:cNvPr id="5" name="Immagine 4" descr="Immagine che contiene tavolo, blu&#10;&#10;Descrizione generata automaticamente">
            <a:extLst>
              <a:ext uri="{FF2B5EF4-FFF2-40B4-BE49-F238E27FC236}">
                <a16:creationId xmlns:a16="http://schemas.microsoft.com/office/drawing/2014/main" id="{98D20314-7A7F-F742-913E-774565FFD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4" r="1" b="22225"/>
          <a:stretch/>
        </p:blipFill>
        <p:spPr>
          <a:xfrm>
            <a:off x="4384208" y="285586"/>
            <a:ext cx="3251032" cy="1588930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C2D9D121-776D-9E41-8FDF-C91905A14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341" y="324994"/>
            <a:ext cx="2814449" cy="140379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F2A50AC-659B-1B40-AF71-BDBC2CE1C2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815397" y="324993"/>
            <a:ext cx="2628884" cy="1549521"/>
          </a:xfrm>
          <a:prstGeom prst="rect">
            <a:avLst/>
          </a:prstGeom>
        </p:spPr>
      </p:pic>
      <p:pic>
        <p:nvPicPr>
          <p:cNvPr id="10" name="Immagine 9" descr="Immagine che contiene erba, sedendo, piccolo, uccello&#10;&#10;Descrizione generata automaticamente">
            <a:extLst>
              <a:ext uri="{FF2B5EF4-FFF2-40B4-BE49-F238E27FC236}">
                <a16:creationId xmlns:a16="http://schemas.microsoft.com/office/drawing/2014/main" id="{A4773936-C0B5-304C-8256-C3099AAA08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613" r="249" b="-1"/>
          <a:stretch/>
        </p:blipFill>
        <p:spPr>
          <a:xfrm>
            <a:off x="623341" y="4930536"/>
            <a:ext cx="2814465" cy="1582664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1FCFBEA-F1A7-E446-8DE9-96F26280E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7256" y="2916520"/>
            <a:ext cx="6465287" cy="2309364"/>
          </a:xfrm>
        </p:spPr>
        <p:txBody>
          <a:bodyPr>
            <a:normAutofit/>
          </a:bodyPr>
          <a:lstStyle/>
          <a:p>
            <a:pPr algn="l"/>
            <a:r>
              <a:rPr lang="it-IT" sz="5400" b="1" dirty="0">
                <a:solidFill>
                  <a:schemeClr val="accent6"/>
                </a:solidFill>
              </a:rPr>
              <a:t>Empatia</a:t>
            </a:r>
            <a:br>
              <a:rPr lang="it-IT" sz="4800" b="1" dirty="0">
                <a:solidFill>
                  <a:srgbClr val="FFFFFF"/>
                </a:solidFill>
              </a:rPr>
            </a:br>
            <a:r>
              <a:rPr lang="it-IT" sz="4800" b="1" dirty="0">
                <a:solidFill>
                  <a:srgbClr val="FFFFFF"/>
                </a:solidFill>
              </a:rPr>
              <a:t>Lorena Menditto, </a:t>
            </a:r>
            <a:r>
              <a:rPr lang="it-IT" sz="4800" b="1" dirty="0" err="1">
                <a:solidFill>
                  <a:srgbClr val="FFFFFF"/>
                </a:solidFill>
              </a:rPr>
              <a:t>Ph.D</a:t>
            </a:r>
            <a:br>
              <a:rPr lang="it-IT" sz="4800" b="1" dirty="0">
                <a:solidFill>
                  <a:srgbClr val="FFFFFF"/>
                </a:solidFill>
              </a:rPr>
            </a:br>
            <a:r>
              <a:rPr lang="it-IT" sz="4800" b="1" dirty="0" err="1">
                <a:solidFill>
                  <a:srgbClr val="FFFFFF"/>
                </a:solidFill>
              </a:rPr>
              <a:t>Contract</a:t>
            </a:r>
            <a:r>
              <a:rPr lang="it-IT" sz="4800" b="1" dirty="0">
                <a:solidFill>
                  <a:srgbClr val="FFFFFF"/>
                </a:solidFill>
              </a:rPr>
              <a:t> Professor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580B7C-80A7-A447-B80E-709838DE0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256" y="5446617"/>
            <a:ext cx="6465286" cy="523776"/>
          </a:xfrm>
        </p:spPr>
        <p:txBody>
          <a:bodyPr>
            <a:noAutofit/>
          </a:bodyPr>
          <a:lstStyle/>
          <a:p>
            <a:pPr algn="l"/>
            <a:r>
              <a:rPr lang="it-IT" sz="3200" dirty="0">
                <a:solidFill>
                  <a:srgbClr val="FFFFFF"/>
                </a:solidFill>
              </a:rPr>
              <a:t>Epigenetica delle emozioni 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48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13716" y="6536531"/>
            <a:ext cx="159806" cy="22802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60" name="Differenze statisticamente significative tra i gruppi ai Faux pas…"/>
          <p:cNvSpPr txBox="1"/>
          <p:nvPr/>
        </p:nvSpPr>
        <p:spPr>
          <a:xfrm>
            <a:off x="2645649" y="117253"/>
            <a:ext cx="6585629" cy="797142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617" b="1" dirty="0" err="1">
                <a:latin typeface="Avenir Next"/>
                <a:ea typeface="Avenir Next"/>
                <a:cs typeface="Avenir Next"/>
                <a:sym typeface="Avenir Next"/>
              </a:rPr>
              <a:t>Di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fferenze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statisticamente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significative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tra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i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gruppi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ai Faux pas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(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campione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suddiviso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in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tre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categorie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stud+imp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.+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altro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)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ANOVA</a:t>
            </a:r>
          </a:p>
        </p:txBody>
      </p:sp>
      <p:sp>
        <p:nvSpPr>
          <p:cNvPr id="161" name="Studio Ep-1"/>
          <p:cNvSpPr txBox="1"/>
          <p:nvPr/>
        </p:nvSpPr>
        <p:spPr>
          <a:xfrm>
            <a:off x="10012193" y="1742087"/>
            <a:ext cx="1445910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r">
              <a:defRPr sz="27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898" b="1" dirty="0"/>
              <a:t>Studio Ep-1</a:t>
            </a:r>
          </a:p>
        </p:txBody>
      </p:sp>
      <p:pic>
        <p:nvPicPr>
          <p:cNvPr id="16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783" y="3989113"/>
            <a:ext cx="3859897" cy="232021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4" name="Tabella"/>
          <p:cNvGraphicFramePr/>
          <p:nvPr>
            <p:extLst>
              <p:ext uri="{D42A27DB-BD31-4B8C-83A1-F6EECF244321}">
                <p14:modId xmlns:p14="http://schemas.microsoft.com/office/powerpoint/2010/main" val="251670236"/>
              </p:ext>
            </p:extLst>
          </p:nvPr>
        </p:nvGraphicFramePr>
        <p:xfrm>
          <a:off x="2647882" y="1880590"/>
          <a:ext cx="6581162" cy="1777285"/>
        </p:xfrm>
        <a:graphic>
          <a:graphicData uri="http://schemas.openxmlformats.org/drawingml/2006/table">
            <a:tbl>
              <a:tblPr bandRow="1"/>
              <a:tblGrid>
                <a:gridCol w="1015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0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01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01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01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5457"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Somma dei quadrati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gl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Media quadratica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F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Sign.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457"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Totale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 dirty="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243,380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49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 dirty="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45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8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controllo item 5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Tra gruppi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25,986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2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12,993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*3,503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*0,038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457"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Entro i gruppi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174,334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47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3,709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457"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Totale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200,320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49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 dirty="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5" name="b) Abstract confronti dell'ANOVA tra i tre gruppi (studenti di psicologia, impiegati, altro) sulle risposte al test dei passi falsi"/>
          <p:cNvSpPr txBox="1"/>
          <p:nvPr/>
        </p:nvSpPr>
        <p:spPr>
          <a:xfrm>
            <a:off x="2662849" y="1213458"/>
            <a:ext cx="6098349" cy="4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57">
              <a:defRPr sz="1700" b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195" dirty="0"/>
              <a:t>b) Abstract </a:t>
            </a:r>
            <a:r>
              <a:rPr sz="1195" dirty="0" err="1"/>
              <a:t>confronti</a:t>
            </a:r>
            <a:r>
              <a:rPr sz="1195" dirty="0"/>
              <a:t> </a:t>
            </a:r>
            <a:r>
              <a:rPr sz="1195" dirty="0" err="1"/>
              <a:t>dell'</a:t>
            </a:r>
            <a:r>
              <a:rPr sz="1195" b="1" dirty="0" err="1"/>
              <a:t>ANOVA</a:t>
            </a:r>
            <a:r>
              <a:rPr sz="1195" dirty="0"/>
              <a:t> </a:t>
            </a:r>
            <a:r>
              <a:rPr sz="1195" dirty="0" err="1"/>
              <a:t>tra</a:t>
            </a:r>
            <a:r>
              <a:rPr sz="1195" dirty="0"/>
              <a:t> </a:t>
            </a:r>
            <a:r>
              <a:rPr sz="1195" dirty="0" err="1"/>
              <a:t>i</a:t>
            </a:r>
            <a:r>
              <a:rPr sz="1195" dirty="0"/>
              <a:t> </a:t>
            </a:r>
            <a:r>
              <a:rPr sz="1195" dirty="0" err="1"/>
              <a:t>tre</a:t>
            </a:r>
            <a:r>
              <a:rPr sz="1195" dirty="0"/>
              <a:t> </a:t>
            </a:r>
            <a:r>
              <a:rPr sz="1195" dirty="0" err="1"/>
              <a:t>gruppi</a:t>
            </a:r>
            <a:r>
              <a:rPr sz="1195" dirty="0"/>
              <a:t> (</a:t>
            </a:r>
            <a:r>
              <a:rPr sz="1195" dirty="0" err="1"/>
              <a:t>studenti</a:t>
            </a:r>
            <a:r>
              <a:rPr sz="1195" dirty="0"/>
              <a:t> di </a:t>
            </a:r>
            <a:r>
              <a:rPr sz="1195" dirty="0" err="1"/>
              <a:t>psicologia</a:t>
            </a:r>
            <a:r>
              <a:rPr sz="1195" dirty="0"/>
              <a:t>, </a:t>
            </a:r>
            <a:r>
              <a:rPr sz="1195" dirty="0" err="1"/>
              <a:t>impiegati</a:t>
            </a:r>
            <a:r>
              <a:rPr sz="1195" dirty="0"/>
              <a:t>, </a:t>
            </a:r>
            <a:r>
              <a:rPr sz="1195" dirty="0" err="1"/>
              <a:t>altro</a:t>
            </a:r>
            <a:r>
              <a:rPr sz="1195" dirty="0"/>
              <a:t>) </a:t>
            </a:r>
            <a:r>
              <a:rPr sz="1195" dirty="0" err="1"/>
              <a:t>sulle</a:t>
            </a:r>
            <a:r>
              <a:rPr sz="1195" dirty="0"/>
              <a:t> </a:t>
            </a:r>
            <a:r>
              <a:rPr sz="1195" dirty="0" err="1"/>
              <a:t>risposte</a:t>
            </a:r>
            <a:r>
              <a:rPr sz="1195" dirty="0"/>
              <a:t> al test </a:t>
            </a:r>
            <a:r>
              <a:rPr sz="1195" dirty="0" err="1"/>
              <a:t>dei</a:t>
            </a:r>
            <a:r>
              <a:rPr sz="1195" dirty="0"/>
              <a:t> </a:t>
            </a:r>
            <a:r>
              <a:rPr sz="1195" dirty="0" err="1"/>
              <a:t>passi</a:t>
            </a:r>
            <a:r>
              <a:rPr sz="1195" dirty="0"/>
              <a:t> </a:t>
            </a:r>
            <a:r>
              <a:rPr sz="1195" dirty="0" err="1"/>
              <a:t>falsi</a:t>
            </a:r>
            <a:r>
              <a:rPr sz="1195" dirty="0"/>
              <a:t> 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691569B4-65A2-3B46-A0DB-3C5B71A05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444" y="117253"/>
            <a:ext cx="1928406" cy="6981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7C064F2-494B-6D45-A252-A9095DFFE2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14" r="1" b="22225"/>
          <a:stretch/>
        </p:blipFill>
        <p:spPr>
          <a:xfrm>
            <a:off x="9268124" y="5957887"/>
            <a:ext cx="2934048" cy="90011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DF39E46-7590-314C-9305-8532BB8911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47176" y="-9828"/>
            <a:ext cx="2344824" cy="9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004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onclusioni"/>
          <p:cNvSpPr txBox="1"/>
          <p:nvPr/>
        </p:nvSpPr>
        <p:spPr>
          <a:xfrm>
            <a:off x="3537567" y="315285"/>
            <a:ext cx="4969228" cy="580736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/>
            <a:r>
              <a:rPr sz="3305" b="1" dirty="0" err="1"/>
              <a:t>Conclusioni</a:t>
            </a:r>
            <a:endParaRPr sz="1617" b="1" dirty="0"/>
          </a:p>
        </p:txBody>
      </p:sp>
      <p:sp>
        <p:nvSpPr>
          <p:cNvPr id="176" name="Studio Ep-1"/>
          <p:cNvSpPr txBox="1"/>
          <p:nvPr/>
        </p:nvSpPr>
        <p:spPr>
          <a:xfrm>
            <a:off x="9429751" y="1515790"/>
            <a:ext cx="1814074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r">
              <a:defRPr sz="27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898" b="1" dirty="0"/>
              <a:t>Studio Ep-1</a:t>
            </a:r>
          </a:p>
        </p:txBody>
      </p:sp>
      <p:sp>
        <p:nvSpPr>
          <p:cNvPr id="177" name="Conferma ipotesi A"/>
          <p:cNvSpPr txBox="1">
            <a:spLocks noGrp="1"/>
          </p:cNvSpPr>
          <p:nvPr>
            <p:ph type="title" idx="4294967295"/>
          </p:nvPr>
        </p:nvSpPr>
        <p:spPr>
          <a:xfrm>
            <a:off x="2320347" y="1827606"/>
            <a:ext cx="7222967" cy="659367"/>
          </a:xfrm>
          <a:prstGeom prst="rect">
            <a:avLst/>
          </a:prstGeom>
        </p:spPr>
        <p:txBody>
          <a:bodyPr/>
          <a:lstStyle>
            <a:lvl1pPr defTabSz="426466">
              <a:defRPr sz="292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Conferma ipotesi A</a:t>
            </a:r>
          </a:p>
        </p:txBody>
      </p:sp>
      <p:sp>
        <p:nvSpPr>
          <p:cNvPr id="178" name="EP-1 ha convalidato il costrutto della nostra ipotesi di partenza"/>
          <p:cNvSpPr txBox="1"/>
          <p:nvPr/>
        </p:nvSpPr>
        <p:spPr>
          <a:xfrm>
            <a:off x="2158711" y="3418558"/>
            <a:ext cx="3024363" cy="2595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just" defTabSz="321457">
              <a:lnSpc>
                <a:spcPts val="3094"/>
              </a:lnSpc>
              <a:spcBef>
                <a:spcPts val="844"/>
              </a:spcBef>
              <a:defRPr sz="2200" b="0">
                <a:latin typeface="Times"/>
                <a:ea typeface="Times"/>
                <a:cs typeface="Times"/>
                <a:sym typeface="Times"/>
              </a:defRPr>
            </a:pPr>
            <a:r>
              <a:rPr sz="1547">
                <a:latin typeface="Avenir Next"/>
                <a:ea typeface="Avenir Next"/>
                <a:cs typeface="Avenir Next"/>
                <a:sym typeface="Avenir Next"/>
              </a:rPr>
              <a:t>EP-1 ha convalidato il costrutto della nostra ipotesi di partenza</a:t>
            </a:r>
            <a:endParaRPr sz="1336">
              <a:latin typeface="Avenir Next"/>
              <a:ea typeface="Avenir Next"/>
              <a:cs typeface="Avenir Next"/>
              <a:sym typeface="Avenir Next"/>
            </a:endParaRPr>
          </a:p>
          <a:p>
            <a:pPr algn="just" defTabSz="321457">
              <a:lnSpc>
                <a:spcPts val="2601"/>
              </a:lnSpc>
              <a:spcBef>
                <a:spcPts val="844"/>
              </a:spcBef>
              <a:defRPr sz="1600">
                <a:latin typeface="Times"/>
                <a:ea typeface="Times"/>
                <a:cs typeface="Times"/>
                <a:sym typeface="Times"/>
              </a:defRPr>
            </a:pPr>
            <a:endParaRPr sz="1336">
              <a:latin typeface="Avenir Next"/>
              <a:ea typeface="Avenir Next"/>
              <a:cs typeface="Avenir Next"/>
              <a:sym typeface="Avenir Next"/>
            </a:endParaRPr>
          </a:p>
          <a:p>
            <a:pPr algn="just" defTabSz="321457">
              <a:lnSpc>
                <a:spcPts val="2742"/>
              </a:lnSpc>
              <a:spcBef>
                <a:spcPts val="844"/>
              </a:spcBef>
              <a:defRPr sz="1800" b="0">
                <a:latin typeface="Avenir Next"/>
                <a:ea typeface="Avenir Next"/>
                <a:cs typeface="Avenir Next"/>
                <a:sym typeface="Avenir Next"/>
              </a:defRPr>
            </a:pPr>
            <a:endParaRPr sz="1336"/>
          </a:p>
          <a:p>
            <a:pPr algn="just" defTabSz="321457">
              <a:lnSpc>
                <a:spcPts val="2742"/>
              </a:lnSpc>
              <a:spcBef>
                <a:spcPts val="844"/>
              </a:spcBef>
              <a:defRPr sz="1800" b="0">
                <a:latin typeface="Avenir Next"/>
                <a:ea typeface="Avenir Next"/>
                <a:cs typeface="Avenir Next"/>
                <a:sym typeface="Avenir Next"/>
              </a:defRPr>
            </a:pPr>
            <a:endParaRPr sz="1336"/>
          </a:p>
          <a:p>
            <a:pPr algn="just" defTabSz="321457">
              <a:lnSpc>
                <a:spcPts val="2742"/>
              </a:lnSpc>
              <a:spcBef>
                <a:spcPts val="844"/>
              </a:spcBef>
              <a:defRPr sz="1800" b="0">
                <a:latin typeface="Avenir Next"/>
                <a:ea typeface="Avenir Next"/>
                <a:cs typeface="Avenir Next"/>
                <a:sym typeface="Avenir Next"/>
              </a:defRPr>
            </a:pPr>
            <a:endParaRPr sz="844"/>
          </a:p>
        </p:txBody>
      </p:sp>
      <p:sp>
        <p:nvSpPr>
          <p:cNvPr id="179" name="Freccia"/>
          <p:cNvSpPr/>
          <p:nvPr/>
        </p:nvSpPr>
        <p:spPr>
          <a:xfrm>
            <a:off x="5471323" y="3520285"/>
            <a:ext cx="921014" cy="871134"/>
          </a:xfrm>
          <a:prstGeom prst="rightArrow">
            <a:avLst>
              <a:gd name="adj1" fmla="val 38903"/>
              <a:gd name="adj2" fmla="val 6318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80" name="Ma ha anche messo in evidenza alcune perplessità che sono anche i limiti di questo lavoro."/>
          <p:cNvSpPr txBox="1"/>
          <p:nvPr/>
        </p:nvSpPr>
        <p:spPr>
          <a:xfrm>
            <a:off x="6877039" y="3117769"/>
            <a:ext cx="2749146" cy="2247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just" defTabSz="457200">
              <a:lnSpc>
                <a:spcPts val="4400"/>
              </a:lnSpc>
              <a:spcBef>
                <a:spcPts val="1200"/>
              </a:spcBef>
              <a:defRPr sz="2200" b="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547" dirty="0"/>
              <a:t>Ma ha </a:t>
            </a:r>
            <a:r>
              <a:rPr sz="1547" dirty="0" err="1"/>
              <a:t>anche</a:t>
            </a:r>
            <a:r>
              <a:rPr sz="1547" dirty="0"/>
              <a:t> </a:t>
            </a:r>
            <a:r>
              <a:rPr sz="1547" dirty="0" err="1"/>
              <a:t>messo</a:t>
            </a:r>
            <a:r>
              <a:rPr sz="1547" dirty="0"/>
              <a:t> in </a:t>
            </a:r>
            <a:r>
              <a:rPr sz="1547" dirty="0" err="1"/>
              <a:t>evidenza</a:t>
            </a:r>
            <a:r>
              <a:rPr sz="1547" dirty="0"/>
              <a:t> </a:t>
            </a:r>
            <a:r>
              <a:rPr sz="1547" dirty="0" err="1"/>
              <a:t>alcune</a:t>
            </a:r>
            <a:r>
              <a:rPr sz="1547" dirty="0"/>
              <a:t> </a:t>
            </a:r>
            <a:r>
              <a:rPr sz="1547" dirty="0" err="1"/>
              <a:t>perplessità</a:t>
            </a:r>
            <a:r>
              <a:rPr sz="1547" dirty="0"/>
              <a:t> </a:t>
            </a:r>
            <a:r>
              <a:rPr sz="1547" dirty="0" err="1"/>
              <a:t>che</a:t>
            </a:r>
            <a:r>
              <a:rPr sz="1547" dirty="0"/>
              <a:t> </a:t>
            </a:r>
            <a:r>
              <a:rPr sz="1547" dirty="0" err="1"/>
              <a:t>sono</a:t>
            </a:r>
            <a:r>
              <a:rPr sz="1547" dirty="0"/>
              <a:t> </a:t>
            </a:r>
            <a:r>
              <a:rPr sz="1547" dirty="0" err="1"/>
              <a:t>anche</a:t>
            </a:r>
            <a:r>
              <a:rPr sz="1547" dirty="0"/>
              <a:t> </a:t>
            </a:r>
            <a:r>
              <a:rPr sz="1547" dirty="0" err="1"/>
              <a:t>i</a:t>
            </a:r>
            <a:r>
              <a:rPr sz="1547" dirty="0"/>
              <a:t> </a:t>
            </a:r>
            <a:r>
              <a:rPr sz="1547" dirty="0" err="1"/>
              <a:t>limiti</a:t>
            </a:r>
            <a:r>
              <a:rPr sz="1547" dirty="0"/>
              <a:t> di </a:t>
            </a:r>
            <a:r>
              <a:rPr sz="1547" dirty="0" err="1"/>
              <a:t>questo</a:t>
            </a:r>
            <a:r>
              <a:rPr sz="1547" dirty="0"/>
              <a:t> </a:t>
            </a:r>
            <a:r>
              <a:rPr sz="1547" dirty="0" err="1"/>
              <a:t>lavoro</a:t>
            </a:r>
            <a:r>
              <a:rPr sz="1547" dirty="0"/>
              <a:t>. </a:t>
            </a:r>
            <a:endParaRPr sz="1547" dirty="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F81172AD-AEBB-E040-9B3F-8782145F0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81" y="352425"/>
            <a:ext cx="2392308" cy="6981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D55D3E7-EB5A-B24E-8C67-A7D93B7FED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4" r="1" b="22225"/>
          <a:stretch/>
        </p:blipFill>
        <p:spPr>
          <a:xfrm>
            <a:off x="8913159" y="5852111"/>
            <a:ext cx="3278841" cy="1005889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D604A6-A2FD-9F45-9527-FEEA67279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543314" y="176212"/>
            <a:ext cx="2215662" cy="7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274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bstract confronti multipli per la difficoltà persistente su tutte le sei storie dei Faux pas, in relazione alla dimensione cognitiva                                                                        (r = - 0, 008, r = - 0,062, r = - 0, 080, r = - 0, 046);"/>
          <p:cNvSpPr txBox="1"/>
          <p:nvPr/>
        </p:nvSpPr>
        <p:spPr>
          <a:xfrm>
            <a:off x="2857217" y="1007043"/>
            <a:ext cx="6472803" cy="189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21457" indent="-160729" defTabSz="316100">
              <a:buSzPct val="100000"/>
              <a:buAutoNum type="alphaLcParenR"/>
              <a:defRPr sz="18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66" dirty="0"/>
              <a:t> Abstract </a:t>
            </a:r>
            <a:r>
              <a:rPr sz="1266" dirty="0" err="1"/>
              <a:t>confronti</a:t>
            </a:r>
            <a:r>
              <a:rPr sz="1266" dirty="0"/>
              <a:t> </a:t>
            </a:r>
            <a:r>
              <a:rPr sz="1266" dirty="0" err="1"/>
              <a:t>multipli</a:t>
            </a:r>
            <a:r>
              <a:rPr sz="1266" dirty="0"/>
              <a:t> per la </a:t>
            </a:r>
            <a:r>
              <a:rPr sz="1266" dirty="0" err="1"/>
              <a:t>difficoltà</a:t>
            </a:r>
            <a:r>
              <a:rPr sz="1266" dirty="0"/>
              <a:t> </a:t>
            </a:r>
            <a:r>
              <a:rPr sz="1266" dirty="0" err="1"/>
              <a:t>persistente</a:t>
            </a:r>
            <a:r>
              <a:rPr sz="1266" dirty="0"/>
              <a:t> </a:t>
            </a:r>
            <a:r>
              <a:rPr sz="1266" dirty="0" err="1"/>
              <a:t>su</a:t>
            </a:r>
            <a:r>
              <a:rPr sz="1266" dirty="0"/>
              <a:t> </a:t>
            </a:r>
            <a:r>
              <a:rPr sz="1266" dirty="0" err="1"/>
              <a:t>tutte</a:t>
            </a:r>
            <a:r>
              <a:rPr sz="1266" dirty="0"/>
              <a:t> le sei </a:t>
            </a:r>
            <a:r>
              <a:rPr sz="1266" dirty="0" err="1"/>
              <a:t>storie</a:t>
            </a:r>
            <a:r>
              <a:rPr sz="1266" dirty="0"/>
              <a:t> </a:t>
            </a:r>
            <a:r>
              <a:rPr sz="1266" dirty="0" err="1"/>
              <a:t>dei</a:t>
            </a:r>
            <a:r>
              <a:rPr sz="1266" dirty="0"/>
              <a:t> Faux pas, in </a:t>
            </a:r>
            <a:r>
              <a:rPr sz="1266" dirty="0" err="1"/>
              <a:t>relazione</a:t>
            </a:r>
            <a:r>
              <a:rPr sz="1266" dirty="0"/>
              <a:t> </a:t>
            </a:r>
            <a:r>
              <a:rPr sz="1266" dirty="0" err="1"/>
              <a:t>alla</a:t>
            </a:r>
            <a:r>
              <a:rPr sz="1266" dirty="0"/>
              <a:t> </a:t>
            </a:r>
            <a:r>
              <a:rPr sz="1266" dirty="0" err="1"/>
              <a:t>dimensione</a:t>
            </a:r>
            <a:r>
              <a:rPr sz="1266" dirty="0"/>
              <a:t> </a:t>
            </a:r>
            <a:r>
              <a:rPr sz="1266" dirty="0" err="1"/>
              <a:t>cognitiva</a:t>
            </a:r>
            <a:r>
              <a:rPr sz="1266" dirty="0"/>
              <a:t>                                                                       </a:t>
            </a:r>
            <a:endParaRPr lang="it-IT" sz="1266" dirty="0"/>
          </a:p>
          <a:p>
            <a:pPr marL="160728" defTabSz="316100">
              <a:buSzPct val="100000"/>
              <a:defRPr sz="18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66" dirty="0"/>
              <a:t> (</a:t>
            </a:r>
            <a:r>
              <a:rPr sz="1266" i="1" dirty="0"/>
              <a:t>r</a:t>
            </a:r>
            <a:r>
              <a:rPr sz="1266" dirty="0"/>
              <a:t> = - 0, 008, </a:t>
            </a:r>
            <a:r>
              <a:rPr sz="1266" i="1" dirty="0"/>
              <a:t>r</a:t>
            </a:r>
            <a:r>
              <a:rPr sz="1266" dirty="0"/>
              <a:t> = - 0,062, </a:t>
            </a:r>
            <a:r>
              <a:rPr sz="1266" i="1" dirty="0"/>
              <a:t>r </a:t>
            </a:r>
            <a:r>
              <a:rPr sz="1266" dirty="0"/>
              <a:t>= - 0, 080, </a:t>
            </a:r>
            <a:r>
              <a:rPr sz="1266" i="1" dirty="0"/>
              <a:t>r</a:t>
            </a:r>
            <a:r>
              <a:rPr sz="1266" dirty="0"/>
              <a:t> = - 0, 046);</a:t>
            </a:r>
          </a:p>
          <a:p>
            <a:pPr algn="just" defTabSz="316100">
              <a:lnSpc>
                <a:spcPct val="150000"/>
              </a:lnSpc>
              <a:defRPr sz="18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sz="1266" dirty="0"/>
          </a:p>
          <a:p>
            <a:pPr algn="just" defTabSz="316100">
              <a:lnSpc>
                <a:spcPct val="150000"/>
              </a:lnSpc>
              <a:defRPr sz="18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sz="1266" dirty="0"/>
          </a:p>
          <a:p>
            <a:pPr algn="just" defTabSz="316100">
              <a:lnSpc>
                <a:spcPct val="150000"/>
              </a:lnSpc>
              <a:defRPr sz="18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sz="1266" dirty="0"/>
          </a:p>
          <a:p>
            <a:pPr defTabSz="316100">
              <a:defRPr sz="900" b="0">
                <a:solidFill>
                  <a:srgbClr val="264A60"/>
                </a:solidFill>
                <a:uFill>
                  <a:solidFill>
                    <a:srgbClr val="264A60"/>
                  </a:solidFill>
                </a:uFill>
                <a:latin typeface="Futura"/>
                <a:ea typeface="Futura"/>
                <a:cs typeface="Futura"/>
                <a:sym typeface="Futura"/>
              </a:defRPr>
            </a:pPr>
            <a:endParaRPr sz="633" dirty="0"/>
          </a:p>
          <a:p>
            <a:pPr algn="just" defTabSz="316100">
              <a:lnSpc>
                <a:spcPct val="150000"/>
              </a:lnSpc>
              <a:defRPr sz="18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sz="1266" dirty="0"/>
          </a:p>
        </p:txBody>
      </p:sp>
      <p:sp>
        <p:nvSpPr>
          <p:cNvPr id="185" name="Studio Ep-1"/>
          <p:cNvSpPr txBox="1"/>
          <p:nvPr/>
        </p:nvSpPr>
        <p:spPr>
          <a:xfrm>
            <a:off x="10101261" y="1474642"/>
            <a:ext cx="1372172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r">
              <a:defRPr sz="27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898" dirty="0"/>
              <a:t>Studio Ep-1</a:t>
            </a:r>
          </a:p>
        </p:txBody>
      </p:sp>
      <p:sp>
        <p:nvSpPr>
          <p:cNvPr id="187" name="Difficoltà metodologiche"/>
          <p:cNvSpPr txBox="1"/>
          <p:nvPr/>
        </p:nvSpPr>
        <p:spPr>
          <a:xfrm>
            <a:off x="2949996" y="203656"/>
            <a:ext cx="6292008" cy="580736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3305" dirty="0" err="1"/>
              <a:t>Difficoltà</a:t>
            </a:r>
            <a:r>
              <a:rPr sz="3305" dirty="0"/>
              <a:t> </a:t>
            </a:r>
            <a:r>
              <a:rPr sz="3305" dirty="0" err="1"/>
              <a:t>metodologiche</a:t>
            </a:r>
            <a:endParaRPr sz="1617" dirty="0"/>
          </a:p>
        </p:txBody>
      </p:sp>
      <p:graphicFrame>
        <p:nvGraphicFramePr>
          <p:cNvPr id="188" name="Tabella"/>
          <p:cNvGraphicFramePr/>
          <p:nvPr>
            <p:extLst>
              <p:ext uri="{D42A27DB-BD31-4B8C-83A1-F6EECF244321}">
                <p14:modId xmlns:p14="http://schemas.microsoft.com/office/powerpoint/2010/main" val="2505533626"/>
              </p:ext>
            </p:extLst>
          </p:nvPr>
        </p:nvGraphicFramePr>
        <p:xfrm>
          <a:off x="2113251" y="1733259"/>
          <a:ext cx="8199981" cy="4117698"/>
        </p:xfrm>
        <a:graphic>
          <a:graphicData uri="http://schemas.openxmlformats.org/drawingml/2006/table">
            <a:tbl>
              <a:tblPr bandRow="1"/>
              <a:tblGrid>
                <a:gridCol w="1226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0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2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60062"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cognitivo item 1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studenti psy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 dirty="0" err="1"/>
                        <a:t>Impiegati</a:t>
                      </a:r>
                      <a:endParaRPr sz="800" dirty="0"/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 b="1"/>
                        <a:t>Errore std</a:t>
                      </a:r>
                      <a:r>
                        <a:rPr sz="800"/>
                        <a:t>.</a:t>
                      </a:r>
                    </a:p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800"/>
                    </a:p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0,455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 b="1"/>
                        <a:t>Sign</a:t>
                      </a:r>
                      <a:r>
                        <a:rPr sz="800"/>
                        <a:t>.</a:t>
                      </a:r>
                    </a:p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800"/>
                    </a:p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800"/>
                    </a:p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0,861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Limite inferiore</a:t>
                      </a:r>
                    </a:p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-1,00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Limite superiore</a:t>
                      </a:r>
                    </a:p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0,84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606">
                <a:tc rowSpan="6"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cognitivo 2+4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 dirty="0" err="1"/>
                        <a:t>studenti</a:t>
                      </a:r>
                      <a:r>
                        <a:rPr sz="800" dirty="0"/>
                        <a:t> </a:t>
                      </a:r>
                      <a:r>
                        <a:rPr sz="800" dirty="0" err="1"/>
                        <a:t>psy</a:t>
                      </a:r>
                      <a:endParaRPr sz="800" dirty="0"/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Impiegati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0,766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0,430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-2,15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0,93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60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Altri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 dirty="0"/>
                        <a:t>0,746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*</a:t>
                      </a:r>
                      <a:r>
                        <a:rPr sz="800" b="1"/>
                        <a:t>0,048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-3,01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-0,01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60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Impiegati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studenti psy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0,766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0,430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-0,93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2,15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60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Altri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0,873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0,306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-2,66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0,85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60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Altri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studenti psy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 dirty="0"/>
                        <a:t>0,746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*0,048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0,01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3,01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60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Impiegati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0,873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0,306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-0,85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 dirty="0">
                          <a:uFill>
                            <a:solidFill>
                              <a:srgbClr val="010205"/>
                            </a:solidFill>
                          </a:uFill>
                        </a:rPr>
                        <a:t>2,66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3930C82E-B29B-044B-94A1-12B89AE58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81" y="352425"/>
            <a:ext cx="1863670" cy="6981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8EE01D3-76C0-DB4B-93B6-EB967D65A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4" r="1" b="22225"/>
          <a:stretch/>
        </p:blipFill>
        <p:spPr>
          <a:xfrm>
            <a:off x="9330020" y="5979996"/>
            <a:ext cx="2861980" cy="878004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E47B84C-D662-4242-99FA-7BA031132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720921" y="117231"/>
            <a:ext cx="2344824" cy="7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33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91" name="b)  Il campione ha avuto difficoltà con la prima domanda di tipo cognitivo, collezionando il punteggio di 0 in numerosi casi (N0 = 15 soggetti) facendo emergere una importante riflessione su alcune incapacità di visione prospettica anche nei soggetti sani;…"/>
          <p:cNvSpPr txBox="1"/>
          <p:nvPr/>
        </p:nvSpPr>
        <p:spPr>
          <a:xfrm>
            <a:off x="1743075" y="2404669"/>
            <a:ext cx="9143999" cy="1801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just" defTabSz="316100">
              <a:lnSpc>
                <a:spcPct val="150000"/>
              </a:lnSpc>
              <a:defRPr sz="18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66" dirty="0"/>
              <a:t>b)  Il </a:t>
            </a:r>
            <a:r>
              <a:rPr sz="1266" dirty="0" err="1"/>
              <a:t>campione</a:t>
            </a:r>
            <a:r>
              <a:rPr sz="1266" dirty="0"/>
              <a:t> ha </a:t>
            </a:r>
            <a:r>
              <a:rPr sz="1266" dirty="0" err="1"/>
              <a:t>avuto</a:t>
            </a:r>
            <a:r>
              <a:rPr sz="1266" dirty="0"/>
              <a:t> </a:t>
            </a:r>
            <a:r>
              <a:rPr sz="1266" dirty="0" err="1"/>
              <a:t>difficoltà</a:t>
            </a:r>
            <a:r>
              <a:rPr sz="1266" i="1" dirty="0"/>
              <a:t> </a:t>
            </a:r>
            <a:r>
              <a:rPr sz="1266" dirty="0"/>
              <a:t>con la prima </a:t>
            </a:r>
            <a:r>
              <a:rPr sz="1266" dirty="0" err="1"/>
              <a:t>domanda</a:t>
            </a:r>
            <a:r>
              <a:rPr sz="1266" dirty="0"/>
              <a:t> di </a:t>
            </a:r>
            <a:r>
              <a:rPr sz="1266" dirty="0" err="1"/>
              <a:t>tipo</a:t>
            </a:r>
            <a:r>
              <a:rPr sz="1266" dirty="0"/>
              <a:t> </a:t>
            </a:r>
            <a:r>
              <a:rPr sz="1266" dirty="0" err="1"/>
              <a:t>cognitivo</a:t>
            </a:r>
            <a:r>
              <a:rPr sz="1266" dirty="0"/>
              <a:t>, </a:t>
            </a:r>
            <a:r>
              <a:rPr sz="1266" dirty="0" err="1"/>
              <a:t>collezionando</a:t>
            </a:r>
            <a:r>
              <a:rPr sz="1266" dirty="0"/>
              <a:t> </a:t>
            </a:r>
            <a:r>
              <a:rPr sz="1266" dirty="0" err="1"/>
              <a:t>il</a:t>
            </a:r>
            <a:r>
              <a:rPr sz="1266" dirty="0"/>
              <a:t> </a:t>
            </a:r>
            <a:r>
              <a:rPr sz="1266" dirty="0" err="1"/>
              <a:t>punteggio</a:t>
            </a:r>
            <a:r>
              <a:rPr sz="1266" dirty="0"/>
              <a:t> di 0 in </a:t>
            </a:r>
            <a:r>
              <a:rPr sz="1266" dirty="0" err="1"/>
              <a:t>numerosi</a:t>
            </a:r>
            <a:r>
              <a:rPr sz="1266" dirty="0"/>
              <a:t> </a:t>
            </a:r>
            <a:r>
              <a:rPr sz="1266" dirty="0" err="1"/>
              <a:t>casi</a:t>
            </a:r>
            <a:r>
              <a:rPr sz="1266" dirty="0"/>
              <a:t> (N</a:t>
            </a:r>
            <a:r>
              <a:rPr sz="1266" baseline="-5999" dirty="0"/>
              <a:t>0 </a:t>
            </a:r>
            <a:r>
              <a:rPr sz="1266" dirty="0"/>
              <a:t>= 15 </a:t>
            </a:r>
            <a:r>
              <a:rPr sz="1266" dirty="0" err="1"/>
              <a:t>soggetti</a:t>
            </a:r>
            <a:r>
              <a:rPr sz="1266" dirty="0"/>
              <a:t>) </a:t>
            </a:r>
            <a:r>
              <a:rPr sz="1266" dirty="0" err="1"/>
              <a:t>facendo</a:t>
            </a:r>
            <a:r>
              <a:rPr sz="1266" dirty="0"/>
              <a:t> </a:t>
            </a:r>
            <a:r>
              <a:rPr sz="1266" dirty="0" err="1"/>
              <a:t>emergere</a:t>
            </a:r>
            <a:r>
              <a:rPr sz="1266" dirty="0"/>
              <a:t> una </a:t>
            </a:r>
            <a:r>
              <a:rPr sz="1266" dirty="0" err="1"/>
              <a:t>importante</a:t>
            </a:r>
            <a:r>
              <a:rPr sz="1266" dirty="0"/>
              <a:t> </a:t>
            </a:r>
            <a:r>
              <a:rPr sz="1266" dirty="0" err="1"/>
              <a:t>riflessione</a:t>
            </a:r>
            <a:r>
              <a:rPr sz="1266" dirty="0"/>
              <a:t> </a:t>
            </a:r>
            <a:r>
              <a:rPr sz="1266" dirty="0" err="1"/>
              <a:t>su</a:t>
            </a:r>
            <a:r>
              <a:rPr sz="1266" dirty="0"/>
              <a:t> </a:t>
            </a:r>
            <a:r>
              <a:rPr sz="1266" dirty="0" err="1"/>
              <a:t>alcune</a:t>
            </a:r>
            <a:r>
              <a:rPr sz="1266" dirty="0"/>
              <a:t> </a:t>
            </a:r>
            <a:r>
              <a:rPr sz="1266" dirty="0" err="1"/>
              <a:t>incapacità</a:t>
            </a:r>
            <a:r>
              <a:rPr sz="1266" dirty="0"/>
              <a:t> di </a:t>
            </a:r>
            <a:r>
              <a:rPr sz="1266" dirty="0" err="1"/>
              <a:t>visione</a:t>
            </a:r>
            <a:r>
              <a:rPr sz="1266" dirty="0"/>
              <a:t> </a:t>
            </a:r>
            <a:r>
              <a:rPr sz="1266" dirty="0" err="1"/>
              <a:t>prospettica</a:t>
            </a:r>
            <a:r>
              <a:rPr sz="1266" dirty="0"/>
              <a:t> </a:t>
            </a:r>
            <a:r>
              <a:rPr sz="1266" dirty="0" err="1"/>
              <a:t>anche</a:t>
            </a:r>
            <a:r>
              <a:rPr sz="1266" dirty="0"/>
              <a:t> </a:t>
            </a:r>
            <a:r>
              <a:rPr sz="1266" dirty="0" err="1"/>
              <a:t>nei</a:t>
            </a:r>
            <a:r>
              <a:rPr sz="1266" dirty="0"/>
              <a:t> </a:t>
            </a:r>
            <a:r>
              <a:rPr sz="1266" dirty="0" err="1"/>
              <a:t>soggetti</a:t>
            </a:r>
            <a:r>
              <a:rPr sz="1266" dirty="0"/>
              <a:t> </a:t>
            </a:r>
            <a:r>
              <a:rPr sz="1266" i="1" dirty="0" err="1"/>
              <a:t>sani</a:t>
            </a:r>
            <a:r>
              <a:rPr sz="1266" dirty="0"/>
              <a:t>;</a:t>
            </a:r>
          </a:p>
          <a:p>
            <a:pPr algn="just" defTabSz="316100">
              <a:lnSpc>
                <a:spcPct val="150000"/>
              </a:lnSpc>
              <a:defRPr sz="18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sz="1266" dirty="0"/>
          </a:p>
          <a:p>
            <a:pPr algn="just" defTabSz="316100">
              <a:lnSpc>
                <a:spcPct val="150000"/>
              </a:lnSpc>
              <a:defRPr sz="18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266" dirty="0"/>
              <a:t>c)  </a:t>
            </a:r>
            <a:r>
              <a:rPr sz="1266" dirty="0" err="1"/>
              <a:t>Somministrazione</a:t>
            </a:r>
            <a:r>
              <a:rPr sz="1266" dirty="0"/>
              <a:t> del </a:t>
            </a:r>
            <a:r>
              <a:rPr sz="1266" dirty="0" err="1"/>
              <a:t>protocollo</a:t>
            </a:r>
            <a:r>
              <a:rPr sz="1266" dirty="0"/>
              <a:t> on line: </a:t>
            </a:r>
            <a:r>
              <a:rPr sz="1266" dirty="0" err="1"/>
              <a:t>difficoltà</a:t>
            </a:r>
            <a:r>
              <a:rPr sz="1266" dirty="0"/>
              <a:t> di </a:t>
            </a:r>
            <a:r>
              <a:rPr sz="1266" dirty="0" err="1"/>
              <a:t>comprensione</a:t>
            </a:r>
            <a:r>
              <a:rPr sz="1266" dirty="0"/>
              <a:t> </a:t>
            </a:r>
            <a:r>
              <a:rPr sz="1266" dirty="0" err="1"/>
              <a:t>delle</a:t>
            </a:r>
            <a:r>
              <a:rPr sz="1266" dirty="0"/>
              <a:t> </a:t>
            </a:r>
            <a:r>
              <a:rPr sz="1266" dirty="0" err="1"/>
              <a:t>domande</a:t>
            </a:r>
            <a:r>
              <a:rPr sz="1266" dirty="0"/>
              <a:t> da </a:t>
            </a:r>
            <a:r>
              <a:rPr sz="1266" dirty="0" err="1"/>
              <a:t>parte</a:t>
            </a:r>
            <a:r>
              <a:rPr sz="1266" dirty="0"/>
              <a:t> di </a:t>
            </a:r>
            <a:r>
              <a:rPr sz="1266" dirty="0" err="1"/>
              <a:t>soggetti</a:t>
            </a:r>
            <a:r>
              <a:rPr sz="1266" dirty="0"/>
              <a:t> </a:t>
            </a:r>
            <a:r>
              <a:rPr sz="1266" dirty="0" err="1"/>
              <a:t>che</a:t>
            </a:r>
            <a:r>
              <a:rPr sz="1266" dirty="0"/>
              <a:t> </a:t>
            </a:r>
            <a:r>
              <a:rPr sz="1266" dirty="0" err="1"/>
              <a:t>hanno</a:t>
            </a:r>
            <a:r>
              <a:rPr sz="1266" dirty="0"/>
              <a:t> </a:t>
            </a:r>
            <a:r>
              <a:rPr sz="1266" dirty="0" err="1"/>
              <a:t>richiesto</a:t>
            </a:r>
            <a:r>
              <a:rPr sz="1266" dirty="0"/>
              <a:t> un </a:t>
            </a:r>
            <a:r>
              <a:rPr sz="1266" dirty="0" err="1"/>
              <a:t>supplemento</a:t>
            </a:r>
            <a:r>
              <a:rPr sz="1266" dirty="0"/>
              <a:t> di </a:t>
            </a:r>
            <a:r>
              <a:rPr sz="1266" dirty="0" err="1"/>
              <a:t>spiegazioni</a:t>
            </a:r>
            <a:r>
              <a:rPr sz="1266" dirty="0"/>
              <a:t> da </a:t>
            </a:r>
            <a:r>
              <a:rPr sz="1266" dirty="0" err="1"/>
              <a:t>parte</a:t>
            </a:r>
            <a:r>
              <a:rPr sz="1266" dirty="0"/>
              <a:t> </a:t>
            </a:r>
            <a:r>
              <a:rPr sz="1266" dirty="0" err="1"/>
              <a:t>dell’operatore</a:t>
            </a:r>
            <a:r>
              <a:rPr sz="1266" dirty="0"/>
              <a:t>, </a:t>
            </a:r>
            <a:r>
              <a:rPr sz="1266" dirty="0" err="1"/>
              <a:t>soprattutto</a:t>
            </a:r>
            <a:r>
              <a:rPr sz="1266" dirty="0"/>
              <a:t> </a:t>
            </a:r>
            <a:r>
              <a:rPr sz="1266" dirty="0" err="1"/>
              <a:t>nelle</a:t>
            </a:r>
            <a:r>
              <a:rPr sz="1266" dirty="0"/>
              <a:t> </a:t>
            </a:r>
            <a:r>
              <a:rPr sz="1266" dirty="0" err="1"/>
              <a:t>storie</a:t>
            </a:r>
            <a:r>
              <a:rPr sz="1266" dirty="0"/>
              <a:t> </a:t>
            </a:r>
            <a:r>
              <a:rPr sz="1266" dirty="0" err="1"/>
              <a:t>dei</a:t>
            </a:r>
            <a:r>
              <a:rPr sz="1266" dirty="0"/>
              <a:t> </a:t>
            </a:r>
            <a:r>
              <a:rPr sz="1266" dirty="0" err="1"/>
              <a:t>passi</a:t>
            </a:r>
            <a:r>
              <a:rPr sz="1266" dirty="0"/>
              <a:t> </a:t>
            </a:r>
            <a:r>
              <a:rPr sz="1266" dirty="0" err="1"/>
              <a:t>falsi</a:t>
            </a:r>
            <a:r>
              <a:rPr sz="1266" dirty="0"/>
              <a:t>. </a:t>
            </a:r>
          </a:p>
        </p:txBody>
      </p:sp>
      <p:sp>
        <p:nvSpPr>
          <p:cNvPr id="192" name="Difficoltà metodologiche"/>
          <p:cNvSpPr txBox="1"/>
          <p:nvPr/>
        </p:nvSpPr>
        <p:spPr>
          <a:xfrm>
            <a:off x="2732975" y="150310"/>
            <a:ext cx="6292008" cy="580736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3305" dirty="0" err="1"/>
              <a:t>Difficoltà</a:t>
            </a:r>
            <a:r>
              <a:rPr sz="3305" dirty="0"/>
              <a:t> </a:t>
            </a:r>
            <a:r>
              <a:rPr sz="3305" dirty="0" err="1"/>
              <a:t>metodologiche</a:t>
            </a:r>
            <a:endParaRPr sz="1617" dirty="0"/>
          </a:p>
        </p:txBody>
      </p:sp>
      <p:sp>
        <p:nvSpPr>
          <p:cNvPr id="193" name="Studio Ep-1"/>
          <p:cNvSpPr txBox="1"/>
          <p:nvPr/>
        </p:nvSpPr>
        <p:spPr>
          <a:xfrm>
            <a:off x="9981628" y="1558945"/>
            <a:ext cx="1372172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r">
              <a:defRPr sz="27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898" dirty="0"/>
              <a:t>Studio Ep-1</a:t>
            </a:r>
          </a:p>
        </p:txBody>
      </p:sp>
      <p:sp>
        <p:nvSpPr>
          <p:cNvPr id="195" name="Assestment"/>
          <p:cNvSpPr txBox="1"/>
          <p:nvPr/>
        </p:nvSpPr>
        <p:spPr>
          <a:xfrm>
            <a:off x="5249800" y="1846780"/>
            <a:ext cx="1258358" cy="342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5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758" dirty="0" err="1"/>
              <a:t>Assestment</a:t>
            </a:r>
            <a:endParaRPr sz="1758" dirty="0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2690768A-084C-3E4A-8C90-D272B546B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303" y="311552"/>
            <a:ext cx="2088285" cy="6981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ACE1E57-E8E3-8444-92DC-D58D6FC28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4" r="1" b="22225"/>
          <a:stretch/>
        </p:blipFill>
        <p:spPr>
          <a:xfrm>
            <a:off x="8913159" y="5852111"/>
            <a:ext cx="3278841" cy="1005889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9BB70AB-C810-6544-BFC8-040D5F2B0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779243" y="150310"/>
            <a:ext cx="2215662" cy="7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098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iflessioni ex post e sviluppi del rationale"/>
          <p:cNvSpPr txBox="1"/>
          <p:nvPr/>
        </p:nvSpPr>
        <p:spPr>
          <a:xfrm>
            <a:off x="2635979" y="285853"/>
            <a:ext cx="6680798" cy="1089337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3305" dirty="0" err="1"/>
              <a:t>Riflessioni</a:t>
            </a:r>
            <a:r>
              <a:rPr sz="3305" dirty="0"/>
              <a:t> ex post e </a:t>
            </a:r>
            <a:r>
              <a:rPr sz="3305" dirty="0" err="1"/>
              <a:t>sviluppi</a:t>
            </a:r>
            <a:r>
              <a:rPr sz="3305" dirty="0"/>
              <a:t> del rationale</a:t>
            </a:r>
          </a:p>
        </p:txBody>
      </p:sp>
      <p:sp>
        <p:nvSpPr>
          <p:cNvPr id="199" name="Studio Ep-1"/>
          <p:cNvSpPr txBox="1"/>
          <p:nvPr/>
        </p:nvSpPr>
        <p:spPr>
          <a:xfrm>
            <a:off x="9957344" y="3529274"/>
            <a:ext cx="1372172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r">
              <a:defRPr sz="27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898" dirty="0"/>
              <a:t>Studio Ep-1</a:t>
            </a:r>
          </a:p>
        </p:txBody>
      </p:sp>
      <p:sp>
        <p:nvSpPr>
          <p:cNvPr id="201" name="La varianza di genere"/>
          <p:cNvSpPr txBox="1"/>
          <p:nvPr/>
        </p:nvSpPr>
        <p:spPr>
          <a:xfrm>
            <a:off x="4787678" y="1724592"/>
            <a:ext cx="2616645" cy="31021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547"/>
              <a:t>La varianza di genere</a:t>
            </a:r>
          </a:p>
        </p:txBody>
      </p:sp>
      <p:sp>
        <p:nvSpPr>
          <p:cNvPr id="203" name="Utilizzo di almeno due strumenti performance based e l’aggiunta di un test psicologico sulla reattività emotiva alle scene di dolore"/>
          <p:cNvSpPr txBox="1"/>
          <p:nvPr/>
        </p:nvSpPr>
        <p:spPr>
          <a:xfrm>
            <a:off x="3803286" y="4397786"/>
            <a:ext cx="4711388" cy="1683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just" defTabSz="457200">
              <a:lnSpc>
                <a:spcPts val="4400"/>
              </a:lnSpc>
              <a:spcBef>
                <a:spcPts val="1200"/>
              </a:spcBef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547" dirty="0" err="1"/>
              <a:t>Utilizzo</a:t>
            </a:r>
            <a:r>
              <a:rPr sz="1547" dirty="0"/>
              <a:t> di </a:t>
            </a:r>
            <a:r>
              <a:rPr sz="1547" dirty="0" err="1"/>
              <a:t>almeno</a:t>
            </a:r>
            <a:r>
              <a:rPr sz="1547" dirty="0"/>
              <a:t> due </a:t>
            </a:r>
            <a:r>
              <a:rPr sz="1547" dirty="0" err="1"/>
              <a:t>strumenti</a:t>
            </a:r>
            <a:r>
              <a:rPr sz="1547" dirty="0"/>
              <a:t> performance based e </a:t>
            </a:r>
            <a:r>
              <a:rPr sz="1547" dirty="0" err="1"/>
              <a:t>l’aggiunta</a:t>
            </a:r>
            <a:r>
              <a:rPr sz="1547" dirty="0"/>
              <a:t> di un test </a:t>
            </a:r>
            <a:r>
              <a:rPr sz="1547" dirty="0" err="1"/>
              <a:t>psicologico</a:t>
            </a:r>
            <a:r>
              <a:rPr sz="1547" dirty="0"/>
              <a:t> </a:t>
            </a:r>
            <a:r>
              <a:rPr sz="1547" dirty="0" err="1"/>
              <a:t>sulla</a:t>
            </a:r>
            <a:r>
              <a:rPr sz="1547" dirty="0"/>
              <a:t> </a:t>
            </a:r>
            <a:r>
              <a:rPr sz="1547" dirty="0" err="1"/>
              <a:t>reattività</a:t>
            </a:r>
            <a:r>
              <a:rPr sz="1547" dirty="0"/>
              <a:t> </a:t>
            </a:r>
            <a:r>
              <a:rPr sz="1547" dirty="0" err="1"/>
              <a:t>emotiva</a:t>
            </a:r>
            <a:r>
              <a:rPr sz="1547" dirty="0"/>
              <a:t> </a:t>
            </a:r>
            <a:r>
              <a:rPr sz="1547" dirty="0" err="1"/>
              <a:t>alle</a:t>
            </a:r>
            <a:r>
              <a:rPr sz="1547" dirty="0"/>
              <a:t> scene di dolore</a:t>
            </a:r>
            <a:endParaRPr sz="1547" dirty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4" name="STUDIO BAEZ, Sandra, et al. Men, women... who cares? A population-based study on sex differences and gender roles in empathy and moral cognition. PloS one, 12.6: e0179336, 2017."/>
          <p:cNvSpPr txBox="1"/>
          <p:nvPr/>
        </p:nvSpPr>
        <p:spPr>
          <a:xfrm>
            <a:off x="4064248" y="2384208"/>
            <a:ext cx="4189464" cy="88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57">
              <a:lnSpc>
                <a:spcPts val="2180"/>
              </a:lnSpc>
              <a:spcBef>
                <a:spcPts val="844"/>
              </a:spcBef>
              <a:defRPr sz="1333" b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937" b="1" dirty="0"/>
              <a:t>STUDIO </a:t>
            </a:r>
            <a:r>
              <a:rPr sz="937" dirty="0"/>
              <a:t>BAEZ, Sandra, et al. Men, women... who cares? A population-based study on sex differences and gender roles in empathy and moral cognition. </a:t>
            </a:r>
            <a:r>
              <a:rPr sz="937" i="1" dirty="0" err="1"/>
              <a:t>PloS</a:t>
            </a:r>
            <a:r>
              <a:rPr sz="937" i="1" dirty="0"/>
              <a:t> one</a:t>
            </a:r>
            <a:r>
              <a:rPr sz="937" dirty="0"/>
              <a:t>, 12.6: e0179336, 2017. </a:t>
            </a:r>
            <a:endParaRPr sz="937" dirty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5" name="Ipotesi risoluzione primo limite"/>
          <p:cNvSpPr txBox="1"/>
          <p:nvPr/>
        </p:nvSpPr>
        <p:spPr>
          <a:xfrm>
            <a:off x="4544109" y="3514884"/>
            <a:ext cx="2866170" cy="54829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547"/>
              <a:t>Ipotesi risoluzione primo limite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547"/>
              <a:t> 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7EC2D028-EF4A-0141-BAAA-5F1DFEAFC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80" y="352425"/>
            <a:ext cx="1377895" cy="69817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F31C6A8-6D7C-E44B-9DA9-9CE12578A4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4" r="1" b="22225"/>
          <a:stretch/>
        </p:blipFill>
        <p:spPr>
          <a:xfrm>
            <a:off x="9584458" y="5768664"/>
            <a:ext cx="2607542" cy="1089336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426E820-EBE6-A240-943D-506C10A0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58301" y="285853"/>
            <a:ext cx="2344824" cy="108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1248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iflessioni ex post e sviluppi del rationale"/>
          <p:cNvSpPr txBox="1"/>
          <p:nvPr/>
        </p:nvSpPr>
        <p:spPr>
          <a:xfrm>
            <a:off x="2697082" y="365443"/>
            <a:ext cx="6680798" cy="1089337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3305"/>
              <a:t>Riflessioni ex post e sviluppi del rationale</a:t>
            </a:r>
          </a:p>
        </p:txBody>
      </p:sp>
      <p:sp>
        <p:nvSpPr>
          <p:cNvPr id="209" name="Studio Ep-1"/>
          <p:cNvSpPr txBox="1"/>
          <p:nvPr/>
        </p:nvSpPr>
        <p:spPr>
          <a:xfrm>
            <a:off x="9684050" y="2355430"/>
            <a:ext cx="1372172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r">
              <a:defRPr sz="27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898" dirty="0"/>
              <a:t>Studio Ep-1</a:t>
            </a:r>
          </a:p>
        </p:txBody>
      </p:sp>
      <p:sp>
        <p:nvSpPr>
          <p:cNvPr id="210" name="Assestment metodologico"/>
          <p:cNvSpPr txBox="1"/>
          <p:nvPr/>
        </p:nvSpPr>
        <p:spPr>
          <a:xfrm>
            <a:off x="4233874" y="1782636"/>
            <a:ext cx="3362984" cy="31021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547" b="1">
                <a:latin typeface="Avenir Next"/>
                <a:ea typeface="Avenir Next"/>
                <a:cs typeface="Avenir Next"/>
                <a:sym typeface="Avenir Next"/>
              </a:rPr>
              <a:t>Assestment metodologico</a:t>
            </a:r>
            <a:r>
              <a:rPr sz="1547"/>
              <a:t> </a:t>
            </a:r>
          </a:p>
        </p:txBody>
      </p:sp>
      <p:sp>
        <p:nvSpPr>
          <p:cNvPr id="212" name="Ampliamento delle dimensioni del campione a N=500;"/>
          <p:cNvSpPr txBox="1"/>
          <p:nvPr/>
        </p:nvSpPr>
        <p:spPr>
          <a:xfrm>
            <a:off x="3685074" y="2355430"/>
            <a:ext cx="4704814" cy="41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321457" indent="-321457" defTabSz="321457">
              <a:lnSpc>
                <a:spcPts val="2953"/>
              </a:lnSpc>
              <a:spcBef>
                <a:spcPts val="844"/>
              </a:spcBef>
              <a:tabLst>
                <a:tab pos="98223" algn="l"/>
                <a:tab pos="321457" algn="l"/>
              </a:tabLst>
              <a:defRPr sz="1600" b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125"/>
              <a:t>	A</a:t>
            </a:r>
            <a:r>
              <a:rPr sz="1406"/>
              <a:t>mpliamento delle dimensioni del campione a N=500; </a:t>
            </a:r>
          </a:p>
        </p:txBody>
      </p:sp>
      <p:sp>
        <p:nvSpPr>
          <p:cNvPr id="213" name="Selezione di un campione più omogeneo"/>
          <p:cNvSpPr txBox="1"/>
          <p:nvPr/>
        </p:nvSpPr>
        <p:spPr>
          <a:xfrm>
            <a:off x="4040385" y="2766537"/>
            <a:ext cx="3456075" cy="5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457200" indent="-457200" algn="l" defTabSz="457200">
              <a:lnSpc>
                <a:spcPts val="42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2000" b="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6"/>
              <a:t>Selezione di un campione più omogeneo</a:t>
            </a:r>
          </a:p>
        </p:txBody>
      </p:sp>
      <p:sp>
        <p:nvSpPr>
          <p:cNvPr id="214" name="Favoreggiamento delle oscillazioni della varianza della popolazione in studio"/>
          <p:cNvSpPr txBox="1"/>
          <p:nvPr/>
        </p:nvSpPr>
        <p:spPr>
          <a:xfrm>
            <a:off x="2429738" y="3313471"/>
            <a:ext cx="6497869" cy="5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457200" indent="-457200" algn="l" defTabSz="457200">
              <a:lnSpc>
                <a:spcPts val="42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2000" b="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6"/>
              <a:t>   Favoreggiamento delle oscillazioni della varianza della popolazione in studio</a:t>
            </a:r>
          </a:p>
        </p:txBody>
      </p:sp>
      <p:sp>
        <p:nvSpPr>
          <p:cNvPr id="215" name="Aumento dell’ampiezza dell’intervallo di confidenza."/>
          <p:cNvSpPr txBox="1"/>
          <p:nvPr/>
        </p:nvSpPr>
        <p:spPr>
          <a:xfrm>
            <a:off x="3512373" y="4021170"/>
            <a:ext cx="4480778" cy="5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457200" indent="-457200" algn="l" defTabSz="457200">
              <a:lnSpc>
                <a:spcPts val="42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2000" b="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6"/>
              <a:t>	Aumento dell’ampiezza dell’intervallo di confidenza.</a:t>
            </a:r>
          </a:p>
        </p:txBody>
      </p:sp>
      <p:sp>
        <p:nvSpPr>
          <p:cNvPr id="217" name="Risoluzione del paradosso dell’attenuazione"/>
          <p:cNvSpPr txBox="1"/>
          <p:nvPr/>
        </p:nvSpPr>
        <p:spPr>
          <a:xfrm>
            <a:off x="3599134" y="5702781"/>
            <a:ext cx="4037324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547"/>
              <a:t>Risoluzione del paradosso dell’attenuazione</a:t>
            </a:r>
          </a:p>
        </p:txBody>
      </p:sp>
      <p:sp>
        <p:nvSpPr>
          <p:cNvPr id="218" name="Ipotesi risoluzione secondo limite"/>
          <p:cNvSpPr txBox="1"/>
          <p:nvPr/>
        </p:nvSpPr>
        <p:spPr>
          <a:xfrm>
            <a:off x="4090982" y="4498778"/>
            <a:ext cx="3108223" cy="54829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547"/>
              <a:t>Ipotesi risoluzione secondo limite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547"/>
              <a:t> </a:t>
            </a:r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4D7631A9-6FF5-4342-AB9E-803CFDFE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81" y="352425"/>
            <a:ext cx="1920820" cy="69817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7F72C7B-64A7-9643-B616-CECC8118A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684050" y="365443"/>
            <a:ext cx="2344824" cy="108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132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iflessioni ex post e sviluppi del rationale"/>
          <p:cNvSpPr txBox="1"/>
          <p:nvPr/>
        </p:nvSpPr>
        <p:spPr>
          <a:xfrm>
            <a:off x="2917335" y="307374"/>
            <a:ext cx="6680798" cy="1089337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47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3305" dirty="0" err="1"/>
              <a:t>Riflessioni</a:t>
            </a:r>
            <a:r>
              <a:rPr sz="3305" dirty="0"/>
              <a:t> ex post e </a:t>
            </a:r>
            <a:r>
              <a:rPr sz="3305" dirty="0" err="1"/>
              <a:t>sviluppi</a:t>
            </a:r>
            <a:r>
              <a:rPr sz="3305" dirty="0"/>
              <a:t> del rationale</a:t>
            </a:r>
          </a:p>
        </p:txBody>
      </p:sp>
      <p:sp>
        <p:nvSpPr>
          <p:cNvPr id="224" name="Indagare"/>
          <p:cNvSpPr txBox="1"/>
          <p:nvPr/>
        </p:nvSpPr>
        <p:spPr>
          <a:xfrm>
            <a:off x="5653533" y="1592965"/>
            <a:ext cx="1141467" cy="385939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2039"/>
              <a:t>Indagare</a:t>
            </a:r>
          </a:p>
        </p:txBody>
      </p:sp>
      <p:sp>
        <p:nvSpPr>
          <p:cNvPr id="226" name="sfera della social cognition degli impiegati non sanitari"/>
          <p:cNvSpPr txBox="1"/>
          <p:nvPr/>
        </p:nvSpPr>
        <p:spPr>
          <a:xfrm>
            <a:off x="4256918" y="2358211"/>
            <a:ext cx="4526304" cy="41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just" defTabSz="321457">
              <a:lnSpc>
                <a:spcPts val="2953"/>
              </a:lnSpc>
              <a:spcBef>
                <a:spcPts val="844"/>
              </a:spcBef>
              <a:defRPr sz="2000" b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6"/>
              <a:t>sfera della </a:t>
            </a:r>
            <a:r>
              <a:rPr sz="1406" i="1"/>
              <a:t>social cognition </a:t>
            </a:r>
            <a:r>
              <a:rPr sz="1406"/>
              <a:t>degli impiegati non sanitari</a:t>
            </a:r>
          </a:p>
        </p:txBody>
      </p:sp>
      <p:sp>
        <p:nvSpPr>
          <p:cNvPr id="227" name="Valutare se vi è una reale separazione della sfera attentivo-cognitiva da quella emotivo-affettiva"/>
          <p:cNvSpPr txBox="1"/>
          <p:nvPr/>
        </p:nvSpPr>
        <p:spPr>
          <a:xfrm>
            <a:off x="3205711" y="3854131"/>
            <a:ext cx="6037109" cy="46172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>
              <a:defRPr b="0"/>
            </a:pPr>
            <a:r>
              <a:rPr sz="1266" b="1" dirty="0" err="1"/>
              <a:t>Valutare</a:t>
            </a:r>
            <a:r>
              <a:rPr sz="1266" b="1" dirty="0"/>
              <a:t> se vi </a:t>
            </a:r>
            <a:r>
              <a:rPr sz="1266" b="1" dirty="0" err="1"/>
              <a:t>è</a:t>
            </a:r>
            <a:r>
              <a:rPr sz="1266" b="1" dirty="0"/>
              <a:t> una </a:t>
            </a:r>
            <a:r>
              <a:rPr sz="1266" b="1" dirty="0" err="1"/>
              <a:t>reale</a:t>
            </a:r>
            <a:r>
              <a:rPr sz="1266" b="1" dirty="0"/>
              <a:t> </a:t>
            </a:r>
            <a:r>
              <a:rPr sz="1266" b="1" dirty="0" err="1"/>
              <a:t>separazione</a:t>
            </a:r>
            <a:r>
              <a:rPr sz="1266" b="1" dirty="0"/>
              <a:t> </a:t>
            </a:r>
            <a:r>
              <a:rPr sz="1266" b="1" dirty="0" err="1"/>
              <a:t>della</a:t>
            </a:r>
            <a:r>
              <a:rPr sz="1266" b="1" dirty="0"/>
              <a:t> </a:t>
            </a:r>
            <a:r>
              <a:rPr sz="1266" b="1" dirty="0" err="1"/>
              <a:t>sfera</a:t>
            </a:r>
            <a:r>
              <a:rPr sz="1266" b="1" dirty="0"/>
              <a:t> </a:t>
            </a:r>
            <a:r>
              <a:rPr sz="1266" b="1" dirty="0" err="1"/>
              <a:t>attentivo-cognitiva</a:t>
            </a:r>
            <a:r>
              <a:rPr sz="1266" b="1" dirty="0"/>
              <a:t> da </a:t>
            </a:r>
            <a:r>
              <a:rPr sz="1266" b="1" dirty="0" err="1"/>
              <a:t>quella</a:t>
            </a:r>
            <a:r>
              <a:rPr sz="1266" b="1" dirty="0"/>
              <a:t> </a:t>
            </a:r>
            <a:r>
              <a:rPr sz="1266" b="1" dirty="0" err="1"/>
              <a:t>emotivo-affettiva</a:t>
            </a:r>
            <a:endParaRPr sz="1266" b="1" dirty="0"/>
          </a:p>
        </p:txBody>
      </p:sp>
      <p:sp>
        <p:nvSpPr>
          <p:cNvPr id="228" name="bassi risultati dell’EQ"/>
          <p:cNvSpPr txBox="1"/>
          <p:nvPr/>
        </p:nvSpPr>
        <p:spPr>
          <a:xfrm>
            <a:off x="5344824" y="3084642"/>
            <a:ext cx="1825821" cy="5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just" defTabSz="457200">
              <a:lnSpc>
                <a:spcPts val="4200"/>
              </a:lnSpc>
              <a:spcBef>
                <a:spcPts val="1200"/>
              </a:spcBef>
              <a:defRPr sz="2000" b="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6"/>
              <a:t>bassi risultati dell’EQ 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6AB96CAE-9632-0640-9A9C-309A4696E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180" y="352425"/>
            <a:ext cx="2228687" cy="6981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520AAA4-039A-8F4E-8C1A-ACC36FF39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27087" y="282816"/>
            <a:ext cx="2344824" cy="108933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A14385B-FB98-3148-91F6-949599FD40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714" r="1" b="22225"/>
          <a:stretch/>
        </p:blipFill>
        <p:spPr>
          <a:xfrm>
            <a:off x="9595728" y="5768664"/>
            <a:ext cx="2607542" cy="1089336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771529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59F313D6-921F-4B43-AB89-798C025F8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56859" y="1348722"/>
            <a:ext cx="2648371" cy="191565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1FCFBEA-F1A7-E446-8DE9-96F26280E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it-IT" sz="5400">
                <a:solidFill>
                  <a:srgbClr val="FFFFFF"/>
                </a:solidFill>
              </a:rPr>
              <a:t>Le mani dentro la scatola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580B7C-80A7-A447-B80E-709838DE0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/>
          </a:bodyPr>
          <a:lstStyle/>
          <a:p>
            <a:r>
              <a:rPr lang="it-IT" sz="2000">
                <a:solidFill>
                  <a:srgbClr val="E7E6E6"/>
                </a:solidFill>
              </a:rPr>
              <a:t>Epigenetica delle emozioni 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C2D9D121-776D-9E41-8FDF-C91905A14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041" y="1736663"/>
            <a:ext cx="2659472" cy="1139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6B2BF2-A478-4BEE-8EAD-4A5EFE60C2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378" r="-2" b="26754"/>
          <a:stretch/>
        </p:blipFill>
        <p:spPr>
          <a:xfrm>
            <a:off x="3290143" y="1970415"/>
            <a:ext cx="2646677" cy="67226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98D20314-7A7F-F742-913E-774565FFD7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714" r="1" b="22225"/>
          <a:stretch/>
        </p:blipFill>
        <p:spPr>
          <a:xfrm>
            <a:off x="9225269" y="1998626"/>
            <a:ext cx="2648372" cy="66047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20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C2D9D121-776D-9E41-8FDF-C91905A14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366" y="1201922"/>
            <a:ext cx="3483526" cy="149293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EA3F1D5-B668-8B4C-8A69-369E3AA6F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5640" y="3375700"/>
            <a:ext cx="3437252" cy="202844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B2BF2-A478-4BEE-8EAD-4A5EFE60C2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378" r="-2" b="26754"/>
          <a:stretch/>
        </p:blipFill>
        <p:spPr>
          <a:xfrm>
            <a:off x="8830415" y="704881"/>
            <a:ext cx="2775335" cy="252409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8D20314-7A7F-F742-913E-774565FFD7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714" r="1" b="22225"/>
          <a:stretch/>
        </p:blipFill>
        <p:spPr>
          <a:xfrm>
            <a:off x="6445185" y="4193698"/>
            <a:ext cx="3483526" cy="868753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6C5130-DDE0-3E42-9FEB-D2FFBF6C813B}"/>
              </a:ext>
            </a:extLst>
          </p:cNvPr>
          <p:cNvSpPr txBox="1"/>
          <p:nvPr/>
        </p:nvSpPr>
        <p:spPr>
          <a:xfrm>
            <a:off x="4971576" y="520215"/>
            <a:ext cx="3038460" cy="286232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+mj-lt"/>
              </a:rPr>
              <a:t>- Reading the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Mind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Eyes</a:t>
            </a:r>
            <a:endParaRPr lang="it-IT" dirty="0">
              <a:solidFill>
                <a:schemeClr val="bg1"/>
              </a:solidFill>
              <a:latin typeface="+mj-lt"/>
            </a:endParaRPr>
          </a:p>
          <a:p>
            <a:r>
              <a:rPr lang="it-IT" dirty="0">
                <a:solidFill>
                  <a:schemeClr val="bg1"/>
                </a:solidFill>
                <a:latin typeface="+mj-lt"/>
                <a:hlinkClick r:id="rId9"/>
              </a:rPr>
              <a:t>www.glennrowe.net</a:t>
            </a:r>
            <a:endParaRPr lang="it-IT" dirty="0">
              <a:solidFill>
                <a:schemeClr val="bg1"/>
              </a:solidFill>
              <a:latin typeface="+mj-lt"/>
            </a:endParaRPr>
          </a:p>
          <a:p>
            <a:r>
              <a:rPr lang="it-IT" dirty="0" err="1">
                <a:solidFill>
                  <a:schemeClr val="bg1"/>
                </a:solidFill>
                <a:latin typeface="+mj-lt"/>
              </a:rPr>
              <a:t>Baron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Cohen</a:t>
            </a:r>
          </a:p>
          <a:p>
            <a:pPr marL="285750" indent="-285750">
              <a:buFontTx/>
              <a:buChar char="-"/>
            </a:pPr>
            <a:r>
              <a:rPr lang="it-IT" dirty="0" err="1">
                <a:solidFill>
                  <a:schemeClr val="bg1"/>
                </a:solidFill>
                <a:latin typeface="+mj-lt"/>
              </a:rPr>
              <a:t>Emapty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Cafè</a:t>
            </a:r>
            <a:r>
              <a:rPr lang="it-IT" dirty="0">
                <a:solidFill>
                  <a:schemeClr val="bg1"/>
                </a:solidFill>
                <a:latin typeface="+mj-lt"/>
              </a:rPr>
              <a:t> Magazine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  <a:latin typeface="+mj-lt"/>
                <a:hlinkClick r:id="rId10"/>
              </a:rPr>
              <a:t>www.scoop.it</a:t>
            </a:r>
            <a:endParaRPr lang="it-IT" dirty="0">
              <a:solidFill>
                <a:schemeClr val="bg1"/>
              </a:solidFill>
              <a:latin typeface="+mj-lt"/>
            </a:endParaRPr>
          </a:p>
          <a:p>
            <a:r>
              <a:rPr lang="it-IT" dirty="0">
                <a:solidFill>
                  <a:schemeClr val="bg1"/>
                </a:solidFill>
                <a:latin typeface="+mj-lt"/>
              </a:rPr>
              <a:t>Edwin </a:t>
            </a:r>
            <a:r>
              <a:rPr lang="it-IT" dirty="0" err="1">
                <a:solidFill>
                  <a:schemeClr val="bg1"/>
                </a:solidFill>
                <a:latin typeface="+mj-lt"/>
              </a:rPr>
              <a:t>Rutsch</a:t>
            </a:r>
            <a:endParaRPr lang="it-IT" dirty="0">
              <a:solidFill>
                <a:schemeClr val="bg1"/>
              </a:solidFill>
              <a:latin typeface="+mj-lt"/>
            </a:endParaRPr>
          </a:p>
          <a:p>
            <a:endParaRPr lang="it-IT" dirty="0">
              <a:solidFill>
                <a:schemeClr val="bg1"/>
              </a:solidFill>
              <a:latin typeface="+mj-lt"/>
            </a:endParaRPr>
          </a:p>
          <a:p>
            <a:endParaRPr lang="it-IT" dirty="0">
              <a:solidFill>
                <a:schemeClr val="bg1"/>
              </a:solidFill>
              <a:latin typeface="+mj-lt"/>
            </a:endParaRPr>
          </a:p>
          <a:p>
            <a:endParaRPr lang="it-IT" dirty="0">
              <a:solidFill>
                <a:schemeClr val="bg1"/>
              </a:solidFill>
              <a:latin typeface="+mj-lt"/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44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razie per l’attenzione"/>
          <p:cNvSpPr txBox="1">
            <a:spLocks noGrp="1"/>
          </p:cNvSpPr>
          <p:nvPr>
            <p:ph type="body" idx="14"/>
          </p:nvPr>
        </p:nvSpPr>
        <p:spPr>
          <a:xfrm>
            <a:off x="2416969" y="2768204"/>
            <a:ext cx="7358063" cy="432619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i="1" dirty="0" err="1">
                <a:latin typeface="+mj-lt"/>
              </a:rPr>
              <a:t>Grazie</a:t>
            </a:r>
            <a:r>
              <a:rPr i="1" dirty="0">
                <a:latin typeface="+mj-lt"/>
              </a:rPr>
              <a:t> per </a:t>
            </a:r>
            <a:r>
              <a:rPr i="1" dirty="0" err="1">
                <a:latin typeface="+mj-lt"/>
              </a:rPr>
              <a:t>l’attenzione</a:t>
            </a:r>
            <a:endParaRPr i="1" dirty="0">
              <a:latin typeface="+mj-lt"/>
            </a:endParaRPr>
          </a:p>
        </p:txBody>
      </p:sp>
      <p:sp>
        <p:nvSpPr>
          <p:cNvPr id="2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endParaRPr dirty="0"/>
          </a:p>
        </p:txBody>
      </p:sp>
      <p:sp>
        <p:nvSpPr>
          <p:cNvPr id="232" name="Lorena Menditto"/>
          <p:cNvSpPr txBox="1"/>
          <p:nvPr/>
        </p:nvSpPr>
        <p:spPr>
          <a:xfrm>
            <a:off x="6197244" y="3673650"/>
            <a:ext cx="1482393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100" b="0" i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77"/>
              <a:t>Lorena Menditto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FAA9B0-2916-6A4D-BA72-6646262E0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94908" y="574432"/>
            <a:ext cx="2760248" cy="820564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5F147CE7-3749-1F43-98D2-42C081B2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581" y="451645"/>
            <a:ext cx="3483526" cy="10254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6C0D412-A197-194A-88F9-00C437C33B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714" r="1" b="22225"/>
          <a:stretch/>
        </p:blipFill>
        <p:spPr>
          <a:xfrm>
            <a:off x="4559485" y="574432"/>
            <a:ext cx="3120152" cy="82056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AD97463-B5FA-1648-B16F-A7049DAF3BA8}"/>
              </a:ext>
            </a:extLst>
          </p:cNvPr>
          <p:cNvSpPr/>
          <p:nvPr/>
        </p:nvSpPr>
        <p:spPr>
          <a:xfrm>
            <a:off x="4557468" y="4261253"/>
            <a:ext cx="327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tx2"/>
                </a:solidFill>
                <a:hlinkClick r:id="rId7"/>
              </a:rPr>
              <a:t>https://youtu.be/AoXDZBEBMwk</a:t>
            </a:r>
            <a:endParaRPr lang="it-I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1293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FCFBEA-F1A7-E446-8DE9-96F26280E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4522156"/>
            <a:ext cx="5609222" cy="1363215"/>
          </a:xfrm>
        </p:spPr>
        <p:txBody>
          <a:bodyPr anchor="t">
            <a:normAutofit/>
          </a:bodyPr>
          <a:lstStyle/>
          <a:p>
            <a:pPr algn="l"/>
            <a:r>
              <a:rPr lang="it-IT" sz="4400" b="1" dirty="0"/>
              <a:t>L’ambiente interferisce sul genoma?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580B7C-80A7-A447-B80E-709838DE0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3945418"/>
            <a:ext cx="5609219" cy="576738"/>
          </a:xfrm>
        </p:spPr>
        <p:txBody>
          <a:bodyPr anchor="b">
            <a:normAutofit/>
          </a:bodyPr>
          <a:lstStyle/>
          <a:p>
            <a:pPr algn="l"/>
            <a:r>
              <a:rPr lang="it-IT" sz="1700"/>
              <a:t>Connettoma (la totalità delle connessioni cerebrali) subisce le modifiche stimolate dalla plasticità cerebrale e dall’ambiente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BA87361-6D30-46E4-834B-719CF5905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2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Freeform: Shape 84">
            <a:extLst>
              <a:ext uri="{FF2B5EF4-FFF2-40B4-BE49-F238E27FC236}">
                <a16:creationId xmlns:a16="http://schemas.microsoft.com/office/drawing/2014/main" id="{D89DB1C0-FEEC-4CB6-88B2-F9C5562E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3A3459F7-598F-314F-B688-00B31EBFD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1815" y="480609"/>
            <a:ext cx="2343150" cy="1004207"/>
          </a:xfrm>
          <a:prstGeom prst="rect">
            <a:avLst/>
          </a:prstGeom>
        </p:spPr>
      </p:pic>
      <p:sp>
        <p:nvSpPr>
          <p:cNvPr id="92" name="Oval 8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8163D1C-ED91-4D5F-A33B-CF1256B2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D20314-7A7F-F742-913E-774565FFD7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14" r="1" b="22225"/>
          <a:stretch/>
        </p:blipFill>
        <p:spPr>
          <a:xfrm>
            <a:off x="5980302" y="1628776"/>
            <a:ext cx="1827742" cy="1128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6B2BF2-A478-4BEE-8EAD-4A5EFE60C2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378" r="-2" b="26754"/>
          <a:stretch/>
        </p:blipFill>
        <p:spPr>
          <a:xfrm>
            <a:off x="-40641" y="2122218"/>
            <a:ext cx="3831976" cy="4735782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3D471F3-782A-4BA1-9CAB-FF5CDF0A7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2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EB829CC-AA91-AC4A-A458-B3B37C232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97011" y="640621"/>
            <a:ext cx="1988724" cy="11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97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magine 52">
            <a:extLst>
              <a:ext uri="{FF2B5EF4-FFF2-40B4-BE49-F238E27FC236}">
                <a16:creationId xmlns:a16="http://schemas.microsoft.com/office/drawing/2014/main" id="{D0637393-05C4-7442-86F4-1924EB5AD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41181" y="293426"/>
            <a:ext cx="2196699" cy="1588946"/>
          </a:xfrm>
          <a:prstGeom prst="rect">
            <a:avLst/>
          </a:prstGeom>
        </p:spPr>
      </p:pic>
      <p:pic>
        <p:nvPicPr>
          <p:cNvPr id="39" name="Elemento grafico 38">
            <a:extLst>
              <a:ext uri="{FF2B5EF4-FFF2-40B4-BE49-F238E27FC236}">
                <a16:creationId xmlns:a16="http://schemas.microsoft.com/office/drawing/2014/main" id="{F7B5B9F6-BCC0-1B40-8B70-BE696684F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704" y="293426"/>
            <a:ext cx="3251032" cy="1393299"/>
          </a:xfrm>
          <a:prstGeom prst="rect">
            <a:avLst/>
          </a:prstGeom>
        </p:spPr>
      </p:pic>
      <p:pic>
        <p:nvPicPr>
          <p:cNvPr id="5" name="Immagine 4" descr="Immagine che contiene fotografia, diverso, molti, lato&#10;&#10;Descrizione generata automaticamente">
            <a:extLst>
              <a:ext uri="{FF2B5EF4-FFF2-40B4-BE49-F238E27FC236}">
                <a16:creationId xmlns:a16="http://schemas.microsoft.com/office/drawing/2014/main" id="{D5634879-C6F5-B348-9467-6DE3D2FDE6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73" r="2" b="27576"/>
          <a:stretch/>
        </p:blipFill>
        <p:spPr>
          <a:xfrm>
            <a:off x="329057" y="2506046"/>
            <a:ext cx="7438499" cy="1858398"/>
          </a:xfrm>
          <a:prstGeom prst="rect">
            <a:avLst/>
          </a:prstGeom>
        </p:spPr>
      </p:pic>
      <p:pic>
        <p:nvPicPr>
          <p:cNvPr id="30" name="Immagine 29" descr="Immagine che contiene tavolo, blu&#10;&#10;Descrizione generata automaticamente">
            <a:extLst>
              <a:ext uri="{FF2B5EF4-FFF2-40B4-BE49-F238E27FC236}">
                <a16:creationId xmlns:a16="http://schemas.microsoft.com/office/drawing/2014/main" id="{CF992B63-120E-BE4D-99D2-2B974DB3B4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35" r="10161" b="-1"/>
          <a:stretch/>
        </p:blipFill>
        <p:spPr>
          <a:xfrm>
            <a:off x="478704" y="4981546"/>
            <a:ext cx="1455604" cy="1714839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3623261C-5524-C047-BCDC-01792433E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9839" y="4930534"/>
            <a:ext cx="2634769" cy="1706515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127" y="-680"/>
            <a:ext cx="4236873" cy="68586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olo 21">
            <a:extLst>
              <a:ext uri="{FF2B5EF4-FFF2-40B4-BE49-F238E27FC236}">
                <a16:creationId xmlns:a16="http://schemas.microsoft.com/office/drawing/2014/main" id="{A445C6F2-C546-C849-8999-ECD5EE123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2151" y="2506046"/>
            <a:ext cx="3722279" cy="1858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Fonte: Korean J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Radiol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11(5), Sep/Oct 2010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802074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571549"/>
            <a:ext cx="8113985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Immagine che contiene fotografia, uomo, donna, tenendo&#10;&#10;Descrizione generata automaticamente">
            <a:extLst>
              <a:ext uri="{FF2B5EF4-FFF2-40B4-BE49-F238E27FC236}">
                <a16:creationId xmlns:a16="http://schemas.microsoft.com/office/drawing/2014/main" id="{D177F306-76CD-EC4E-8D93-25421F4CBC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4879" y="4981546"/>
            <a:ext cx="1319113" cy="1714847"/>
          </a:xfrm>
          <a:prstGeom prst="rect">
            <a:avLst/>
          </a:prstGeom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40636" y="4571549"/>
            <a:ext cx="1892695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9BA0EBB-6C10-3840-B3B5-F29AA3E5351D}"/>
              </a:ext>
            </a:extLst>
          </p:cNvPr>
          <p:cNvSpPr txBox="1"/>
          <p:nvPr/>
        </p:nvSpPr>
        <p:spPr>
          <a:xfrm>
            <a:off x="8340636" y="2079328"/>
            <a:ext cx="385136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DILEMMI MORALI </a:t>
            </a:r>
          </a:p>
          <a:p>
            <a:r>
              <a:rPr lang="it-IT" b="1" dirty="0">
                <a:solidFill>
                  <a:schemeClr val="bg1"/>
                </a:solidFill>
              </a:rPr>
              <a:t>DEFAULT MODE NETWORK</a:t>
            </a:r>
          </a:p>
        </p:txBody>
      </p:sp>
    </p:spTree>
    <p:extLst>
      <p:ext uri="{BB962C8B-B14F-4D97-AF65-F5344CB8AC3E}">
        <p14:creationId xmlns:p14="http://schemas.microsoft.com/office/powerpoint/2010/main" val="205334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FD8D123E-2F69-9D44-ABC5-D61BAD09F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dirty="0"/>
              <a:t>Fonte: Korean J </a:t>
            </a:r>
            <a:r>
              <a:rPr lang="en-US" sz="2800" dirty="0" err="1"/>
              <a:t>Radiol</a:t>
            </a:r>
            <a:r>
              <a:rPr lang="en-US" sz="2800" dirty="0"/>
              <a:t> 11(5), Sep/Oct 2010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Elemento grafico 38">
            <a:extLst>
              <a:ext uri="{FF2B5EF4-FFF2-40B4-BE49-F238E27FC236}">
                <a16:creationId xmlns:a16="http://schemas.microsoft.com/office/drawing/2014/main" id="{F7B5B9F6-BCC0-1B40-8B70-BE696684F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366" y="1201922"/>
            <a:ext cx="3483526" cy="1492939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F297720-45CA-AB43-A777-209A2D61A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90338" y="934170"/>
            <a:ext cx="2804299" cy="2028442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8B185E-1187-7149-B1D1-9C435A0BA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0415" y="737651"/>
            <a:ext cx="2775335" cy="242147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CF992B63-120E-BE4D-99D2-2B974DB3B4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35" r="10161" b="-1"/>
          <a:stretch/>
        </p:blipFill>
        <p:spPr>
          <a:xfrm>
            <a:off x="639366" y="3545066"/>
            <a:ext cx="3483526" cy="2534321"/>
          </a:xfrm>
          <a:prstGeom prst="rect">
            <a:avLst/>
          </a:prstGeom>
        </p:spPr>
      </p:pic>
      <p:cxnSp>
        <p:nvCxnSpPr>
          <p:cNvPr id="124" name="Straight Connector 117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884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24AD1A2-3F30-DB4A-94BA-F22E3CC29093}"/>
              </a:ext>
            </a:extLst>
          </p:cNvPr>
          <p:cNvSpPr/>
          <p:nvPr/>
        </p:nvSpPr>
        <p:spPr>
          <a:xfrm>
            <a:off x="774574" y="3520000"/>
            <a:ext cx="5046196" cy="1795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0120" b="1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Studio Ep-1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14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Discussione sui risultati</a:t>
            </a:r>
          </a:p>
        </p:txBody>
      </p:sp>
      <p:pic>
        <p:nvPicPr>
          <p:cNvPr id="14" name="Immagine 13" descr="Immagine che contiene erba, sedendo, piccolo, uccello&#10;&#10;Descrizione generata automaticamente">
            <a:extLst>
              <a:ext uri="{FF2B5EF4-FFF2-40B4-BE49-F238E27FC236}">
                <a16:creationId xmlns:a16="http://schemas.microsoft.com/office/drawing/2014/main" id="{C725A729-E8F7-0F48-A625-A1D8583E5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3" r="249" b="-1"/>
          <a:stretch/>
        </p:blipFill>
        <p:spPr>
          <a:xfrm>
            <a:off x="634817" y="1257572"/>
            <a:ext cx="2927250" cy="1646086"/>
          </a:xfrm>
          <a:prstGeom prst="rect">
            <a:avLst/>
          </a:prstGeom>
        </p:spPr>
      </p:pic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D20314-7A7F-F742-913E-774565FFD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2" r="941" b="1"/>
          <a:stretch/>
        </p:blipFill>
        <p:spPr>
          <a:xfrm>
            <a:off x="4354603" y="718544"/>
            <a:ext cx="3868173" cy="2189149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9EA0A39D-E67C-264A-9218-6C377C4EA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9971" y="1217916"/>
            <a:ext cx="2837871" cy="1216230"/>
          </a:xfrm>
          <a:prstGeom prst="rect">
            <a:avLst/>
          </a:prstGeom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66B2BF2-A478-4BEE-8EAD-4A5EFE60C2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359" r="8875"/>
          <a:stretch/>
        </p:blipFill>
        <p:spPr>
          <a:xfrm>
            <a:off x="6243851" y="3473532"/>
            <a:ext cx="1978925" cy="23275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1F2EE85-4A45-2343-8551-BE98ECA67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15312" y="3386053"/>
            <a:ext cx="2760248" cy="1996579"/>
          </a:xfrm>
          <a:prstGeom prst="rect">
            <a:avLst/>
          </a:prstGeom>
        </p:spPr>
      </p:pic>
      <p:sp>
        <p:nvSpPr>
          <p:cNvPr id="90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77279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FCFBEA-F1A7-E446-8DE9-96F26280E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574" y="3520000"/>
            <a:ext cx="5046196" cy="1795803"/>
          </a:xfrm>
        </p:spPr>
        <p:txBody>
          <a:bodyPr vert="horz" lIns="91440" tIns="45720" rIns="91440" bIns="45720" rtlCol="0">
            <a:normAutofit/>
          </a:bodyPr>
          <a:lstStyle/>
          <a:p>
            <a:pPr marL="312528" indent="-312528" algn="l">
              <a:defRPr sz="3000" b="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1200" b="1" kern="1200">
                <a:latin typeface="+mj-lt"/>
                <a:ea typeface="+mj-ea"/>
                <a:cs typeface="+mj-cs"/>
              </a:rPr>
              <a:t>                                                                          Ipotesi </a:t>
            </a:r>
            <a:br>
              <a:rPr lang="en-US" sz="1200" b="1" kern="1200">
                <a:latin typeface="+mj-lt"/>
                <a:ea typeface="+mj-ea"/>
                <a:cs typeface="+mj-cs"/>
              </a:rPr>
            </a:br>
            <a:r>
              <a:rPr lang="en-US" sz="1200" b="1" kern="1200">
                <a:latin typeface="+mj-lt"/>
                <a:ea typeface="+mj-ea"/>
                <a:cs typeface="+mj-cs"/>
              </a:rPr>
              <a:t>a): </a:t>
            </a:r>
            <a:r>
              <a:rPr lang="en-US" sz="1200" kern="1200">
                <a:latin typeface="+mj-lt"/>
                <a:ea typeface="+mj-ea"/>
                <a:cs typeface="+mj-cs"/>
              </a:rPr>
              <a:t>le professioni implicate nella relazione di cura (medici, infermieri, psicologici e psicoterapeuti) manifestato </a:t>
            </a:r>
            <a:r>
              <a:rPr lang="en-US" sz="1200" i="1" kern="1200">
                <a:latin typeface="+mj-lt"/>
                <a:ea typeface="+mj-ea"/>
                <a:cs typeface="+mj-cs"/>
              </a:rPr>
              <a:t>alti livelli di empatia</a:t>
            </a:r>
            <a:r>
              <a:rPr lang="en-US" sz="1200" kern="1200">
                <a:latin typeface="+mj-lt"/>
                <a:ea typeface="+mj-ea"/>
                <a:cs typeface="+mj-cs"/>
              </a:rPr>
              <a:t> nell’ambito della loro professione;</a:t>
            </a:r>
            <a:br>
              <a:rPr lang="en-US" sz="1200" kern="1200">
                <a:latin typeface="+mj-lt"/>
                <a:ea typeface="+mj-ea"/>
                <a:cs typeface="+mj-cs"/>
              </a:rPr>
            </a:br>
            <a:r>
              <a:rPr lang="en-US" sz="1200" b="1" kern="1200">
                <a:latin typeface="+mj-lt"/>
                <a:ea typeface="+mj-ea"/>
                <a:cs typeface="+mj-cs"/>
              </a:rPr>
              <a:t>b):</a:t>
            </a:r>
            <a:r>
              <a:rPr lang="en-US" sz="1200" kern="1200">
                <a:latin typeface="+mj-lt"/>
                <a:ea typeface="+mj-ea"/>
                <a:cs typeface="+mj-cs"/>
              </a:rPr>
              <a:t> le altre professioni (avvocati, docenti, impiegati in negozi di grande distribuzione), </a:t>
            </a:r>
            <a:r>
              <a:rPr lang="en-US" sz="1200" i="1" kern="1200">
                <a:latin typeface="+mj-lt"/>
                <a:ea typeface="+mj-ea"/>
                <a:cs typeface="+mj-cs"/>
              </a:rPr>
              <a:t>non</a:t>
            </a:r>
            <a:r>
              <a:rPr lang="en-US" sz="1200" kern="1200">
                <a:latin typeface="+mj-lt"/>
                <a:ea typeface="+mj-ea"/>
                <a:cs typeface="+mj-cs"/>
              </a:rPr>
              <a:t> direttamente implicate nel rapporto empatico con il cliente, </a:t>
            </a:r>
            <a:r>
              <a:rPr lang="en-US" sz="1200" i="1" kern="1200">
                <a:latin typeface="+mj-lt"/>
                <a:ea typeface="+mj-ea"/>
                <a:cs typeface="+mj-cs"/>
              </a:rPr>
              <a:t>non hanno</a:t>
            </a:r>
            <a:r>
              <a:rPr lang="en-US" sz="1200" kern="1200">
                <a:latin typeface="+mj-lt"/>
                <a:ea typeface="+mj-ea"/>
                <a:cs typeface="+mj-cs"/>
              </a:rPr>
              <a:t> alcuna difficoltà nell’empatizzare con l’altro. </a:t>
            </a:r>
            <a:br>
              <a:rPr lang="en-US" sz="1200" kern="1200">
                <a:latin typeface="+mj-lt"/>
                <a:ea typeface="+mj-ea"/>
                <a:cs typeface="+mj-cs"/>
              </a:rPr>
            </a:br>
            <a:br>
              <a:rPr lang="en-US" sz="1200" kern="1200">
                <a:latin typeface="+mj-lt"/>
                <a:ea typeface="+mj-ea"/>
                <a:cs typeface="+mj-cs"/>
              </a:rPr>
            </a:br>
            <a:endParaRPr lang="en-US" sz="1200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4" name="Immagine 13" descr="Immagine che contiene erba, sedendo, piccolo, uccello&#10;&#10;Descrizione generata automaticamente">
            <a:extLst>
              <a:ext uri="{FF2B5EF4-FFF2-40B4-BE49-F238E27FC236}">
                <a16:creationId xmlns:a16="http://schemas.microsoft.com/office/drawing/2014/main" id="{0EF32352-CD5D-A944-B8CB-AF66D62CC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3" r="249" b="-1"/>
          <a:stretch/>
        </p:blipFill>
        <p:spPr>
          <a:xfrm>
            <a:off x="634817" y="1257572"/>
            <a:ext cx="2927250" cy="1646086"/>
          </a:xfrm>
          <a:prstGeom prst="rect">
            <a:avLst/>
          </a:prstGeom>
        </p:spPr>
      </p:pic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Immagine 4" descr="Immagine che contiene tavolo, blu&#10;&#10;Descrizione generata automaticamente">
            <a:extLst>
              <a:ext uri="{FF2B5EF4-FFF2-40B4-BE49-F238E27FC236}">
                <a16:creationId xmlns:a16="http://schemas.microsoft.com/office/drawing/2014/main" id="{98D20314-7A7F-F742-913E-774565FFD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4" r="1" b="22225"/>
          <a:stretch/>
        </p:blipFill>
        <p:spPr>
          <a:xfrm>
            <a:off x="4354603" y="1330779"/>
            <a:ext cx="3868173" cy="964680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3A3459F7-598F-314F-B688-00B31EBFD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9971" y="1217916"/>
            <a:ext cx="2837871" cy="121623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mmagine che contiene interni, fila, rigato, sedendo&#10;&#10;Descrizione generata automaticamente">
            <a:extLst>
              <a:ext uri="{FF2B5EF4-FFF2-40B4-BE49-F238E27FC236}">
                <a16:creationId xmlns:a16="http://schemas.microsoft.com/office/drawing/2014/main" id="{C66B2BF2-A478-4BEE-8EAD-4A5EFE60C2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378" r="-2" b="26754"/>
          <a:stretch/>
        </p:blipFill>
        <p:spPr>
          <a:xfrm>
            <a:off x="6243851" y="4385985"/>
            <a:ext cx="1978925" cy="50265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C697687-E75D-714B-B80D-BFF7FA2037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15312" y="3386053"/>
            <a:ext cx="2760248" cy="1996579"/>
          </a:xfrm>
          <a:prstGeom prst="rect">
            <a:avLst/>
          </a:prstGeom>
        </p:spPr>
      </p:pic>
      <p:sp>
        <p:nvSpPr>
          <p:cNvPr id="120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6232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erba, sedendo, piccolo, uccello&#10;&#10;Descrizione generata automaticamente">
            <a:extLst>
              <a:ext uri="{FF2B5EF4-FFF2-40B4-BE49-F238E27FC236}">
                <a16:creationId xmlns:a16="http://schemas.microsoft.com/office/drawing/2014/main" id="{C725A729-E8F7-0F48-A625-A1D8583E5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2613" r="249" b="-1"/>
          <a:stretch/>
        </p:blipFill>
        <p:spPr>
          <a:xfrm>
            <a:off x="-3914" y="7810"/>
            <a:ext cx="12192000" cy="6850190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B26D9126-4D1A-435C-92FD-2EFD34104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83466"/>
            <a:ext cx="5444264" cy="6374535"/>
          </a:xfrm>
          <a:custGeom>
            <a:avLst/>
            <a:gdLst>
              <a:gd name="connsiteX0" fmla="*/ 2098246 w 5444264"/>
              <a:gd name="connsiteY0" fmla="*/ 0 h 6374535"/>
              <a:gd name="connsiteX1" fmla="*/ 5444264 w 5444264"/>
              <a:gd name="connsiteY1" fmla="*/ 3346018 h 6374535"/>
              <a:gd name="connsiteX2" fmla="*/ 3693157 w 5444264"/>
              <a:gd name="connsiteY2" fmla="*/ 6288190 h 6374535"/>
              <a:gd name="connsiteX3" fmla="*/ 3513916 w 5444264"/>
              <a:gd name="connsiteY3" fmla="*/ 6374535 h 6374535"/>
              <a:gd name="connsiteX4" fmla="*/ 674773 w 5444264"/>
              <a:gd name="connsiteY4" fmla="*/ 6374535 h 6374535"/>
              <a:gd name="connsiteX5" fmla="*/ 432743 w 5444264"/>
              <a:gd name="connsiteY5" fmla="*/ 6248727 h 6374535"/>
              <a:gd name="connsiteX6" fmla="*/ 194223 w 5444264"/>
              <a:gd name="connsiteY6" fmla="*/ 6097845 h 6374535"/>
              <a:gd name="connsiteX7" fmla="*/ 0 w 5444264"/>
              <a:gd name="connsiteY7" fmla="*/ 5950784 h 6374535"/>
              <a:gd name="connsiteX8" fmla="*/ 0 w 5444264"/>
              <a:gd name="connsiteY8" fmla="*/ 741253 h 6374535"/>
              <a:gd name="connsiteX9" fmla="*/ 194222 w 5444264"/>
              <a:gd name="connsiteY9" fmla="*/ 594191 h 6374535"/>
              <a:gd name="connsiteX10" fmla="*/ 2098246 w 5444264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264" h="6374535">
                <a:moveTo>
                  <a:pt x="2098246" y="0"/>
                </a:moveTo>
                <a:cubicBezTo>
                  <a:pt x="3946201" y="0"/>
                  <a:pt x="5444264" y="1498063"/>
                  <a:pt x="5444264" y="3346018"/>
                </a:cubicBezTo>
                <a:cubicBezTo>
                  <a:pt x="5444264" y="4616487"/>
                  <a:pt x="4736195" y="5721578"/>
                  <a:pt x="3693157" y="6288190"/>
                </a:cubicBezTo>
                <a:lnTo>
                  <a:pt x="3513916" y="6374535"/>
                </a:lnTo>
                <a:lnTo>
                  <a:pt x="674773" y="6374535"/>
                </a:lnTo>
                <a:lnTo>
                  <a:pt x="432743" y="6248727"/>
                </a:lnTo>
                <a:cubicBezTo>
                  <a:pt x="351001" y="6201724"/>
                  <a:pt x="271431" y="6151368"/>
                  <a:pt x="194223" y="6097845"/>
                </a:cubicBezTo>
                <a:lnTo>
                  <a:pt x="0" y="5950784"/>
                </a:lnTo>
                <a:lnTo>
                  <a:pt x="0" y="741253"/>
                </a:lnTo>
                <a:lnTo>
                  <a:pt x="194222" y="594191"/>
                </a:lnTo>
                <a:cubicBezTo>
                  <a:pt x="734681" y="219535"/>
                  <a:pt x="1390826" y="0"/>
                  <a:pt x="209824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1832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D20314-7A7F-F742-913E-774565FFD7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2" r="941" b="1"/>
          <a:stretch/>
        </p:blipFill>
        <p:spPr>
          <a:xfrm>
            <a:off x="5506424" y="8"/>
            <a:ext cx="4151376" cy="2350769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9EA0A39D-E67C-264A-9218-6C377C4EA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26233" y="5598331"/>
            <a:ext cx="2773398" cy="117230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B5AF825-F1C1-BD47-953C-3EBC23586EFA}"/>
              </a:ext>
            </a:extLst>
          </p:cNvPr>
          <p:cNvSpPr/>
          <p:nvPr/>
        </p:nvSpPr>
        <p:spPr>
          <a:xfrm>
            <a:off x="5974749" y="2935096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it-IT" b="1" dirty="0">
                <a:latin typeface="Avenir Next"/>
                <a:ea typeface="Avenir Next"/>
                <a:cs typeface="Avenir Next"/>
                <a:sym typeface="Avenir Next"/>
              </a:rPr>
              <a:t>Differenze statisticamente significative dove le donne riportano punteggi significativamente più alti degli uomini.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it-IT" dirty="0">
                <a:latin typeface="Avenir Next"/>
                <a:ea typeface="Avenir Next"/>
                <a:cs typeface="Avenir Next"/>
                <a:sym typeface="Avenir Next"/>
              </a:rPr>
              <a:t>(campione suddiviso in sanitario vs non-sanitario)</a:t>
            </a:r>
            <a:r>
              <a:rPr lang="it-IT" dirty="0"/>
              <a:t> </a:t>
            </a:r>
          </a:p>
        </p:txBody>
      </p:sp>
      <p:pic>
        <p:nvPicPr>
          <p:cNvPr id="10" name="Immagine" descr="Immagine">
            <a:extLst>
              <a:ext uri="{FF2B5EF4-FFF2-40B4-BE49-F238E27FC236}">
                <a16:creationId xmlns:a16="http://schemas.microsoft.com/office/drawing/2014/main" id="{23950551-43BB-5E43-B9CD-9C83A822D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51" y="1092318"/>
            <a:ext cx="2778581" cy="271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magine" descr="Immagine">
            <a:extLst>
              <a:ext uri="{FF2B5EF4-FFF2-40B4-BE49-F238E27FC236}">
                <a16:creationId xmlns:a16="http://schemas.microsoft.com/office/drawing/2014/main" id="{615436D3-327C-3041-930B-19815DD45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51" y="3968845"/>
            <a:ext cx="2778581" cy="271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" descr="Immagine">
            <a:extLst>
              <a:ext uri="{FF2B5EF4-FFF2-40B4-BE49-F238E27FC236}">
                <a16:creationId xmlns:a16="http://schemas.microsoft.com/office/drawing/2014/main" id="{F59AC6FE-1AA2-C243-BBEC-1C6FF150C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3970" y="1092318"/>
            <a:ext cx="2800942" cy="271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magine" descr="Immagine">
            <a:extLst>
              <a:ext uri="{FF2B5EF4-FFF2-40B4-BE49-F238E27FC236}">
                <a16:creationId xmlns:a16="http://schemas.microsoft.com/office/drawing/2014/main" id="{4A2D27B3-99D8-1247-B3C3-92DBD69809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3762" y="3968845"/>
            <a:ext cx="2787352" cy="271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82F5D63-AE49-C44D-9C72-CC1485B31C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077406" y="385482"/>
            <a:ext cx="1840477" cy="12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02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tudio Ep-1"/>
          <p:cNvSpPr txBox="1">
            <a:spLocks noGrp="1"/>
          </p:cNvSpPr>
          <p:nvPr>
            <p:ph type="title"/>
          </p:nvPr>
        </p:nvSpPr>
        <p:spPr>
          <a:xfrm>
            <a:off x="3984198" y="1430592"/>
            <a:ext cx="7804547" cy="731572"/>
          </a:xfrm>
          <a:prstGeom prst="rect">
            <a:avLst/>
          </a:prstGeom>
        </p:spPr>
        <p:txBody>
          <a:bodyPr/>
          <a:lstStyle>
            <a:lvl1pPr algn="r">
              <a:defRPr sz="2700" b="1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/>
              <a:t>Studio Ep-1</a:t>
            </a:r>
          </a:p>
        </p:txBody>
      </p:sp>
      <p:sp>
        <p:nvSpPr>
          <p:cNvPr id="14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973997" y="6536531"/>
            <a:ext cx="239245" cy="23217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45" name="Differenze statisticamente significative dove le donne riportano punteggi significativamente più alti degli uomini.…"/>
          <p:cNvSpPr txBox="1"/>
          <p:nvPr/>
        </p:nvSpPr>
        <p:spPr>
          <a:xfrm>
            <a:off x="2232236" y="221837"/>
            <a:ext cx="6628856" cy="797142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617" b="1" dirty="0" err="1">
                <a:latin typeface="Avenir Next"/>
                <a:ea typeface="Avenir Next"/>
                <a:cs typeface="Avenir Next"/>
                <a:sym typeface="Avenir Next"/>
              </a:rPr>
              <a:t>Di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fferenze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statisticamente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significative dove le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donne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riportano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punteggi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significativamente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più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alti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degli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b="1" dirty="0" err="1">
                <a:latin typeface="Avenir Next"/>
                <a:ea typeface="Avenir Next"/>
                <a:cs typeface="Avenir Next"/>
                <a:sym typeface="Avenir Next"/>
              </a:rPr>
              <a:t>uomini</a:t>
            </a:r>
            <a:r>
              <a:rPr sz="1547" b="1" dirty="0">
                <a:latin typeface="Avenir Next"/>
                <a:ea typeface="Avenir Next"/>
                <a:cs typeface="Avenir Next"/>
                <a:sym typeface="Avenir Next"/>
              </a:rPr>
              <a:t>.</a:t>
            </a: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(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campione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suddiviso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in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sanitario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vs non-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sanitario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)</a:t>
            </a:r>
            <a:r>
              <a:rPr sz="1547" dirty="0"/>
              <a:t> </a:t>
            </a:r>
          </a:p>
        </p:txBody>
      </p:sp>
      <p:graphicFrame>
        <p:nvGraphicFramePr>
          <p:cNvPr id="147" name="Tabella"/>
          <p:cNvGraphicFramePr/>
          <p:nvPr/>
        </p:nvGraphicFramePr>
        <p:xfrm>
          <a:off x="2242282" y="1951799"/>
          <a:ext cx="6609878" cy="611610"/>
        </p:xfrm>
        <a:graphic>
          <a:graphicData uri="http://schemas.openxmlformats.org/drawingml/2006/table">
            <a:tbl>
              <a:tblPr bandRow="1"/>
              <a:tblGrid>
                <a:gridCol w="2839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6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1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5805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                                                                       F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Sign.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t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gl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Sign. (a due code)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805"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8" name="Tabella"/>
          <p:cNvGraphicFramePr/>
          <p:nvPr/>
        </p:nvGraphicFramePr>
        <p:xfrm>
          <a:off x="2236143" y="2269551"/>
          <a:ext cx="6621042" cy="3843110"/>
        </p:xfrm>
        <a:graphic>
          <a:graphicData uri="http://schemas.openxmlformats.org/drawingml/2006/table">
            <a:tbl>
              <a:tblPr bandRow="1"/>
              <a:tblGrid>
                <a:gridCol w="1140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5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5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58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58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431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8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IRI_FS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1,197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0,279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-2,457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48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*0,018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>
                      <a:solidFill>
                        <a:srgbClr val="FFFFFF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311"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non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 dirty="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-2,527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46,351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0,015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31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IRI_EC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0,092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0,764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-1,793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48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*0,079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311"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non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-1,794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46,803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0,079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31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8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IRI_PD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0,070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0,793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-2,555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48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*0,014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311"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non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-2,524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43,748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0,015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31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BEES1,2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1,083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0,303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2,074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48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*0,043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311"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non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2,117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47,608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0,040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311"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BEESaltrifacet 3,4,5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0,421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0,520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-2,219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48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 b="1" dirty="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*0,031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CBCBCB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311"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Varianze uguali non presunte</a:t>
                      </a:r>
                    </a:p>
                  </a:txBody>
                  <a:tcPr marL="44648" marR="44648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defTabSz="914400">
                        <a:defRPr sz="2200"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1500"/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-2,200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44,791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 sz="1800"/>
                      </a:pPr>
                      <a:r>
                        <a:rPr sz="800" b="1" dirty="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*0,033</a:t>
                      </a:r>
                    </a:p>
                  </a:txBody>
                  <a:tcPr marL="44648" marR="44648" marT="0" marB="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>
                      <a:solidFill>
                        <a:srgbClr val="CBCBCB"/>
                      </a:solidFill>
                      <a:miter lim="400000"/>
                    </a:lnT>
                    <a:lnB>
                      <a:solidFill>
                        <a:srgbClr val="424242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9" name="Fantasy scale = 0,018; p &lt; .05;  Personal Distress = 0,014; p &lt; .05; Empaty Concern = 0,079; p = .07; Facet 1 e 2 della BEES = 0,043; p &lt; .05; altri facet della BEES = 0,031 e 0,033; p &lt; .05."/>
          <p:cNvSpPr txBox="1"/>
          <p:nvPr/>
        </p:nvSpPr>
        <p:spPr>
          <a:xfrm>
            <a:off x="2025527" y="1348040"/>
            <a:ext cx="6810102" cy="62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21457" indent="-160729" algn="just" defTabSz="316100">
              <a:buSzPct val="100000"/>
              <a:buAutoNum type="alphaLcParenR"/>
              <a:defRPr sz="17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195" b="1"/>
              <a:t>Fantasy scale </a:t>
            </a:r>
            <a:r>
              <a:rPr sz="1195"/>
              <a:t>= 0,018; </a:t>
            </a:r>
            <a:r>
              <a:rPr sz="1195" i="1"/>
              <a:t>p</a:t>
            </a:r>
            <a:r>
              <a:rPr sz="1195"/>
              <a:t> &lt; .05;  </a:t>
            </a:r>
            <a:r>
              <a:rPr sz="1195" b="1"/>
              <a:t>Personal Distress </a:t>
            </a:r>
            <a:r>
              <a:rPr sz="1195"/>
              <a:t>= 0,014; </a:t>
            </a:r>
            <a:r>
              <a:rPr sz="1195" i="1"/>
              <a:t>p</a:t>
            </a:r>
            <a:r>
              <a:rPr sz="1195"/>
              <a:t> &lt; .05; </a:t>
            </a:r>
            <a:r>
              <a:rPr sz="1195" b="1"/>
              <a:t>Empaty Concern </a:t>
            </a:r>
            <a:r>
              <a:rPr sz="1195"/>
              <a:t>= 0,079; </a:t>
            </a:r>
            <a:r>
              <a:rPr sz="1195" i="1"/>
              <a:t>p</a:t>
            </a:r>
            <a:r>
              <a:rPr sz="1195"/>
              <a:t> = .07; </a:t>
            </a:r>
            <a:r>
              <a:rPr sz="1195" b="1"/>
              <a:t>Facet 1 e 2 della BEES </a:t>
            </a:r>
            <a:r>
              <a:rPr sz="1195"/>
              <a:t>= 0,043; </a:t>
            </a:r>
            <a:r>
              <a:rPr sz="1195" i="1"/>
              <a:t>p</a:t>
            </a:r>
            <a:r>
              <a:rPr sz="1195"/>
              <a:t> &lt; .05; </a:t>
            </a:r>
            <a:r>
              <a:rPr sz="1195" b="1"/>
              <a:t>altri facet della BEES </a:t>
            </a:r>
            <a:r>
              <a:rPr sz="1195"/>
              <a:t>= 0,031 e 0,033; </a:t>
            </a:r>
            <a:r>
              <a:rPr sz="1195" i="1"/>
              <a:t>p</a:t>
            </a:r>
            <a:r>
              <a:rPr sz="1195"/>
              <a:t> &lt; .05.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C8CA24AF-DEF2-BD49-A150-0D124C7C4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673" y="221837"/>
            <a:ext cx="1416728" cy="6981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871B096-0392-5C4C-B849-B16ED72B2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4" r="1" b="22225"/>
          <a:stretch/>
        </p:blipFill>
        <p:spPr>
          <a:xfrm>
            <a:off x="8913159" y="5852111"/>
            <a:ext cx="3278841" cy="1005889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DBC3617-A864-AF41-9816-099E82557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91464" y="255710"/>
            <a:ext cx="2344824" cy="7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039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598950" y="6594574"/>
            <a:ext cx="239245" cy="2321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52" name="Abstract dei dati Perspective Taking: F(2,47) = 5,33; p &lt; .01, differenza tra gruppi professionali."/>
          <p:cNvSpPr txBox="1"/>
          <p:nvPr/>
        </p:nvSpPr>
        <p:spPr>
          <a:xfrm>
            <a:off x="2269503" y="1750953"/>
            <a:ext cx="6100931" cy="747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21457" indent="-160729" algn="just" defTabSz="316100">
              <a:buSzPct val="100000"/>
              <a:buAutoNum type="alphaLcParenR"/>
              <a:defRPr sz="17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195"/>
              <a:t>Abstract dei dati </a:t>
            </a:r>
            <a:r>
              <a:rPr sz="1195" b="1"/>
              <a:t>Perspective Taking:</a:t>
            </a:r>
            <a:r>
              <a:rPr sz="1195"/>
              <a:t> F</a:t>
            </a:r>
            <a:r>
              <a:rPr sz="1195" baseline="-5999"/>
              <a:t>(2,47)</a:t>
            </a:r>
            <a:r>
              <a:rPr sz="1195"/>
              <a:t> = 5,33; </a:t>
            </a:r>
            <a:r>
              <a:rPr sz="1195" i="1"/>
              <a:t>p </a:t>
            </a:r>
            <a:r>
              <a:rPr sz="1195"/>
              <a:t>&lt; .01, differenza tra gruppi professionali.</a:t>
            </a:r>
          </a:p>
          <a:p>
            <a:pPr algn="just" defTabSz="316100">
              <a:lnSpc>
                <a:spcPct val="190000"/>
              </a:lnSpc>
              <a:defRPr sz="1700" b="0">
                <a:uFill>
                  <a:solidFill>
                    <a:srgbClr val="000000"/>
                  </a:solidFill>
                </a:uFill>
                <a:latin typeface="Avenir Next"/>
                <a:ea typeface="Avenir Next"/>
                <a:cs typeface="Avenir Next"/>
                <a:sym typeface="Avenir Next"/>
              </a:defRPr>
            </a:pPr>
            <a:endParaRPr sz="1195"/>
          </a:p>
        </p:txBody>
      </p:sp>
      <p:sp>
        <p:nvSpPr>
          <p:cNvPr id="153" name="Differenza statisticamente significativa nel Perspective Taking…"/>
          <p:cNvSpPr txBox="1"/>
          <p:nvPr/>
        </p:nvSpPr>
        <p:spPr>
          <a:xfrm>
            <a:off x="2421824" y="121677"/>
            <a:ext cx="6100931" cy="1045992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547" dirty="0" err="1"/>
              <a:t>D</a:t>
            </a:r>
            <a:r>
              <a:rPr sz="1617" b="1" dirty="0" err="1">
                <a:latin typeface="Avenir Next"/>
                <a:ea typeface="Avenir Next"/>
                <a:cs typeface="Avenir Next"/>
                <a:sym typeface="Avenir Next"/>
              </a:rPr>
              <a:t>ifferenza</a:t>
            </a:r>
            <a:r>
              <a:rPr sz="161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617" b="1" dirty="0" err="1">
                <a:latin typeface="Avenir Next"/>
                <a:ea typeface="Avenir Next"/>
                <a:cs typeface="Avenir Next"/>
                <a:sym typeface="Avenir Next"/>
              </a:rPr>
              <a:t>statisticamente</a:t>
            </a:r>
            <a:r>
              <a:rPr sz="161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617" b="1" dirty="0" err="1">
                <a:latin typeface="Avenir Next"/>
                <a:ea typeface="Avenir Next"/>
                <a:cs typeface="Avenir Next"/>
                <a:sym typeface="Avenir Next"/>
              </a:rPr>
              <a:t>significativa</a:t>
            </a:r>
            <a:r>
              <a:rPr sz="1617" b="1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617" b="1" dirty="0" err="1">
                <a:latin typeface="Avenir Next"/>
                <a:ea typeface="Avenir Next"/>
                <a:cs typeface="Avenir Next"/>
                <a:sym typeface="Avenir Next"/>
              </a:rPr>
              <a:t>nel</a:t>
            </a:r>
            <a:r>
              <a:rPr sz="1617" b="1" dirty="0">
                <a:latin typeface="Avenir Next"/>
                <a:ea typeface="Avenir Next"/>
                <a:cs typeface="Avenir Next"/>
                <a:sym typeface="Avenir Next"/>
              </a:rPr>
              <a:t> Perspective Taking </a:t>
            </a:r>
            <a:endParaRPr sz="1547" b="1" dirty="0">
              <a:latin typeface="Avenir Next"/>
              <a:ea typeface="Avenir Next"/>
              <a:cs typeface="Avenir Next"/>
              <a:sym typeface="Avenir Next"/>
            </a:endParaRPr>
          </a:p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(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campione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suddiviso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in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tre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categorie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stud+imp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.+</a:t>
            </a:r>
            <a:r>
              <a:rPr sz="1547" dirty="0" err="1">
                <a:latin typeface="Avenir Next"/>
                <a:ea typeface="Avenir Next"/>
                <a:cs typeface="Avenir Next"/>
                <a:sym typeface="Avenir Next"/>
              </a:rPr>
              <a:t>altro</a:t>
            </a: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)</a:t>
            </a:r>
          </a:p>
          <a:p>
            <a:pPr>
              <a:defRPr sz="2200">
                <a:solidFill>
                  <a:srgbClr val="FFFFFF"/>
                </a:solidFill>
              </a:defRPr>
            </a:pPr>
            <a:r>
              <a:rPr sz="1547" dirty="0">
                <a:latin typeface="Avenir Next"/>
                <a:ea typeface="Avenir Next"/>
                <a:cs typeface="Avenir Next"/>
                <a:sym typeface="Avenir Next"/>
              </a:rPr>
              <a:t>ANOVA</a:t>
            </a:r>
            <a:r>
              <a:rPr sz="1547" dirty="0"/>
              <a:t> </a:t>
            </a:r>
          </a:p>
        </p:txBody>
      </p:sp>
      <p:pic>
        <p:nvPicPr>
          <p:cNvPr id="15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389" y="4476284"/>
            <a:ext cx="3386366" cy="204122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6" name="Tabella"/>
          <p:cNvGraphicFramePr/>
          <p:nvPr/>
        </p:nvGraphicFramePr>
        <p:xfrm>
          <a:off x="2497336" y="2124383"/>
          <a:ext cx="5950484" cy="2272603"/>
        </p:xfrm>
        <a:graphic>
          <a:graphicData uri="http://schemas.openxmlformats.org/drawingml/2006/table">
            <a:tbl>
              <a:tblPr bandRow="1"/>
              <a:tblGrid>
                <a:gridCol w="822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6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3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9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8523">
                <a:tc rowSpan="3"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Tot_EQ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152935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Tra gruppi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152935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Somma</a:t>
                      </a:r>
                    </a:p>
                    <a:p>
                      <a:pPr algn="r" defTabSz="449580"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800"/>
                    </a:p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 303,224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152935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Media</a:t>
                      </a:r>
                    </a:p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800"/>
                    </a:p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151,612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152935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F</a:t>
                      </a:r>
                    </a:p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800"/>
                    </a:p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2,424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152935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Sign.</a:t>
                      </a:r>
                    </a:p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endParaRPr sz="800"/>
                    </a:p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0,100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152935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51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Entro i gruppi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2939,996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62,553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51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Totale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3243,220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510">
                <a:tc rowSpan="3">
                  <a:txBody>
                    <a:bodyPr/>
                    <a:lstStyle/>
                    <a:p>
                      <a:pPr algn="l" defTabSz="449580">
                        <a:defRPr sz="1200" b="1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IRI_PT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 b="1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Tra gruppi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99,291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49,645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*5,337 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 b="1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*0,008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51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Entro i gruppi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437,209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9,302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51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Totale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536,500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510">
                <a:tc rowSpan="3"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IRI_FS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Tra gruppi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39,544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19,772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1,698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0,194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51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Entro i gruppi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547,436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11,648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51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264A60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Totale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586,980</a:t>
                      </a:r>
                    </a:p>
                  </a:txBody>
                  <a:tcPr marL="35719" marR="35719" marT="35719" marB="35719" horzOverflow="overflow">
                    <a:lnL w="0"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6350">
                      <a:solidFill>
                        <a:srgbClr val="E0E0E0"/>
                      </a:solidFill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200">
                          <a:uFill>
                            <a:solidFill>
                              <a:srgbClr val="010205"/>
                            </a:solidFill>
                          </a:u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rPr sz="800"/>
                        <a:t> </a:t>
                      </a:r>
                    </a:p>
                  </a:txBody>
                  <a:tcPr marL="35719" marR="35719" marT="35719" marB="35719" horzOverflow="overflow">
                    <a:lnL w="6350">
                      <a:solidFill>
                        <a:srgbClr val="E0E0E0"/>
                      </a:solidFill>
                      <a:miter lim="400000"/>
                    </a:lnL>
                    <a:lnR w="0">
                      <a:miter lim="400000"/>
                    </a:lnR>
                    <a:lnT w="6350">
                      <a:solidFill>
                        <a:srgbClr val="AEAEAE"/>
                      </a:solidFill>
                      <a:miter lim="400000"/>
                    </a:lnT>
                    <a:lnB w="6350">
                      <a:solidFill>
                        <a:srgbClr val="AEAEAE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7" name="Studio Ep-1"/>
          <p:cNvSpPr txBox="1"/>
          <p:nvPr/>
        </p:nvSpPr>
        <p:spPr>
          <a:xfrm>
            <a:off x="8913159" y="1568851"/>
            <a:ext cx="2514601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r">
              <a:defRPr sz="27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898" b="1" dirty="0"/>
              <a:t>Studio Ep-1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4A770239-24F4-E945-A86A-7F39F2937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180" y="352425"/>
            <a:ext cx="1276051" cy="6981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62F7545-9EB1-0846-BA90-A670DEA60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14" r="1" b="22225"/>
          <a:stretch/>
        </p:blipFill>
        <p:spPr>
          <a:xfrm>
            <a:off x="8913159" y="5852111"/>
            <a:ext cx="3278841" cy="1005889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E3F37E-E7C0-7641-B842-2FBED2295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481996" y="95682"/>
            <a:ext cx="2344824" cy="10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071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1355</Words>
  <Application>Microsoft Macintosh PowerPoint</Application>
  <PresentationFormat>Widescreen</PresentationFormat>
  <Paragraphs>332</Paragraphs>
  <Slides>19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Avenir Next</vt:lpstr>
      <vt:lpstr>Calibri</vt:lpstr>
      <vt:lpstr>Calibri Light</vt:lpstr>
      <vt:lpstr>Futura</vt:lpstr>
      <vt:lpstr>Times</vt:lpstr>
      <vt:lpstr>Tema di Office</vt:lpstr>
      <vt:lpstr>Empatia Lorena Menditto, Ph.D Contract Professor</vt:lpstr>
      <vt:lpstr>L’ambiente interferisce sul genoma?</vt:lpstr>
      <vt:lpstr>Fonte: Korean J Radiol 11(5), Sep/Oct 2010</vt:lpstr>
      <vt:lpstr>Fonte: Korean J Radiol 11(5), Sep/Oct 2010</vt:lpstr>
      <vt:lpstr>Presentazione standard di PowerPoint</vt:lpstr>
      <vt:lpstr>                                                                          Ipotesi  a): le professioni implicate nella relazione di cura (medici, infermieri, psicologici e psicoterapeuti) manifestato alti livelli di empatia nell’ambito della loro professione; b): le altre professioni (avvocati, docenti, impiegati in negozi di grande distribuzione), non direttamente implicate nel rapporto empatico con il cliente, non hanno alcuna difficoltà nell’empatizzare con l’altro.   </vt:lpstr>
      <vt:lpstr>Presentazione standard di PowerPoint</vt:lpstr>
      <vt:lpstr>Studio Ep-1</vt:lpstr>
      <vt:lpstr>Presentazione standard di PowerPoint</vt:lpstr>
      <vt:lpstr>Presentazione standard di PowerPoint</vt:lpstr>
      <vt:lpstr>Conferma ipotesi 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mani dentro la scatola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Empatia Lorena Menditto, Ph.D Contract Professor</dc:title>
  <dc:creator>lorena Menditto</dc:creator>
  <cp:lastModifiedBy>lorena Menditto</cp:lastModifiedBy>
  <cp:revision>3</cp:revision>
  <dcterms:created xsi:type="dcterms:W3CDTF">2019-12-02T19:35:31Z</dcterms:created>
  <dcterms:modified xsi:type="dcterms:W3CDTF">2019-12-02T19:50:28Z</dcterms:modified>
</cp:coreProperties>
</file>